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74" r:id="rId2"/>
    <p:sldMasterId id="2147483697" r:id="rId3"/>
    <p:sldMasterId id="2147483714" r:id="rId4"/>
  </p:sldMasterIdLst>
  <p:notesMasterIdLst>
    <p:notesMasterId r:id="rId213"/>
  </p:notesMasterIdLst>
  <p:handoutMasterIdLst>
    <p:handoutMasterId r:id="rId214"/>
  </p:handoutMasterIdLst>
  <p:sldIdLst>
    <p:sldId id="447" r:id="rId5"/>
    <p:sldId id="653" r:id="rId6"/>
    <p:sldId id="449" r:id="rId7"/>
    <p:sldId id="477" r:id="rId8"/>
    <p:sldId id="479" r:id="rId9"/>
    <p:sldId id="505" r:id="rId10"/>
    <p:sldId id="506" r:id="rId11"/>
    <p:sldId id="507" r:id="rId12"/>
    <p:sldId id="508" r:id="rId13"/>
    <p:sldId id="480" r:id="rId14"/>
    <p:sldId id="481" r:id="rId15"/>
    <p:sldId id="482" r:id="rId16"/>
    <p:sldId id="492" r:id="rId17"/>
    <p:sldId id="493" r:id="rId18"/>
    <p:sldId id="511" r:id="rId19"/>
    <p:sldId id="494" r:id="rId20"/>
    <p:sldId id="495" r:id="rId21"/>
    <p:sldId id="497" r:id="rId22"/>
    <p:sldId id="496" r:id="rId23"/>
    <p:sldId id="501" r:id="rId24"/>
    <p:sldId id="502" r:id="rId25"/>
    <p:sldId id="503" r:id="rId26"/>
    <p:sldId id="727" r:id="rId27"/>
    <p:sldId id="728" r:id="rId28"/>
    <p:sldId id="500" r:id="rId29"/>
    <p:sldId id="484" r:id="rId30"/>
    <p:sldId id="485" r:id="rId31"/>
    <p:sldId id="487" r:id="rId32"/>
    <p:sldId id="579" r:id="rId33"/>
    <p:sldId id="486" r:id="rId34"/>
    <p:sldId id="499" r:id="rId35"/>
    <p:sldId id="512" r:id="rId36"/>
    <p:sldId id="513" r:id="rId37"/>
    <p:sldId id="514" r:id="rId38"/>
    <p:sldId id="515" r:id="rId39"/>
    <p:sldId id="516" r:id="rId40"/>
    <p:sldId id="517" r:id="rId41"/>
    <p:sldId id="518" r:id="rId42"/>
    <p:sldId id="519" r:id="rId43"/>
    <p:sldId id="520" r:id="rId44"/>
    <p:sldId id="522" r:id="rId45"/>
    <p:sldId id="521" r:id="rId46"/>
    <p:sldId id="490" r:id="rId47"/>
    <p:sldId id="491" r:id="rId48"/>
    <p:sldId id="580" r:id="rId49"/>
    <p:sldId id="717" r:id="rId50"/>
    <p:sldId id="537" r:id="rId51"/>
    <p:sldId id="539" r:id="rId52"/>
    <p:sldId id="540" r:id="rId53"/>
    <p:sldId id="529" r:id="rId54"/>
    <p:sldId id="504" r:id="rId55"/>
    <p:sldId id="509" r:id="rId56"/>
    <p:sldId id="510" r:id="rId57"/>
    <p:sldId id="530" r:id="rId58"/>
    <p:sldId id="532" r:id="rId59"/>
    <p:sldId id="542" r:id="rId60"/>
    <p:sldId id="533" r:id="rId61"/>
    <p:sldId id="535" r:id="rId62"/>
    <p:sldId id="534" r:id="rId63"/>
    <p:sldId id="536" r:id="rId64"/>
    <p:sldId id="543" r:id="rId65"/>
    <p:sldId id="528" r:id="rId66"/>
    <p:sldId id="523" r:id="rId67"/>
    <p:sldId id="524" r:id="rId68"/>
    <p:sldId id="525" r:id="rId69"/>
    <p:sldId id="526" r:id="rId70"/>
    <p:sldId id="582" r:id="rId71"/>
    <p:sldId id="581" r:id="rId72"/>
    <p:sldId id="729" r:id="rId73"/>
    <p:sldId id="730" r:id="rId74"/>
    <p:sldId id="731" r:id="rId75"/>
    <p:sldId id="732" r:id="rId76"/>
    <p:sldId id="733" r:id="rId77"/>
    <p:sldId id="562" r:id="rId78"/>
    <p:sldId id="563" r:id="rId79"/>
    <p:sldId id="564" r:id="rId80"/>
    <p:sldId id="565" r:id="rId81"/>
    <p:sldId id="566" r:id="rId82"/>
    <p:sldId id="567" r:id="rId83"/>
    <p:sldId id="568" r:id="rId84"/>
    <p:sldId id="569" r:id="rId85"/>
    <p:sldId id="570" r:id="rId86"/>
    <p:sldId id="546" r:id="rId87"/>
    <p:sldId id="544" r:id="rId88"/>
    <p:sldId id="545" r:id="rId89"/>
    <p:sldId id="549" r:id="rId90"/>
    <p:sldId id="550" r:id="rId91"/>
    <p:sldId id="552" r:id="rId92"/>
    <p:sldId id="551" r:id="rId93"/>
    <p:sldId id="553" r:id="rId94"/>
    <p:sldId id="554" r:id="rId95"/>
    <p:sldId id="555" r:id="rId96"/>
    <p:sldId id="721" r:id="rId97"/>
    <p:sldId id="558" r:id="rId98"/>
    <p:sldId id="559" r:id="rId99"/>
    <p:sldId id="560" r:id="rId100"/>
    <p:sldId id="577" r:id="rId101"/>
    <p:sldId id="666" r:id="rId102"/>
    <p:sldId id="667" r:id="rId103"/>
    <p:sldId id="668" r:id="rId104"/>
    <p:sldId id="723" r:id="rId105"/>
    <p:sldId id="670" r:id="rId106"/>
    <p:sldId id="724" r:id="rId107"/>
    <p:sldId id="725" r:id="rId108"/>
    <p:sldId id="726" r:id="rId109"/>
    <p:sldId id="674" r:id="rId110"/>
    <p:sldId id="578" r:id="rId111"/>
    <p:sldId id="705" r:id="rId112"/>
    <p:sldId id="706" r:id="rId113"/>
    <p:sldId id="707" r:id="rId114"/>
    <p:sldId id="712" r:id="rId115"/>
    <p:sldId id="713" r:id="rId116"/>
    <p:sldId id="709" r:id="rId117"/>
    <p:sldId id="714" r:id="rId118"/>
    <p:sldId id="715" r:id="rId119"/>
    <p:sldId id="716" r:id="rId120"/>
    <p:sldId id="722" r:id="rId121"/>
    <p:sldId id="698" r:id="rId122"/>
    <p:sldId id="680" r:id="rId123"/>
    <p:sldId id="699" r:id="rId124"/>
    <p:sldId id="681" r:id="rId125"/>
    <p:sldId id="682" r:id="rId126"/>
    <p:sldId id="683" r:id="rId127"/>
    <p:sldId id="684" r:id="rId128"/>
    <p:sldId id="685" r:id="rId129"/>
    <p:sldId id="686" r:id="rId130"/>
    <p:sldId id="687" r:id="rId131"/>
    <p:sldId id="688" r:id="rId132"/>
    <p:sldId id="700" r:id="rId133"/>
    <p:sldId id="689" r:id="rId134"/>
    <p:sldId id="690" r:id="rId135"/>
    <p:sldId id="691" r:id="rId136"/>
    <p:sldId id="703" r:id="rId137"/>
    <p:sldId id="692" r:id="rId138"/>
    <p:sldId id="693" r:id="rId139"/>
    <p:sldId id="702" r:id="rId140"/>
    <p:sldId id="694" r:id="rId141"/>
    <p:sldId id="695" r:id="rId142"/>
    <p:sldId id="696" r:id="rId143"/>
    <p:sldId id="697" r:id="rId144"/>
    <p:sldId id="583" r:id="rId145"/>
    <p:sldId id="595" r:id="rId146"/>
    <p:sldId id="594" r:id="rId147"/>
    <p:sldId id="592" r:id="rId148"/>
    <p:sldId id="593" r:id="rId149"/>
    <p:sldId id="599" r:id="rId150"/>
    <p:sldId id="600" r:id="rId151"/>
    <p:sldId id="588" r:id="rId152"/>
    <p:sldId id="589" r:id="rId153"/>
    <p:sldId id="601" r:id="rId154"/>
    <p:sldId id="605" r:id="rId155"/>
    <p:sldId id="610" r:id="rId156"/>
    <p:sldId id="611" r:id="rId157"/>
    <p:sldId id="612" r:id="rId158"/>
    <p:sldId id="620" r:id="rId159"/>
    <p:sldId id="606" r:id="rId160"/>
    <p:sldId id="615" r:id="rId161"/>
    <p:sldId id="613" r:id="rId162"/>
    <p:sldId id="619" r:id="rId163"/>
    <p:sldId id="616" r:id="rId164"/>
    <p:sldId id="590" r:id="rId165"/>
    <p:sldId id="621" r:id="rId166"/>
    <p:sldId id="622" r:id="rId167"/>
    <p:sldId id="720" r:id="rId168"/>
    <p:sldId id="591" r:id="rId169"/>
    <p:sldId id="614" r:id="rId170"/>
    <p:sldId id="623" r:id="rId171"/>
    <p:sldId id="625" r:id="rId172"/>
    <p:sldId id="598" r:id="rId173"/>
    <p:sldId id="710" r:id="rId174"/>
    <p:sldId id="711" r:id="rId175"/>
    <p:sldId id="618" r:id="rId176"/>
    <p:sldId id="624" r:id="rId177"/>
    <p:sldId id="626" r:id="rId178"/>
    <p:sldId id="628" r:id="rId179"/>
    <p:sldId id="629" r:id="rId180"/>
    <p:sldId id="627" r:id="rId181"/>
    <p:sldId id="630" r:id="rId182"/>
    <p:sldId id="631" r:id="rId183"/>
    <p:sldId id="632" r:id="rId184"/>
    <p:sldId id="633" r:id="rId185"/>
    <p:sldId id="635" r:id="rId186"/>
    <p:sldId id="641" r:id="rId187"/>
    <p:sldId id="634" r:id="rId188"/>
    <p:sldId id="636" r:id="rId189"/>
    <p:sldId id="637" r:id="rId190"/>
    <p:sldId id="638" r:id="rId191"/>
    <p:sldId id="639" r:id="rId192"/>
    <p:sldId id="640" r:id="rId193"/>
    <p:sldId id="642" r:id="rId194"/>
    <p:sldId id="643" r:id="rId195"/>
    <p:sldId id="644" r:id="rId196"/>
    <p:sldId id="654" r:id="rId197"/>
    <p:sldId id="655" r:id="rId198"/>
    <p:sldId id="656" r:id="rId199"/>
    <p:sldId id="657" r:id="rId200"/>
    <p:sldId id="658" r:id="rId201"/>
    <p:sldId id="659" r:id="rId202"/>
    <p:sldId id="660" r:id="rId203"/>
    <p:sldId id="661" r:id="rId204"/>
    <p:sldId id="662" r:id="rId205"/>
    <p:sldId id="663" r:id="rId206"/>
    <p:sldId id="664" r:id="rId207"/>
    <p:sldId id="665" r:id="rId208"/>
    <p:sldId id="652" r:id="rId209"/>
    <p:sldId id="718" r:id="rId210"/>
    <p:sldId id="719" r:id="rId211"/>
    <p:sldId id="531" r:id="rId2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skadmin" initials="D" lastIdx="22" clrIdx="0"/>
  <p:cmAuthor id="1" name="Sharon Miranda" initials="SM" lastIdx="2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2F2F2"/>
    <a:srgbClr val="008ED0"/>
    <a:srgbClr val="760000"/>
    <a:srgbClr val="FF6B6B"/>
    <a:srgbClr val="7F7BB7"/>
    <a:srgbClr val="A27B00"/>
    <a:srgbClr val="C09200"/>
    <a:srgbClr val="826300"/>
    <a:srgbClr val="E2E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7542" autoAdjust="0"/>
  </p:normalViewPr>
  <p:slideViewPr>
    <p:cSldViewPr snapToGrid="0">
      <p:cViewPr>
        <p:scale>
          <a:sx n="70" d="100"/>
          <a:sy n="70" d="100"/>
        </p:scale>
        <p:origin x="-1386" y="-96"/>
      </p:cViewPr>
      <p:guideLst>
        <p:guide orient="horz"/>
        <p:guide pos="287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presProps" Target="presProps.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notesMaster" Target="notesMasters/notesMaster1.xml"/><Relationship Id="rId218"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handoutMaster" Target="handoutMasters/handout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commentAuthors" Target="commentAuthor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activeX/activeX2.xml><?xml version="1.0" encoding="utf-8"?>
<ax:ocx xmlns:ax="http://schemas.microsoft.com/office/2006/activeX" xmlns:r="http://schemas.openxmlformats.org/officeDocument/2006/relationships" ax:classid="{4C599241-6926-101B-9992-00000B65C6F9}" ax:persistence="persistStorage" r:id="rId1"/>
</file>

<file path=ppt/activeX/activeX3.xml><?xml version="1.0" encoding="utf-8"?>
<ax:ocx xmlns:ax="http://schemas.microsoft.com/office/2006/activeX" xmlns:r="http://schemas.openxmlformats.org/officeDocument/2006/relationships" ax:classid="{4C599241-6926-101B-9992-00000B65C6F9}" ax:persistence="persistStorage" r:id="rId1"/>
</file>

<file path=ppt/activeX/activeX4.xml><?xml version="1.0" encoding="utf-8"?>
<ax:ocx xmlns:ax="http://schemas.microsoft.com/office/2006/activeX" xmlns:r="http://schemas.openxmlformats.org/officeDocument/2006/relationships" ax:classid="{4C599241-6926-101B-9992-00000B65C6F9}" ax:persistence="persistStorage" r:id="rId1"/>
</file>

<file path=ppt/activeX/activeX5.xml><?xml version="1.0" encoding="utf-8"?>
<ax:ocx xmlns:ax="http://schemas.microsoft.com/office/2006/activeX" xmlns:r="http://schemas.openxmlformats.org/officeDocument/2006/relationships" ax:classid="{4C599241-6926-101B-9992-00000B65C6F9}" ax:persistence="persistStorage" r:id="rId1"/>
</file>

<file path=ppt/comments/comment1.xml><?xml version="1.0" encoding="utf-8"?>
<p:cmLst xmlns:a="http://schemas.openxmlformats.org/drawingml/2006/main" xmlns:r="http://schemas.openxmlformats.org/officeDocument/2006/relationships" xmlns:p="http://schemas.openxmlformats.org/presentationml/2006/main">
  <p:cm authorId="0" dt="2017-01-12T16:08:36.824" idx="16">
    <p:pos x="2" y="10"/>
    <p:text>Not sure the example makes sense. 
I think each row indicates one person.
How can one person be at home and work at the same time with different phone activity?
AP: We have recorded phone activity of each person (id) at two different instances recorded as T1 and T2. To clear the confusion, I will rename time to instance and T. to I.</p:text>
  </p:cm>
  <p:cm authorId="0" dt="2017-01-19T22:08:44.369" idx="22">
    <p:pos x="380" y="27"/>
    <p:text>The question is : How does a person have phone activity at both, work and home at the same instance (I1, for example)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A7DF5-B156-452D-8C45-4B29F976F136}"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709C2075-BAF1-4D90-8D71-CFF0DC09BF20}">
      <dgm:prSet phldrT="[Text]"/>
      <dgm:spPr/>
      <dgm:t>
        <a:bodyPr/>
        <a:lstStyle/>
        <a:p>
          <a:r>
            <a:rPr lang="en-US" dirty="0" smtClean="0"/>
            <a:t>Loops</a:t>
          </a:r>
          <a:endParaRPr lang="en-US" dirty="0"/>
        </a:p>
      </dgm:t>
    </dgm:pt>
    <dgm:pt modelId="{70812FC6-2556-4A49-8435-11123F49B547}" type="parTrans" cxnId="{CCEB880C-0F4A-4056-9A5F-0E5B97DF0D3E}">
      <dgm:prSet/>
      <dgm:spPr/>
      <dgm:t>
        <a:bodyPr/>
        <a:lstStyle/>
        <a:p>
          <a:endParaRPr lang="en-US"/>
        </a:p>
      </dgm:t>
    </dgm:pt>
    <dgm:pt modelId="{4BE508EC-B3B4-43DC-B4D0-6066472D6BF7}" type="sibTrans" cxnId="{CCEB880C-0F4A-4056-9A5F-0E5B97DF0D3E}">
      <dgm:prSet/>
      <dgm:spPr/>
      <dgm:t>
        <a:bodyPr/>
        <a:lstStyle/>
        <a:p>
          <a:endParaRPr lang="en-US"/>
        </a:p>
      </dgm:t>
    </dgm:pt>
    <dgm:pt modelId="{1FE5D9CE-7F23-4590-B3C4-04D64A7D052D}">
      <dgm:prSet phldrT="[Text]"/>
      <dgm:spPr/>
      <dgm:t>
        <a:bodyPr/>
        <a:lstStyle/>
        <a:p>
          <a:r>
            <a:rPr lang="en-US" dirty="0" smtClean="0"/>
            <a:t>Cross functional coding </a:t>
          </a:r>
          <a:r>
            <a:rPr lang="en-US" dirty="0" err="1" smtClean="0"/>
            <a:t>possiible</a:t>
          </a:r>
          <a:endParaRPr lang="en-US" dirty="0"/>
        </a:p>
      </dgm:t>
    </dgm:pt>
    <dgm:pt modelId="{8132C7CC-EC3D-41EC-B627-2B5594DECEA6}" type="parTrans" cxnId="{5C6C0E94-52A8-4C51-9184-C0AE2BD802AB}">
      <dgm:prSet/>
      <dgm:spPr/>
      <dgm:t>
        <a:bodyPr/>
        <a:lstStyle/>
        <a:p>
          <a:endParaRPr lang="en-US"/>
        </a:p>
      </dgm:t>
    </dgm:pt>
    <dgm:pt modelId="{5D9DFCC5-DA1B-4018-84C0-781BBBE79BC5}" type="sibTrans" cxnId="{5C6C0E94-52A8-4C51-9184-C0AE2BD802AB}">
      <dgm:prSet/>
      <dgm:spPr/>
      <dgm:t>
        <a:bodyPr/>
        <a:lstStyle/>
        <a:p>
          <a:endParaRPr lang="en-US"/>
        </a:p>
      </dgm:t>
    </dgm:pt>
    <dgm:pt modelId="{05315697-2372-4E2C-9293-09912D3AEC87}">
      <dgm:prSet phldrT="[Text]"/>
      <dgm:spPr/>
      <dgm:t>
        <a:bodyPr/>
        <a:lstStyle/>
        <a:p>
          <a:r>
            <a:rPr lang="en-US" dirty="0" smtClean="0"/>
            <a:t>Full control over logic flow</a:t>
          </a:r>
          <a:endParaRPr lang="en-US" dirty="0"/>
        </a:p>
      </dgm:t>
    </dgm:pt>
    <dgm:pt modelId="{C9880290-F4B3-4688-968B-F8E97A6011A0}" type="parTrans" cxnId="{ED72859B-D13D-49B0-9D86-5755EEF88017}">
      <dgm:prSet/>
      <dgm:spPr/>
      <dgm:t>
        <a:bodyPr/>
        <a:lstStyle/>
        <a:p>
          <a:endParaRPr lang="en-US"/>
        </a:p>
      </dgm:t>
    </dgm:pt>
    <dgm:pt modelId="{E6A449A1-D4A0-41D5-B8C3-5F1E349D02A0}" type="sibTrans" cxnId="{ED72859B-D13D-49B0-9D86-5755EEF88017}">
      <dgm:prSet/>
      <dgm:spPr/>
      <dgm:t>
        <a:bodyPr/>
        <a:lstStyle/>
        <a:p>
          <a:endParaRPr lang="en-US"/>
        </a:p>
      </dgm:t>
    </dgm:pt>
    <dgm:pt modelId="{4F74F388-022F-4652-96B2-AF5F9FFDC8CB}">
      <dgm:prSet phldrT="[Text]"/>
      <dgm:spPr>
        <a:solidFill>
          <a:schemeClr val="accent4"/>
        </a:solidFill>
      </dgm:spPr>
      <dgm:t>
        <a:bodyPr/>
        <a:lstStyle/>
        <a:p>
          <a:r>
            <a:rPr lang="en-US" dirty="0" smtClean="0"/>
            <a:t>Apply Family</a:t>
          </a:r>
          <a:endParaRPr lang="en-US" dirty="0"/>
        </a:p>
      </dgm:t>
    </dgm:pt>
    <dgm:pt modelId="{704ECC43-42DB-4585-9ACC-A171126C0C22}" type="parTrans" cxnId="{9FD3B946-0165-4E0C-BE5B-F0F56D7D15DE}">
      <dgm:prSet/>
      <dgm:spPr/>
      <dgm:t>
        <a:bodyPr/>
        <a:lstStyle/>
        <a:p>
          <a:endParaRPr lang="en-US"/>
        </a:p>
      </dgm:t>
    </dgm:pt>
    <dgm:pt modelId="{7104772F-CB80-4848-9866-CF275D99C89C}" type="sibTrans" cxnId="{9FD3B946-0165-4E0C-BE5B-F0F56D7D15DE}">
      <dgm:prSet/>
      <dgm:spPr/>
      <dgm:t>
        <a:bodyPr/>
        <a:lstStyle/>
        <a:p>
          <a:endParaRPr lang="en-US"/>
        </a:p>
      </dgm:t>
    </dgm:pt>
    <dgm:pt modelId="{ADADD2C2-9B6A-4D96-A92B-774C2A05725C}">
      <dgm:prSet phldrT="[Text]"/>
      <dgm:spPr>
        <a:ln>
          <a:solidFill>
            <a:schemeClr val="accent6">
              <a:lumMod val="50000"/>
            </a:schemeClr>
          </a:solidFill>
        </a:ln>
      </dgm:spPr>
      <dgm:t>
        <a:bodyPr/>
        <a:lstStyle/>
        <a:p>
          <a:r>
            <a:rPr lang="en-US" dirty="0" smtClean="0"/>
            <a:t>Easier Implementation</a:t>
          </a:r>
          <a:endParaRPr lang="en-US" dirty="0"/>
        </a:p>
      </dgm:t>
    </dgm:pt>
    <dgm:pt modelId="{59A8F558-5805-4E4D-80D2-FF2E2215710B}" type="parTrans" cxnId="{957EAE18-EEB8-4264-B4FB-BE3C76A64442}">
      <dgm:prSet/>
      <dgm:spPr>
        <a:ln>
          <a:solidFill>
            <a:schemeClr val="accent6">
              <a:lumMod val="50000"/>
            </a:schemeClr>
          </a:solidFill>
        </a:ln>
      </dgm:spPr>
      <dgm:t>
        <a:bodyPr/>
        <a:lstStyle/>
        <a:p>
          <a:endParaRPr lang="en-US"/>
        </a:p>
      </dgm:t>
    </dgm:pt>
    <dgm:pt modelId="{54682D01-467E-4ECB-88EA-40E4D85B1BAC}" type="sibTrans" cxnId="{957EAE18-EEB8-4264-B4FB-BE3C76A64442}">
      <dgm:prSet/>
      <dgm:spPr/>
      <dgm:t>
        <a:bodyPr/>
        <a:lstStyle/>
        <a:p>
          <a:endParaRPr lang="en-US"/>
        </a:p>
      </dgm:t>
    </dgm:pt>
    <dgm:pt modelId="{E6A15CDC-A5E3-4362-B221-709D66D1882F}">
      <dgm:prSet phldrT="[Text]"/>
      <dgm:spPr>
        <a:ln>
          <a:solidFill>
            <a:schemeClr val="accent6">
              <a:lumMod val="50000"/>
            </a:schemeClr>
          </a:solidFill>
        </a:ln>
      </dgm:spPr>
      <dgm:t>
        <a:bodyPr/>
        <a:lstStyle/>
        <a:p>
          <a:r>
            <a:rPr lang="en-US" dirty="0" smtClean="0"/>
            <a:t>Faster runtime</a:t>
          </a:r>
          <a:endParaRPr lang="en-US" dirty="0"/>
        </a:p>
      </dgm:t>
    </dgm:pt>
    <dgm:pt modelId="{50DCF751-2842-453A-BF52-2BB7976107A8}" type="parTrans" cxnId="{01319D40-B21A-4F8E-AE5B-3CE235833304}">
      <dgm:prSet/>
      <dgm:spPr>
        <a:ln>
          <a:solidFill>
            <a:schemeClr val="accent6">
              <a:lumMod val="50000"/>
            </a:schemeClr>
          </a:solidFill>
        </a:ln>
      </dgm:spPr>
      <dgm:t>
        <a:bodyPr/>
        <a:lstStyle/>
        <a:p>
          <a:endParaRPr lang="en-US"/>
        </a:p>
      </dgm:t>
    </dgm:pt>
    <dgm:pt modelId="{9BF31564-5951-418E-B836-61C62DC2A6CD}" type="sibTrans" cxnId="{01319D40-B21A-4F8E-AE5B-3CE235833304}">
      <dgm:prSet/>
      <dgm:spPr/>
      <dgm:t>
        <a:bodyPr/>
        <a:lstStyle/>
        <a:p>
          <a:endParaRPr lang="en-US"/>
        </a:p>
      </dgm:t>
    </dgm:pt>
    <dgm:pt modelId="{0AAE7655-323F-4FF8-A7B9-377408E5B7C0}">
      <dgm:prSet phldrT="[Text]"/>
      <dgm:spPr>
        <a:ln>
          <a:solidFill>
            <a:schemeClr val="accent6">
              <a:lumMod val="50000"/>
            </a:schemeClr>
          </a:solidFill>
        </a:ln>
      </dgm:spPr>
      <dgm:t>
        <a:bodyPr/>
        <a:lstStyle/>
        <a:p>
          <a:r>
            <a:rPr lang="en-US" dirty="0" err="1" smtClean="0"/>
            <a:t>Vectorized</a:t>
          </a:r>
          <a:endParaRPr lang="en-US" dirty="0"/>
        </a:p>
      </dgm:t>
    </dgm:pt>
    <dgm:pt modelId="{C0315A77-4830-4550-B769-3F2241C7969D}" type="parTrans" cxnId="{8D546D55-8703-44EE-A93A-302AA45FAB72}">
      <dgm:prSet/>
      <dgm:spPr>
        <a:ln>
          <a:solidFill>
            <a:schemeClr val="accent6">
              <a:lumMod val="50000"/>
            </a:schemeClr>
          </a:solidFill>
        </a:ln>
      </dgm:spPr>
      <dgm:t>
        <a:bodyPr/>
        <a:lstStyle/>
        <a:p>
          <a:endParaRPr lang="en-US"/>
        </a:p>
      </dgm:t>
    </dgm:pt>
    <dgm:pt modelId="{8E4AB162-DDFF-4D65-AA10-9314DD7CA844}" type="sibTrans" cxnId="{8D546D55-8703-44EE-A93A-302AA45FAB72}">
      <dgm:prSet/>
      <dgm:spPr/>
      <dgm:t>
        <a:bodyPr/>
        <a:lstStyle/>
        <a:p>
          <a:endParaRPr lang="en-US"/>
        </a:p>
      </dgm:t>
    </dgm:pt>
    <dgm:pt modelId="{E30A999C-2A42-4990-99FB-9E1E82CB492B}" type="pres">
      <dgm:prSet presAssocID="{20FA7DF5-B156-452D-8C45-4B29F976F136}" presName="diagram" presStyleCnt="0">
        <dgm:presLayoutVars>
          <dgm:chPref val="1"/>
          <dgm:dir/>
          <dgm:animOne val="branch"/>
          <dgm:animLvl val="lvl"/>
          <dgm:resizeHandles/>
        </dgm:presLayoutVars>
      </dgm:prSet>
      <dgm:spPr/>
      <dgm:t>
        <a:bodyPr/>
        <a:lstStyle/>
        <a:p>
          <a:endParaRPr lang="en-US"/>
        </a:p>
      </dgm:t>
    </dgm:pt>
    <dgm:pt modelId="{6DB436C3-E916-4AEA-9E93-77AA3455DF57}" type="pres">
      <dgm:prSet presAssocID="{709C2075-BAF1-4D90-8D71-CFF0DC09BF20}" presName="root" presStyleCnt="0"/>
      <dgm:spPr/>
    </dgm:pt>
    <dgm:pt modelId="{D0C8183C-A509-4E5E-B5C1-68A1A3F3CD11}" type="pres">
      <dgm:prSet presAssocID="{709C2075-BAF1-4D90-8D71-CFF0DC09BF20}" presName="rootComposite" presStyleCnt="0"/>
      <dgm:spPr/>
    </dgm:pt>
    <dgm:pt modelId="{C067FDA6-234B-4EB2-95EC-9BEEF02A1D3D}" type="pres">
      <dgm:prSet presAssocID="{709C2075-BAF1-4D90-8D71-CFF0DC09BF20}" presName="rootText" presStyleLbl="node1" presStyleIdx="0" presStyleCnt="2"/>
      <dgm:spPr/>
      <dgm:t>
        <a:bodyPr/>
        <a:lstStyle/>
        <a:p>
          <a:endParaRPr lang="en-US"/>
        </a:p>
      </dgm:t>
    </dgm:pt>
    <dgm:pt modelId="{060A5AED-8B9A-4AFC-ABDD-550DECF5F635}" type="pres">
      <dgm:prSet presAssocID="{709C2075-BAF1-4D90-8D71-CFF0DC09BF20}" presName="rootConnector" presStyleLbl="node1" presStyleIdx="0" presStyleCnt="2"/>
      <dgm:spPr/>
      <dgm:t>
        <a:bodyPr/>
        <a:lstStyle/>
        <a:p>
          <a:endParaRPr lang="en-US"/>
        </a:p>
      </dgm:t>
    </dgm:pt>
    <dgm:pt modelId="{D5406A15-02FA-40A0-8862-138FF7E027BA}" type="pres">
      <dgm:prSet presAssocID="{709C2075-BAF1-4D90-8D71-CFF0DC09BF20}" presName="childShape" presStyleCnt="0"/>
      <dgm:spPr/>
    </dgm:pt>
    <dgm:pt modelId="{AF2604B1-B456-41D7-A628-61886F133388}" type="pres">
      <dgm:prSet presAssocID="{8132C7CC-EC3D-41EC-B627-2B5594DECEA6}" presName="Name13" presStyleLbl="parChTrans1D2" presStyleIdx="0" presStyleCnt="5"/>
      <dgm:spPr/>
      <dgm:t>
        <a:bodyPr/>
        <a:lstStyle/>
        <a:p>
          <a:endParaRPr lang="en-US"/>
        </a:p>
      </dgm:t>
    </dgm:pt>
    <dgm:pt modelId="{BD217660-2457-4E94-B6AA-BBE492EADC88}" type="pres">
      <dgm:prSet presAssocID="{1FE5D9CE-7F23-4590-B3C4-04D64A7D052D}" presName="childText" presStyleLbl="bgAcc1" presStyleIdx="0" presStyleCnt="5">
        <dgm:presLayoutVars>
          <dgm:bulletEnabled val="1"/>
        </dgm:presLayoutVars>
      </dgm:prSet>
      <dgm:spPr/>
      <dgm:t>
        <a:bodyPr/>
        <a:lstStyle/>
        <a:p>
          <a:endParaRPr lang="en-US"/>
        </a:p>
      </dgm:t>
    </dgm:pt>
    <dgm:pt modelId="{7112D016-1F80-49BB-8495-FBD8B894862A}" type="pres">
      <dgm:prSet presAssocID="{C9880290-F4B3-4688-968B-F8E97A6011A0}" presName="Name13" presStyleLbl="parChTrans1D2" presStyleIdx="1" presStyleCnt="5"/>
      <dgm:spPr/>
      <dgm:t>
        <a:bodyPr/>
        <a:lstStyle/>
        <a:p>
          <a:endParaRPr lang="en-US"/>
        </a:p>
      </dgm:t>
    </dgm:pt>
    <dgm:pt modelId="{C3A2C762-6991-4D71-AE24-0D051418B186}" type="pres">
      <dgm:prSet presAssocID="{05315697-2372-4E2C-9293-09912D3AEC87}" presName="childText" presStyleLbl="bgAcc1" presStyleIdx="1" presStyleCnt="5">
        <dgm:presLayoutVars>
          <dgm:bulletEnabled val="1"/>
        </dgm:presLayoutVars>
      </dgm:prSet>
      <dgm:spPr/>
      <dgm:t>
        <a:bodyPr/>
        <a:lstStyle/>
        <a:p>
          <a:endParaRPr lang="en-US"/>
        </a:p>
      </dgm:t>
    </dgm:pt>
    <dgm:pt modelId="{62F4683F-FB36-4D43-9F90-8999EBEA2B4C}" type="pres">
      <dgm:prSet presAssocID="{4F74F388-022F-4652-96B2-AF5F9FFDC8CB}" presName="root" presStyleCnt="0"/>
      <dgm:spPr/>
    </dgm:pt>
    <dgm:pt modelId="{C47A1FF8-7568-49BA-9750-7CCCF3F77F0D}" type="pres">
      <dgm:prSet presAssocID="{4F74F388-022F-4652-96B2-AF5F9FFDC8CB}" presName="rootComposite" presStyleCnt="0"/>
      <dgm:spPr/>
    </dgm:pt>
    <dgm:pt modelId="{3DC9A539-6BCA-4C95-A75A-7499D2909FA8}" type="pres">
      <dgm:prSet presAssocID="{4F74F388-022F-4652-96B2-AF5F9FFDC8CB}" presName="rootText" presStyleLbl="node1" presStyleIdx="1" presStyleCnt="2"/>
      <dgm:spPr/>
      <dgm:t>
        <a:bodyPr/>
        <a:lstStyle/>
        <a:p>
          <a:endParaRPr lang="en-US"/>
        </a:p>
      </dgm:t>
    </dgm:pt>
    <dgm:pt modelId="{20C2C106-868F-4856-8053-01D734C86767}" type="pres">
      <dgm:prSet presAssocID="{4F74F388-022F-4652-96B2-AF5F9FFDC8CB}" presName="rootConnector" presStyleLbl="node1" presStyleIdx="1" presStyleCnt="2"/>
      <dgm:spPr/>
      <dgm:t>
        <a:bodyPr/>
        <a:lstStyle/>
        <a:p>
          <a:endParaRPr lang="en-US"/>
        </a:p>
      </dgm:t>
    </dgm:pt>
    <dgm:pt modelId="{96AE72AF-AFC7-4772-8319-BD06049A5D77}" type="pres">
      <dgm:prSet presAssocID="{4F74F388-022F-4652-96B2-AF5F9FFDC8CB}" presName="childShape" presStyleCnt="0"/>
      <dgm:spPr/>
    </dgm:pt>
    <dgm:pt modelId="{A44029AF-65FE-4939-84D6-98DAB43E3C5B}" type="pres">
      <dgm:prSet presAssocID="{59A8F558-5805-4E4D-80D2-FF2E2215710B}" presName="Name13" presStyleLbl="parChTrans1D2" presStyleIdx="2" presStyleCnt="5"/>
      <dgm:spPr/>
      <dgm:t>
        <a:bodyPr/>
        <a:lstStyle/>
        <a:p>
          <a:endParaRPr lang="en-US"/>
        </a:p>
      </dgm:t>
    </dgm:pt>
    <dgm:pt modelId="{74F377E9-B2D8-4B94-986B-F0F7AFF9D5B0}" type="pres">
      <dgm:prSet presAssocID="{ADADD2C2-9B6A-4D96-A92B-774C2A05725C}" presName="childText" presStyleLbl="bgAcc1" presStyleIdx="2" presStyleCnt="5">
        <dgm:presLayoutVars>
          <dgm:bulletEnabled val="1"/>
        </dgm:presLayoutVars>
      </dgm:prSet>
      <dgm:spPr/>
      <dgm:t>
        <a:bodyPr/>
        <a:lstStyle/>
        <a:p>
          <a:endParaRPr lang="en-US"/>
        </a:p>
      </dgm:t>
    </dgm:pt>
    <dgm:pt modelId="{A1DF07BF-BF11-4B4C-90D1-0865C3E5D052}" type="pres">
      <dgm:prSet presAssocID="{50DCF751-2842-453A-BF52-2BB7976107A8}" presName="Name13" presStyleLbl="parChTrans1D2" presStyleIdx="3" presStyleCnt="5"/>
      <dgm:spPr/>
      <dgm:t>
        <a:bodyPr/>
        <a:lstStyle/>
        <a:p>
          <a:endParaRPr lang="en-US"/>
        </a:p>
      </dgm:t>
    </dgm:pt>
    <dgm:pt modelId="{66AB49E8-0BFE-486C-AD28-E3A591AB9F23}" type="pres">
      <dgm:prSet presAssocID="{E6A15CDC-A5E3-4362-B221-709D66D1882F}" presName="childText" presStyleLbl="bgAcc1" presStyleIdx="3" presStyleCnt="5">
        <dgm:presLayoutVars>
          <dgm:bulletEnabled val="1"/>
        </dgm:presLayoutVars>
      </dgm:prSet>
      <dgm:spPr/>
      <dgm:t>
        <a:bodyPr/>
        <a:lstStyle/>
        <a:p>
          <a:endParaRPr lang="en-US"/>
        </a:p>
      </dgm:t>
    </dgm:pt>
    <dgm:pt modelId="{1BB49B82-B371-4A1B-820C-619B2363ED5B}" type="pres">
      <dgm:prSet presAssocID="{C0315A77-4830-4550-B769-3F2241C7969D}" presName="Name13" presStyleLbl="parChTrans1D2" presStyleIdx="4" presStyleCnt="5"/>
      <dgm:spPr/>
      <dgm:t>
        <a:bodyPr/>
        <a:lstStyle/>
        <a:p>
          <a:endParaRPr lang="en-US"/>
        </a:p>
      </dgm:t>
    </dgm:pt>
    <dgm:pt modelId="{74C3FB0A-6AB4-46A5-BD98-7A8E200A8FC6}" type="pres">
      <dgm:prSet presAssocID="{0AAE7655-323F-4FF8-A7B9-377408E5B7C0}" presName="childText" presStyleLbl="bgAcc1" presStyleIdx="4" presStyleCnt="5">
        <dgm:presLayoutVars>
          <dgm:bulletEnabled val="1"/>
        </dgm:presLayoutVars>
      </dgm:prSet>
      <dgm:spPr/>
      <dgm:t>
        <a:bodyPr/>
        <a:lstStyle/>
        <a:p>
          <a:endParaRPr lang="en-US"/>
        </a:p>
      </dgm:t>
    </dgm:pt>
  </dgm:ptLst>
  <dgm:cxnLst>
    <dgm:cxn modelId="{9FD3B946-0165-4E0C-BE5B-F0F56D7D15DE}" srcId="{20FA7DF5-B156-452D-8C45-4B29F976F136}" destId="{4F74F388-022F-4652-96B2-AF5F9FFDC8CB}" srcOrd="1" destOrd="0" parTransId="{704ECC43-42DB-4585-9ACC-A171126C0C22}" sibTransId="{7104772F-CB80-4848-9866-CF275D99C89C}"/>
    <dgm:cxn modelId="{C8E84A8B-66AA-45E8-930B-ED0CECCA3CA6}" type="presOf" srcId="{05315697-2372-4E2C-9293-09912D3AEC87}" destId="{C3A2C762-6991-4D71-AE24-0D051418B186}" srcOrd="0" destOrd="0" presId="urn:microsoft.com/office/officeart/2005/8/layout/hierarchy3"/>
    <dgm:cxn modelId="{F13DFBAD-1DD5-4BA8-AA63-19D1DF48A531}" type="presOf" srcId="{20FA7DF5-B156-452D-8C45-4B29F976F136}" destId="{E30A999C-2A42-4990-99FB-9E1E82CB492B}" srcOrd="0" destOrd="0" presId="urn:microsoft.com/office/officeart/2005/8/layout/hierarchy3"/>
    <dgm:cxn modelId="{165AEF2F-F849-4B8F-BC04-5FAB24DC12DA}" type="presOf" srcId="{E6A15CDC-A5E3-4362-B221-709D66D1882F}" destId="{66AB49E8-0BFE-486C-AD28-E3A591AB9F23}" srcOrd="0" destOrd="0" presId="urn:microsoft.com/office/officeart/2005/8/layout/hierarchy3"/>
    <dgm:cxn modelId="{7A603037-0CB7-417C-967E-6BF5E28C4ECA}" type="presOf" srcId="{4F74F388-022F-4652-96B2-AF5F9FFDC8CB}" destId="{20C2C106-868F-4856-8053-01D734C86767}" srcOrd="1" destOrd="0" presId="urn:microsoft.com/office/officeart/2005/8/layout/hierarchy3"/>
    <dgm:cxn modelId="{6487ACE6-5C2C-4912-97AC-9906C320FE49}" type="presOf" srcId="{4F74F388-022F-4652-96B2-AF5F9FFDC8CB}" destId="{3DC9A539-6BCA-4C95-A75A-7499D2909FA8}" srcOrd="0" destOrd="0" presId="urn:microsoft.com/office/officeart/2005/8/layout/hierarchy3"/>
    <dgm:cxn modelId="{BE6440BB-D638-4A6E-B70A-73619A03A577}" type="presOf" srcId="{C9880290-F4B3-4688-968B-F8E97A6011A0}" destId="{7112D016-1F80-49BB-8495-FBD8B894862A}" srcOrd="0" destOrd="0" presId="urn:microsoft.com/office/officeart/2005/8/layout/hierarchy3"/>
    <dgm:cxn modelId="{8E296FDF-247A-4641-B7C1-954A8F17682E}" type="presOf" srcId="{8132C7CC-EC3D-41EC-B627-2B5594DECEA6}" destId="{AF2604B1-B456-41D7-A628-61886F133388}" srcOrd="0" destOrd="0" presId="urn:microsoft.com/office/officeart/2005/8/layout/hierarchy3"/>
    <dgm:cxn modelId="{F34216C3-9988-4533-9FAD-52535FC8D1B4}" type="presOf" srcId="{50DCF751-2842-453A-BF52-2BB7976107A8}" destId="{A1DF07BF-BF11-4B4C-90D1-0865C3E5D052}" srcOrd="0" destOrd="0" presId="urn:microsoft.com/office/officeart/2005/8/layout/hierarchy3"/>
    <dgm:cxn modelId="{957EAE18-EEB8-4264-B4FB-BE3C76A64442}" srcId="{4F74F388-022F-4652-96B2-AF5F9FFDC8CB}" destId="{ADADD2C2-9B6A-4D96-A92B-774C2A05725C}" srcOrd="0" destOrd="0" parTransId="{59A8F558-5805-4E4D-80D2-FF2E2215710B}" sibTransId="{54682D01-467E-4ECB-88EA-40E4D85B1BAC}"/>
    <dgm:cxn modelId="{8D546D55-8703-44EE-A93A-302AA45FAB72}" srcId="{4F74F388-022F-4652-96B2-AF5F9FFDC8CB}" destId="{0AAE7655-323F-4FF8-A7B9-377408E5B7C0}" srcOrd="2" destOrd="0" parTransId="{C0315A77-4830-4550-B769-3F2241C7969D}" sibTransId="{8E4AB162-DDFF-4D65-AA10-9314DD7CA844}"/>
    <dgm:cxn modelId="{0651CCF1-10B1-4305-8446-800298A6C96E}" type="presOf" srcId="{59A8F558-5805-4E4D-80D2-FF2E2215710B}" destId="{A44029AF-65FE-4939-84D6-98DAB43E3C5B}" srcOrd="0" destOrd="0" presId="urn:microsoft.com/office/officeart/2005/8/layout/hierarchy3"/>
    <dgm:cxn modelId="{01319D40-B21A-4F8E-AE5B-3CE235833304}" srcId="{4F74F388-022F-4652-96B2-AF5F9FFDC8CB}" destId="{E6A15CDC-A5E3-4362-B221-709D66D1882F}" srcOrd="1" destOrd="0" parTransId="{50DCF751-2842-453A-BF52-2BB7976107A8}" sibTransId="{9BF31564-5951-418E-B836-61C62DC2A6CD}"/>
    <dgm:cxn modelId="{7E45CE88-C7E1-477B-B759-97BCC68ED62D}" type="presOf" srcId="{709C2075-BAF1-4D90-8D71-CFF0DC09BF20}" destId="{C067FDA6-234B-4EB2-95EC-9BEEF02A1D3D}" srcOrd="0" destOrd="0" presId="urn:microsoft.com/office/officeart/2005/8/layout/hierarchy3"/>
    <dgm:cxn modelId="{3921EA2F-74DB-402D-880F-6BEEBF51D264}" type="presOf" srcId="{0AAE7655-323F-4FF8-A7B9-377408E5B7C0}" destId="{74C3FB0A-6AB4-46A5-BD98-7A8E200A8FC6}" srcOrd="0" destOrd="0" presId="urn:microsoft.com/office/officeart/2005/8/layout/hierarchy3"/>
    <dgm:cxn modelId="{5C6C0E94-52A8-4C51-9184-C0AE2BD802AB}" srcId="{709C2075-BAF1-4D90-8D71-CFF0DC09BF20}" destId="{1FE5D9CE-7F23-4590-B3C4-04D64A7D052D}" srcOrd="0" destOrd="0" parTransId="{8132C7CC-EC3D-41EC-B627-2B5594DECEA6}" sibTransId="{5D9DFCC5-DA1B-4018-84C0-781BBBE79BC5}"/>
    <dgm:cxn modelId="{9009CEB8-6811-4E90-B493-15E75DB5C512}" type="presOf" srcId="{ADADD2C2-9B6A-4D96-A92B-774C2A05725C}" destId="{74F377E9-B2D8-4B94-986B-F0F7AFF9D5B0}" srcOrd="0" destOrd="0" presId="urn:microsoft.com/office/officeart/2005/8/layout/hierarchy3"/>
    <dgm:cxn modelId="{9AA7396E-8644-447E-8752-6493E60D2B57}" type="presOf" srcId="{709C2075-BAF1-4D90-8D71-CFF0DC09BF20}" destId="{060A5AED-8B9A-4AFC-ABDD-550DECF5F635}" srcOrd="1" destOrd="0" presId="urn:microsoft.com/office/officeart/2005/8/layout/hierarchy3"/>
    <dgm:cxn modelId="{CCEB880C-0F4A-4056-9A5F-0E5B97DF0D3E}" srcId="{20FA7DF5-B156-452D-8C45-4B29F976F136}" destId="{709C2075-BAF1-4D90-8D71-CFF0DC09BF20}" srcOrd="0" destOrd="0" parTransId="{70812FC6-2556-4A49-8435-11123F49B547}" sibTransId="{4BE508EC-B3B4-43DC-B4D0-6066472D6BF7}"/>
    <dgm:cxn modelId="{796C2CBF-641E-4730-99A9-E0B16FE9237E}" type="presOf" srcId="{C0315A77-4830-4550-B769-3F2241C7969D}" destId="{1BB49B82-B371-4A1B-820C-619B2363ED5B}" srcOrd="0" destOrd="0" presId="urn:microsoft.com/office/officeart/2005/8/layout/hierarchy3"/>
    <dgm:cxn modelId="{ED72859B-D13D-49B0-9D86-5755EEF88017}" srcId="{709C2075-BAF1-4D90-8D71-CFF0DC09BF20}" destId="{05315697-2372-4E2C-9293-09912D3AEC87}" srcOrd="1" destOrd="0" parTransId="{C9880290-F4B3-4688-968B-F8E97A6011A0}" sibTransId="{E6A449A1-D4A0-41D5-B8C3-5F1E349D02A0}"/>
    <dgm:cxn modelId="{F3145A96-554A-4CB0-938D-FCFA5F7769C5}" type="presOf" srcId="{1FE5D9CE-7F23-4590-B3C4-04D64A7D052D}" destId="{BD217660-2457-4E94-B6AA-BBE492EADC88}" srcOrd="0" destOrd="0" presId="urn:microsoft.com/office/officeart/2005/8/layout/hierarchy3"/>
    <dgm:cxn modelId="{56296D5E-7092-4758-A75B-A74A21BD02FD}" type="presParOf" srcId="{E30A999C-2A42-4990-99FB-9E1E82CB492B}" destId="{6DB436C3-E916-4AEA-9E93-77AA3455DF57}" srcOrd="0" destOrd="0" presId="urn:microsoft.com/office/officeart/2005/8/layout/hierarchy3"/>
    <dgm:cxn modelId="{1D5BCCB5-0629-45D5-900C-E7AB4C389F0E}" type="presParOf" srcId="{6DB436C3-E916-4AEA-9E93-77AA3455DF57}" destId="{D0C8183C-A509-4E5E-B5C1-68A1A3F3CD11}" srcOrd="0" destOrd="0" presId="urn:microsoft.com/office/officeart/2005/8/layout/hierarchy3"/>
    <dgm:cxn modelId="{BEC6A5C6-36C8-41D6-B1E5-C5175A73F2C3}" type="presParOf" srcId="{D0C8183C-A509-4E5E-B5C1-68A1A3F3CD11}" destId="{C067FDA6-234B-4EB2-95EC-9BEEF02A1D3D}" srcOrd="0" destOrd="0" presId="urn:microsoft.com/office/officeart/2005/8/layout/hierarchy3"/>
    <dgm:cxn modelId="{B3742FD3-1F61-4AAB-87F2-02D431DE7783}" type="presParOf" srcId="{D0C8183C-A509-4E5E-B5C1-68A1A3F3CD11}" destId="{060A5AED-8B9A-4AFC-ABDD-550DECF5F635}" srcOrd="1" destOrd="0" presId="urn:microsoft.com/office/officeart/2005/8/layout/hierarchy3"/>
    <dgm:cxn modelId="{F1495457-E44A-4D23-8DEC-3F3D4F1761EB}" type="presParOf" srcId="{6DB436C3-E916-4AEA-9E93-77AA3455DF57}" destId="{D5406A15-02FA-40A0-8862-138FF7E027BA}" srcOrd="1" destOrd="0" presId="urn:microsoft.com/office/officeart/2005/8/layout/hierarchy3"/>
    <dgm:cxn modelId="{BD3C0B64-2378-4423-8CAD-2F7A4AB51663}" type="presParOf" srcId="{D5406A15-02FA-40A0-8862-138FF7E027BA}" destId="{AF2604B1-B456-41D7-A628-61886F133388}" srcOrd="0" destOrd="0" presId="urn:microsoft.com/office/officeart/2005/8/layout/hierarchy3"/>
    <dgm:cxn modelId="{44E51DB3-829E-4FDF-BC01-A7F1B3ED709B}" type="presParOf" srcId="{D5406A15-02FA-40A0-8862-138FF7E027BA}" destId="{BD217660-2457-4E94-B6AA-BBE492EADC88}" srcOrd="1" destOrd="0" presId="urn:microsoft.com/office/officeart/2005/8/layout/hierarchy3"/>
    <dgm:cxn modelId="{99D8209F-6F75-4BD8-8A77-ED382721CB39}" type="presParOf" srcId="{D5406A15-02FA-40A0-8862-138FF7E027BA}" destId="{7112D016-1F80-49BB-8495-FBD8B894862A}" srcOrd="2" destOrd="0" presId="urn:microsoft.com/office/officeart/2005/8/layout/hierarchy3"/>
    <dgm:cxn modelId="{4C7C452F-9512-4E7B-972F-D64F81DAEE14}" type="presParOf" srcId="{D5406A15-02FA-40A0-8862-138FF7E027BA}" destId="{C3A2C762-6991-4D71-AE24-0D051418B186}" srcOrd="3" destOrd="0" presId="urn:microsoft.com/office/officeart/2005/8/layout/hierarchy3"/>
    <dgm:cxn modelId="{90E9F437-8C43-4FEE-AA7F-FF4EC7EAF559}" type="presParOf" srcId="{E30A999C-2A42-4990-99FB-9E1E82CB492B}" destId="{62F4683F-FB36-4D43-9F90-8999EBEA2B4C}" srcOrd="1" destOrd="0" presId="urn:microsoft.com/office/officeart/2005/8/layout/hierarchy3"/>
    <dgm:cxn modelId="{8840F1D5-9F53-4848-A1CE-CC96379BC9E7}" type="presParOf" srcId="{62F4683F-FB36-4D43-9F90-8999EBEA2B4C}" destId="{C47A1FF8-7568-49BA-9750-7CCCF3F77F0D}" srcOrd="0" destOrd="0" presId="urn:microsoft.com/office/officeart/2005/8/layout/hierarchy3"/>
    <dgm:cxn modelId="{E93088D8-3F93-457D-9953-2EDD735BBD47}" type="presParOf" srcId="{C47A1FF8-7568-49BA-9750-7CCCF3F77F0D}" destId="{3DC9A539-6BCA-4C95-A75A-7499D2909FA8}" srcOrd="0" destOrd="0" presId="urn:microsoft.com/office/officeart/2005/8/layout/hierarchy3"/>
    <dgm:cxn modelId="{F0561ABB-0886-46B1-98FA-4B729A45A6A4}" type="presParOf" srcId="{C47A1FF8-7568-49BA-9750-7CCCF3F77F0D}" destId="{20C2C106-868F-4856-8053-01D734C86767}" srcOrd="1" destOrd="0" presId="urn:microsoft.com/office/officeart/2005/8/layout/hierarchy3"/>
    <dgm:cxn modelId="{2D439E3F-ECB9-4B85-8A8A-3DC63D16459A}" type="presParOf" srcId="{62F4683F-FB36-4D43-9F90-8999EBEA2B4C}" destId="{96AE72AF-AFC7-4772-8319-BD06049A5D77}" srcOrd="1" destOrd="0" presId="urn:microsoft.com/office/officeart/2005/8/layout/hierarchy3"/>
    <dgm:cxn modelId="{232405C4-1413-4F26-899A-98F042A8203D}" type="presParOf" srcId="{96AE72AF-AFC7-4772-8319-BD06049A5D77}" destId="{A44029AF-65FE-4939-84D6-98DAB43E3C5B}" srcOrd="0" destOrd="0" presId="urn:microsoft.com/office/officeart/2005/8/layout/hierarchy3"/>
    <dgm:cxn modelId="{028EF6B0-0EB4-4F76-89A4-4AF7D9411439}" type="presParOf" srcId="{96AE72AF-AFC7-4772-8319-BD06049A5D77}" destId="{74F377E9-B2D8-4B94-986B-F0F7AFF9D5B0}" srcOrd="1" destOrd="0" presId="urn:microsoft.com/office/officeart/2005/8/layout/hierarchy3"/>
    <dgm:cxn modelId="{0DDB6DB5-30BE-4AC0-BD2B-37D75A96C86B}" type="presParOf" srcId="{96AE72AF-AFC7-4772-8319-BD06049A5D77}" destId="{A1DF07BF-BF11-4B4C-90D1-0865C3E5D052}" srcOrd="2" destOrd="0" presId="urn:microsoft.com/office/officeart/2005/8/layout/hierarchy3"/>
    <dgm:cxn modelId="{99273620-3006-43E4-9546-3B1643DE470C}" type="presParOf" srcId="{96AE72AF-AFC7-4772-8319-BD06049A5D77}" destId="{66AB49E8-0BFE-486C-AD28-E3A591AB9F23}" srcOrd="3" destOrd="0" presId="urn:microsoft.com/office/officeart/2005/8/layout/hierarchy3"/>
    <dgm:cxn modelId="{4938474B-3768-40B3-948D-9EDE39232926}" type="presParOf" srcId="{96AE72AF-AFC7-4772-8319-BD06049A5D77}" destId="{1BB49B82-B371-4A1B-820C-619B2363ED5B}" srcOrd="4" destOrd="0" presId="urn:microsoft.com/office/officeart/2005/8/layout/hierarchy3"/>
    <dgm:cxn modelId="{8C8F890D-F8DB-43FC-8C2F-B0080B99FE3F}" type="presParOf" srcId="{96AE72AF-AFC7-4772-8319-BD06049A5D77}" destId="{74C3FB0A-6AB4-46A5-BD98-7A8E200A8FC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55A1B-7771-41A0-AB4B-12C957ADAA0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6F4ECD6-C71F-461E-91C3-B8B01D5CFCAF}">
      <dgm:prSet phldrT="[Text]"/>
      <dgm:spPr/>
      <dgm:t>
        <a:bodyPr/>
        <a:lstStyle/>
        <a:p>
          <a:r>
            <a:rPr lang="en-US" i="1" dirty="0" smtClean="0"/>
            <a:t>Detection</a:t>
          </a:r>
          <a:endParaRPr lang="en-US" dirty="0"/>
        </a:p>
      </dgm:t>
    </dgm:pt>
    <dgm:pt modelId="{B65CC33A-7B90-4DBC-A352-85934BAB2F3A}" type="parTrans" cxnId="{69B80956-A5EA-4060-A00D-E1C8FEFF531C}">
      <dgm:prSet/>
      <dgm:spPr/>
      <dgm:t>
        <a:bodyPr/>
        <a:lstStyle/>
        <a:p>
          <a:endParaRPr lang="en-US"/>
        </a:p>
      </dgm:t>
    </dgm:pt>
    <dgm:pt modelId="{CEA24698-DB12-414C-BC37-4F2714808F95}" type="sibTrans" cxnId="{69B80956-A5EA-4060-A00D-E1C8FEFF531C}">
      <dgm:prSet/>
      <dgm:spPr/>
      <dgm:t>
        <a:bodyPr/>
        <a:lstStyle/>
        <a:p>
          <a:endParaRPr lang="en-US"/>
        </a:p>
      </dgm:t>
    </dgm:pt>
    <dgm:pt modelId="{C638F5E9-3DEC-407C-89AF-F6F06FE5AB66}">
      <dgm:prSet phldrT="[Text]"/>
      <dgm:spPr/>
      <dgm:t>
        <a:bodyPr/>
        <a:lstStyle/>
        <a:p>
          <a:r>
            <a:rPr lang="en-US" i="1" dirty="0" smtClean="0"/>
            <a:t>Selection of the field causing inconsistency</a:t>
          </a:r>
          <a:endParaRPr lang="en-US" dirty="0"/>
        </a:p>
      </dgm:t>
    </dgm:pt>
    <dgm:pt modelId="{ACBDB2EC-BBE3-4413-AE6B-ED535479918F}" type="parTrans" cxnId="{EB48BB4A-386C-4A4F-9204-C9F1C64B8A7A}">
      <dgm:prSet/>
      <dgm:spPr/>
      <dgm:t>
        <a:bodyPr/>
        <a:lstStyle/>
        <a:p>
          <a:endParaRPr lang="en-US"/>
        </a:p>
      </dgm:t>
    </dgm:pt>
    <dgm:pt modelId="{7FCDF52C-EA45-4535-8FED-C9E9921D5DBF}" type="sibTrans" cxnId="{EB48BB4A-386C-4A4F-9204-C9F1C64B8A7A}">
      <dgm:prSet/>
      <dgm:spPr/>
      <dgm:t>
        <a:bodyPr/>
        <a:lstStyle/>
        <a:p>
          <a:endParaRPr lang="en-US"/>
        </a:p>
      </dgm:t>
    </dgm:pt>
    <dgm:pt modelId="{05740BB7-FBE4-48A8-8DC7-2D17F397FAB2}">
      <dgm:prSet phldrT="[Text]"/>
      <dgm:spPr/>
      <dgm:t>
        <a:bodyPr/>
        <a:lstStyle/>
        <a:p>
          <a:r>
            <a:rPr lang="en-US" dirty="0" smtClean="0"/>
            <a:t>Correction of erroneous fields</a:t>
          </a:r>
          <a:endParaRPr lang="en-US" dirty="0"/>
        </a:p>
      </dgm:t>
    </dgm:pt>
    <dgm:pt modelId="{CC07D5A2-6793-48D8-A9C8-927CC550BA5B}" type="parTrans" cxnId="{F9854141-471B-4037-B6C0-036733A53092}">
      <dgm:prSet/>
      <dgm:spPr/>
      <dgm:t>
        <a:bodyPr/>
        <a:lstStyle/>
        <a:p>
          <a:endParaRPr lang="en-US"/>
        </a:p>
      </dgm:t>
    </dgm:pt>
    <dgm:pt modelId="{23FB82FC-CBC6-407C-A447-9C0CF5DD250F}" type="sibTrans" cxnId="{F9854141-471B-4037-B6C0-036733A53092}">
      <dgm:prSet/>
      <dgm:spPr/>
      <dgm:t>
        <a:bodyPr/>
        <a:lstStyle/>
        <a:p>
          <a:endParaRPr lang="en-US"/>
        </a:p>
      </dgm:t>
    </dgm:pt>
    <dgm:pt modelId="{BAD7E00E-2A87-4901-9436-690362206885}">
      <dgm:prSet/>
      <dgm:spPr/>
      <dgm:t>
        <a:bodyPr/>
        <a:lstStyle/>
        <a:p>
          <a:pPr>
            <a:spcAft>
              <a:spcPts val="600"/>
            </a:spcAft>
          </a:pPr>
          <a:r>
            <a:rPr lang="en-US" dirty="0" smtClean="0"/>
            <a:t> One establishes which constraints are violated</a:t>
          </a:r>
          <a:endParaRPr lang="en-US" dirty="0"/>
        </a:p>
      </dgm:t>
    </dgm:pt>
    <dgm:pt modelId="{35D6047B-778C-4B4D-9EB9-1DC48714DA2E}" type="parTrans" cxnId="{CFD94EFC-A0F9-4627-BCC4-76E1F1845180}">
      <dgm:prSet/>
      <dgm:spPr/>
      <dgm:t>
        <a:bodyPr/>
        <a:lstStyle/>
        <a:p>
          <a:endParaRPr lang="en-US"/>
        </a:p>
      </dgm:t>
    </dgm:pt>
    <dgm:pt modelId="{BE8BD908-9890-45E9-9F6C-43CEF5AE9537}" type="sibTrans" cxnId="{CFD94EFC-A0F9-4627-BCC4-76E1F1845180}">
      <dgm:prSet/>
      <dgm:spPr/>
      <dgm:t>
        <a:bodyPr/>
        <a:lstStyle/>
        <a:p>
          <a:endParaRPr lang="en-US"/>
        </a:p>
      </dgm:t>
    </dgm:pt>
    <dgm:pt modelId="{5166AEC1-272B-4E77-90F6-F9D682BE508B}">
      <dgm:prSet/>
      <dgm:spPr/>
      <dgm:t>
        <a:bodyPr/>
        <a:lstStyle/>
        <a:p>
          <a:pPr>
            <a:spcAft>
              <a:spcPts val="600"/>
            </a:spcAft>
          </a:pPr>
          <a:r>
            <a:rPr lang="en-US" dirty="0" smtClean="0"/>
            <a:t> For example, an </a:t>
          </a:r>
          <a:r>
            <a:rPr lang="en-US" i="1" dirty="0" smtClean="0"/>
            <a:t>age </a:t>
          </a:r>
          <a:r>
            <a:rPr lang="en-US" dirty="0" smtClean="0"/>
            <a:t>variable is constrained to non-negative values</a:t>
          </a:r>
          <a:endParaRPr lang="en-US" dirty="0"/>
        </a:p>
      </dgm:t>
    </dgm:pt>
    <dgm:pt modelId="{6FDCF446-6C96-4F6B-9DFA-23E531F56B17}" type="parTrans" cxnId="{44F5B76F-8E68-412A-AAA2-8CF85CCA7393}">
      <dgm:prSet/>
      <dgm:spPr/>
      <dgm:t>
        <a:bodyPr/>
        <a:lstStyle/>
        <a:p>
          <a:endParaRPr lang="en-US"/>
        </a:p>
      </dgm:t>
    </dgm:pt>
    <dgm:pt modelId="{734D4729-4191-448B-8ECD-464C4B108DE8}" type="sibTrans" cxnId="{44F5B76F-8E68-412A-AAA2-8CF85CCA7393}">
      <dgm:prSet/>
      <dgm:spPr/>
      <dgm:t>
        <a:bodyPr/>
        <a:lstStyle/>
        <a:p>
          <a:endParaRPr lang="en-US"/>
        </a:p>
      </dgm:t>
    </dgm:pt>
    <dgm:pt modelId="{205C08A3-DBA2-42D8-97C4-EA09C4037C5C}">
      <dgm:prSet/>
      <dgm:spPr/>
      <dgm:t>
        <a:bodyPr/>
        <a:lstStyle/>
        <a:p>
          <a:pPr>
            <a:spcAft>
              <a:spcPts val="600"/>
            </a:spcAft>
          </a:pPr>
          <a:r>
            <a:rPr lang="en-US" dirty="0" smtClean="0"/>
            <a:t> This is trivial in the case of a </a:t>
          </a:r>
          <a:r>
            <a:rPr lang="en-US" dirty="0" err="1" smtClean="0"/>
            <a:t>univariate</a:t>
          </a:r>
          <a:r>
            <a:rPr lang="en-US" dirty="0" smtClean="0"/>
            <a:t> demand as in the previous step, but may be more cumbersome when cross-variable relations are expected to hold</a:t>
          </a:r>
          <a:endParaRPr lang="en-US" dirty="0"/>
        </a:p>
      </dgm:t>
    </dgm:pt>
    <dgm:pt modelId="{30748929-AF83-4961-B2E8-B31380038E11}" type="parTrans" cxnId="{EC5B80A1-B551-4F42-9C24-A88CF5B19525}">
      <dgm:prSet/>
      <dgm:spPr/>
      <dgm:t>
        <a:bodyPr/>
        <a:lstStyle/>
        <a:p>
          <a:endParaRPr lang="en-US"/>
        </a:p>
      </dgm:t>
    </dgm:pt>
    <dgm:pt modelId="{1546B4BB-7F0D-4848-B456-9EC683C89243}" type="sibTrans" cxnId="{EC5B80A1-B551-4F42-9C24-A88CF5B19525}">
      <dgm:prSet/>
      <dgm:spPr/>
      <dgm:t>
        <a:bodyPr/>
        <a:lstStyle/>
        <a:p>
          <a:endParaRPr lang="en-US"/>
        </a:p>
      </dgm:t>
    </dgm:pt>
    <dgm:pt modelId="{E337E7B5-30F0-4D3F-A780-5833DA7164B9}">
      <dgm:prSet/>
      <dgm:spPr/>
      <dgm:t>
        <a:bodyPr/>
        <a:lstStyle/>
        <a:p>
          <a:r>
            <a:rPr lang="en-US" dirty="0" smtClean="0"/>
            <a:t> This may be done through deterministic (model-based) or stochastic methods</a:t>
          </a:r>
          <a:endParaRPr lang="en-US" dirty="0"/>
        </a:p>
      </dgm:t>
    </dgm:pt>
    <dgm:pt modelId="{07B58199-1AA2-4ACD-B65E-73216D274806}" type="parTrans" cxnId="{E0FBE402-53CE-4B43-97CA-D8681057D70D}">
      <dgm:prSet/>
      <dgm:spPr/>
      <dgm:t>
        <a:bodyPr/>
        <a:lstStyle/>
        <a:p>
          <a:endParaRPr lang="en-US"/>
        </a:p>
      </dgm:t>
    </dgm:pt>
    <dgm:pt modelId="{5B79106F-0712-481C-8B16-BAB66066ABF8}" type="sibTrans" cxnId="{E0FBE402-53CE-4B43-97CA-D8681057D70D}">
      <dgm:prSet/>
      <dgm:spPr/>
      <dgm:t>
        <a:bodyPr/>
        <a:lstStyle/>
        <a:p>
          <a:endParaRPr lang="en-US"/>
        </a:p>
      </dgm:t>
    </dgm:pt>
    <dgm:pt modelId="{C360D1E4-5339-458A-A399-5FEE0851E56F}">
      <dgm:prSet/>
      <dgm:spPr/>
      <dgm:t>
        <a:bodyPr/>
        <a:lstStyle/>
        <a:p>
          <a:pPr>
            <a:spcAft>
              <a:spcPts val="600"/>
            </a:spcAft>
          </a:pPr>
          <a:r>
            <a:rPr lang="en-US" dirty="0" smtClean="0"/>
            <a:t> For example, the </a:t>
          </a:r>
          <a:r>
            <a:rPr lang="en-US" i="1" dirty="0" smtClean="0"/>
            <a:t>marital status </a:t>
          </a:r>
          <a:r>
            <a:rPr lang="en-US" dirty="0" smtClean="0"/>
            <a:t>of a child must be unmarried. In the case of a violation, it is not immediately clear whether </a:t>
          </a:r>
          <a:r>
            <a:rPr lang="en-US" i="1" dirty="0" smtClean="0"/>
            <a:t>age</a:t>
          </a:r>
          <a:r>
            <a:rPr lang="en-US" dirty="0" smtClean="0"/>
            <a:t>, </a:t>
          </a:r>
          <a:r>
            <a:rPr lang="en-US" i="1" dirty="0" smtClean="0"/>
            <a:t>marital status </a:t>
          </a:r>
          <a:r>
            <a:rPr lang="en-US" dirty="0" smtClean="0"/>
            <a:t>or both are wrong</a:t>
          </a:r>
          <a:endParaRPr lang="en-US" dirty="0"/>
        </a:p>
      </dgm:t>
    </dgm:pt>
    <dgm:pt modelId="{E065CE78-D7C8-4DF6-B6A6-23A729207712}" type="parTrans" cxnId="{E72F583F-1441-4540-AA8A-58CB4B1B7D22}">
      <dgm:prSet/>
      <dgm:spPr/>
      <dgm:t>
        <a:bodyPr/>
        <a:lstStyle/>
        <a:p>
          <a:endParaRPr lang="en-US"/>
        </a:p>
      </dgm:t>
    </dgm:pt>
    <dgm:pt modelId="{D3326667-D412-4763-A6F1-6262006BA56B}" type="sibTrans" cxnId="{E72F583F-1441-4540-AA8A-58CB4B1B7D22}">
      <dgm:prSet/>
      <dgm:spPr/>
      <dgm:t>
        <a:bodyPr/>
        <a:lstStyle/>
        <a:p>
          <a:endParaRPr lang="en-US"/>
        </a:p>
      </dgm:t>
    </dgm:pt>
    <dgm:pt modelId="{9280EB2E-96AC-41F4-9421-F8F0C433BCB6}" type="pres">
      <dgm:prSet presAssocID="{2B855A1B-7771-41A0-AB4B-12C957ADAA03}" presName="linear" presStyleCnt="0">
        <dgm:presLayoutVars>
          <dgm:dir/>
          <dgm:animLvl val="lvl"/>
          <dgm:resizeHandles val="exact"/>
        </dgm:presLayoutVars>
      </dgm:prSet>
      <dgm:spPr/>
      <dgm:t>
        <a:bodyPr/>
        <a:lstStyle/>
        <a:p>
          <a:endParaRPr lang="en-US"/>
        </a:p>
      </dgm:t>
    </dgm:pt>
    <dgm:pt modelId="{DBDCF68E-AE9E-4CE7-A94E-67F882AB0DA8}" type="pres">
      <dgm:prSet presAssocID="{46F4ECD6-C71F-461E-91C3-B8B01D5CFCAF}" presName="parentLin" presStyleCnt="0"/>
      <dgm:spPr/>
    </dgm:pt>
    <dgm:pt modelId="{586288E7-FC73-4B97-B6A9-2C27A0B3AAE6}" type="pres">
      <dgm:prSet presAssocID="{46F4ECD6-C71F-461E-91C3-B8B01D5CFCAF}" presName="parentLeftMargin" presStyleLbl="node1" presStyleIdx="0" presStyleCnt="3"/>
      <dgm:spPr/>
      <dgm:t>
        <a:bodyPr/>
        <a:lstStyle/>
        <a:p>
          <a:endParaRPr lang="en-US"/>
        </a:p>
      </dgm:t>
    </dgm:pt>
    <dgm:pt modelId="{D4CCC4E0-F742-4149-A49E-4BBF86DEC694}" type="pres">
      <dgm:prSet presAssocID="{46F4ECD6-C71F-461E-91C3-B8B01D5CFCAF}" presName="parentText" presStyleLbl="node1" presStyleIdx="0" presStyleCnt="3" custScaleX="30606">
        <dgm:presLayoutVars>
          <dgm:chMax val="0"/>
          <dgm:bulletEnabled val="1"/>
        </dgm:presLayoutVars>
      </dgm:prSet>
      <dgm:spPr/>
      <dgm:t>
        <a:bodyPr/>
        <a:lstStyle/>
        <a:p>
          <a:endParaRPr lang="en-US"/>
        </a:p>
      </dgm:t>
    </dgm:pt>
    <dgm:pt modelId="{6FF33C6B-7BE6-45D5-B682-7D547C92505E}" type="pres">
      <dgm:prSet presAssocID="{46F4ECD6-C71F-461E-91C3-B8B01D5CFCAF}" presName="negativeSpace" presStyleCnt="0"/>
      <dgm:spPr/>
    </dgm:pt>
    <dgm:pt modelId="{5F3B1B0D-D26F-4673-AFC2-3CF2969E33BF}" type="pres">
      <dgm:prSet presAssocID="{46F4ECD6-C71F-461E-91C3-B8B01D5CFCAF}" presName="childText" presStyleLbl="conFgAcc1" presStyleIdx="0" presStyleCnt="3">
        <dgm:presLayoutVars>
          <dgm:bulletEnabled val="1"/>
        </dgm:presLayoutVars>
      </dgm:prSet>
      <dgm:spPr/>
      <dgm:t>
        <a:bodyPr/>
        <a:lstStyle/>
        <a:p>
          <a:endParaRPr lang="en-US"/>
        </a:p>
      </dgm:t>
    </dgm:pt>
    <dgm:pt modelId="{7EBE9C51-0EE0-459B-B020-509D49A8B592}" type="pres">
      <dgm:prSet presAssocID="{CEA24698-DB12-414C-BC37-4F2714808F95}" presName="spaceBetweenRectangles" presStyleCnt="0"/>
      <dgm:spPr/>
    </dgm:pt>
    <dgm:pt modelId="{BE072199-C7A6-4331-806E-C806BF57D1ED}" type="pres">
      <dgm:prSet presAssocID="{C638F5E9-3DEC-407C-89AF-F6F06FE5AB66}" presName="parentLin" presStyleCnt="0"/>
      <dgm:spPr/>
    </dgm:pt>
    <dgm:pt modelId="{A5F04FD8-5BF8-49F0-A655-1095B1FB734B}" type="pres">
      <dgm:prSet presAssocID="{C638F5E9-3DEC-407C-89AF-F6F06FE5AB66}" presName="parentLeftMargin" presStyleLbl="node1" presStyleIdx="0" presStyleCnt="3"/>
      <dgm:spPr/>
      <dgm:t>
        <a:bodyPr/>
        <a:lstStyle/>
        <a:p>
          <a:endParaRPr lang="en-US"/>
        </a:p>
      </dgm:t>
    </dgm:pt>
    <dgm:pt modelId="{346F7232-8CF0-4E9B-923B-06C2D5D5927D}" type="pres">
      <dgm:prSet presAssocID="{C638F5E9-3DEC-407C-89AF-F6F06FE5AB66}" presName="parentText" presStyleLbl="node1" presStyleIdx="1" presStyleCnt="3">
        <dgm:presLayoutVars>
          <dgm:chMax val="0"/>
          <dgm:bulletEnabled val="1"/>
        </dgm:presLayoutVars>
      </dgm:prSet>
      <dgm:spPr/>
      <dgm:t>
        <a:bodyPr/>
        <a:lstStyle/>
        <a:p>
          <a:endParaRPr lang="en-US"/>
        </a:p>
      </dgm:t>
    </dgm:pt>
    <dgm:pt modelId="{E9572C72-7C99-402A-B039-225814A982DD}" type="pres">
      <dgm:prSet presAssocID="{C638F5E9-3DEC-407C-89AF-F6F06FE5AB66}" presName="negativeSpace" presStyleCnt="0"/>
      <dgm:spPr/>
    </dgm:pt>
    <dgm:pt modelId="{9C4CC6C3-6E30-4E81-BA1A-0FB9CC51C61A}" type="pres">
      <dgm:prSet presAssocID="{C638F5E9-3DEC-407C-89AF-F6F06FE5AB66}" presName="childText" presStyleLbl="conFgAcc1" presStyleIdx="1" presStyleCnt="3">
        <dgm:presLayoutVars>
          <dgm:bulletEnabled val="1"/>
        </dgm:presLayoutVars>
      </dgm:prSet>
      <dgm:spPr/>
      <dgm:t>
        <a:bodyPr/>
        <a:lstStyle/>
        <a:p>
          <a:endParaRPr lang="en-US"/>
        </a:p>
      </dgm:t>
    </dgm:pt>
    <dgm:pt modelId="{85678315-55D4-4F76-8491-A17087911982}" type="pres">
      <dgm:prSet presAssocID="{7FCDF52C-EA45-4535-8FED-C9E9921D5DBF}" presName="spaceBetweenRectangles" presStyleCnt="0"/>
      <dgm:spPr/>
    </dgm:pt>
    <dgm:pt modelId="{E59709E2-DF2A-4743-AD4E-3A4D43EF6B76}" type="pres">
      <dgm:prSet presAssocID="{05740BB7-FBE4-48A8-8DC7-2D17F397FAB2}" presName="parentLin" presStyleCnt="0"/>
      <dgm:spPr/>
    </dgm:pt>
    <dgm:pt modelId="{465CAAA0-9BDA-4BC8-87A0-3856068B045B}" type="pres">
      <dgm:prSet presAssocID="{05740BB7-FBE4-48A8-8DC7-2D17F397FAB2}" presName="parentLeftMargin" presStyleLbl="node1" presStyleIdx="1" presStyleCnt="3"/>
      <dgm:spPr/>
      <dgm:t>
        <a:bodyPr/>
        <a:lstStyle/>
        <a:p>
          <a:endParaRPr lang="en-US"/>
        </a:p>
      </dgm:t>
    </dgm:pt>
    <dgm:pt modelId="{AD3C5B85-A523-49B3-AFF0-678583BC95CE}" type="pres">
      <dgm:prSet presAssocID="{05740BB7-FBE4-48A8-8DC7-2D17F397FAB2}" presName="parentText" presStyleLbl="node1" presStyleIdx="2" presStyleCnt="3">
        <dgm:presLayoutVars>
          <dgm:chMax val="0"/>
          <dgm:bulletEnabled val="1"/>
        </dgm:presLayoutVars>
      </dgm:prSet>
      <dgm:spPr/>
      <dgm:t>
        <a:bodyPr/>
        <a:lstStyle/>
        <a:p>
          <a:endParaRPr lang="en-US"/>
        </a:p>
      </dgm:t>
    </dgm:pt>
    <dgm:pt modelId="{F3B5D362-6BAF-4768-A4BA-BF6D8EB33D4D}" type="pres">
      <dgm:prSet presAssocID="{05740BB7-FBE4-48A8-8DC7-2D17F397FAB2}" presName="negativeSpace" presStyleCnt="0"/>
      <dgm:spPr/>
    </dgm:pt>
    <dgm:pt modelId="{3856C8AD-9A1A-44AB-89FF-846D80EED0D0}" type="pres">
      <dgm:prSet presAssocID="{05740BB7-FBE4-48A8-8DC7-2D17F397FAB2}" presName="childText" presStyleLbl="conFgAcc1" presStyleIdx="2" presStyleCnt="3">
        <dgm:presLayoutVars>
          <dgm:bulletEnabled val="1"/>
        </dgm:presLayoutVars>
      </dgm:prSet>
      <dgm:spPr/>
      <dgm:t>
        <a:bodyPr/>
        <a:lstStyle/>
        <a:p>
          <a:endParaRPr lang="en-US"/>
        </a:p>
      </dgm:t>
    </dgm:pt>
  </dgm:ptLst>
  <dgm:cxnLst>
    <dgm:cxn modelId="{EB48BB4A-386C-4A4F-9204-C9F1C64B8A7A}" srcId="{2B855A1B-7771-41A0-AB4B-12C957ADAA03}" destId="{C638F5E9-3DEC-407C-89AF-F6F06FE5AB66}" srcOrd="1" destOrd="0" parTransId="{ACBDB2EC-BBE3-4413-AE6B-ED535479918F}" sibTransId="{7FCDF52C-EA45-4535-8FED-C9E9921D5DBF}"/>
    <dgm:cxn modelId="{E0FBE402-53CE-4B43-97CA-D8681057D70D}" srcId="{05740BB7-FBE4-48A8-8DC7-2D17F397FAB2}" destId="{E337E7B5-30F0-4D3F-A780-5833DA7164B9}" srcOrd="0" destOrd="0" parTransId="{07B58199-1AA2-4ACD-B65E-73216D274806}" sibTransId="{5B79106F-0712-481C-8B16-BAB66066ABF8}"/>
    <dgm:cxn modelId="{69B80956-A5EA-4060-A00D-E1C8FEFF531C}" srcId="{2B855A1B-7771-41A0-AB4B-12C957ADAA03}" destId="{46F4ECD6-C71F-461E-91C3-B8B01D5CFCAF}" srcOrd="0" destOrd="0" parTransId="{B65CC33A-7B90-4DBC-A352-85934BAB2F3A}" sibTransId="{CEA24698-DB12-414C-BC37-4F2714808F95}"/>
    <dgm:cxn modelId="{44F5B76F-8E68-412A-AAA2-8CF85CCA7393}" srcId="{46F4ECD6-C71F-461E-91C3-B8B01D5CFCAF}" destId="{5166AEC1-272B-4E77-90F6-F9D682BE508B}" srcOrd="1" destOrd="0" parTransId="{6FDCF446-6C96-4F6B-9DFA-23E531F56B17}" sibTransId="{734D4729-4191-448B-8ECD-464C4B108DE8}"/>
    <dgm:cxn modelId="{C4945C8C-5BF8-40B0-AA9C-AA2467387F59}" type="presOf" srcId="{E337E7B5-30F0-4D3F-A780-5833DA7164B9}" destId="{3856C8AD-9A1A-44AB-89FF-846D80EED0D0}" srcOrd="0" destOrd="0" presId="urn:microsoft.com/office/officeart/2005/8/layout/list1"/>
    <dgm:cxn modelId="{CF9AF9AF-AF3A-4B2F-AD57-40B77DE94BFD}" type="presOf" srcId="{05740BB7-FBE4-48A8-8DC7-2D17F397FAB2}" destId="{AD3C5B85-A523-49B3-AFF0-678583BC95CE}" srcOrd="1" destOrd="0" presId="urn:microsoft.com/office/officeart/2005/8/layout/list1"/>
    <dgm:cxn modelId="{EC5B80A1-B551-4F42-9C24-A88CF5B19525}" srcId="{C638F5E9-3DEC-407C-89AF-F6F06FE5AB66}" destId="{205C08A3-DBA2-42D8-97C4-EA09C4037C5C}" srcOrd="0" destOrd="0" parTransId="{30748929-AF83-4961-B2E8-B31380038E11}" sibTransId="{1546B4BB-7F0D-4848-B456-9EC683C89243}"/>
    <dgm:cxn modelId="{31C44A1E-A839-46E3-95E3-85AACB0255E2}" type="presOf" srcId="{46F4ECD6-C71F-461E-91C3-B8B01D5CFCAF}" destId="{D4CCC4E0-F742-4149-A49E-4BBF86DEC694}" srcOrd="1" destOrd="0" presId="urn:microsoft.com/office/officeart/2005/8/layout/list1"/>
    <dgm:cxn modelId="{BBED23CD-1D8E-47F7-BC08-A6D60C065D5B}" type="presOf" srcId="{C360D1E4-5339-458A-A399-5FEE0851E56F}" destId="{9C4CC6C3-6E30-4E81-BA1A-0FB9CC51C61A}" srcOrd="0" destOrd="1" presId="urn:microsoft.com/office/officeart/2005/8/layout/list1"/>
    <dgm:cxn modelId="{1CE2A710-9C76-4509-9CFA-35A6447D4D40}" type="presOf" srcId="{C638F5E9-3DEC-407C-89AF-F6F06FE5AB66}" destId="{346F7232-8CF0-4E9B-923B-06C2D5D5927D}" srcOrd="1" destOrd="0" presId="urn:microsoft.com/office/officeart/2005/8/layout/list1"/>
    <dgm:cxn modelId="{F4EBC735-1AAD-4568-8AF4-5A18264E75E3}" type="presOf" srcId="{2B855A1B-7771-41A0-AB4B-12C957ADAA03}" destId="{9280EB2E-96AC-41F4-9421-F8F0C433BCB6}" srcOrd="0" destOrd="0" presId="urn:microsoft.com/office/officeart/2005/8/layout/list1"/>
    <dgm:cxn modelId="{F9854141-471B-4037-B6C0-036733A53092}" srcId="{2B855A1B-7771-41A0-AB4B-12C957ADAA03}" destId="{05740BB7-FBE4-48A8-8DC7-2D17F397FAB2}" srcOrd="2" destOrd="0" parTransId="{CC07D5A2-6793-48D8-A9C8-927CC550BA5B}" sibTransId="{23FB82FC-CBC6-407C-A447-9C0CF5DD250F}"/>
    <dgm:cxn modelId="{ADEBB539-B148-489E-8BA8-4E7AF62DAF8F}" type="presOf" srcId="{05740BB7-FBE4-48A8-8DC7-2D17F397FAB2}" destId="{465CAAA0-9BDA-4BC8-87A0-3856068B045B}" srcOrd="0" destOrd="0" presId="urn:microsoft.com/office/officeart/2005/8/layout/list1"/>
    <dgm:cxn modelId="{C58265D4-4DA7-4B4F-B960-E582045A3189}" type="presOf" srcId="{46F4ECD6-C71F-461E-91C3-B8B01D5CFCAF}" destId="{586288E7-FC73-4B97-B6A9-2C27A0B3AAE6}" srcOrd="0" destOrd="0" presId="urn:microsoft.com/office/officeart/2005/8/layout/list1"/>
    <dgm:cxn modelId="{E72F583F-1441-4540-AA8A-58CB4B1B7D22}" srcId="{C638F5E9-3DEC-407C-89AF-F6F06FE5AB66}" destId="{C360D1E4-5339-458A-A399-5FEE0851E56F}" srcOrd="1" destOrd="0" parTransId="{E065CE78-D7C8-4DF6-B6A6-23A729207712}" sibTransId="{D3326667-D412-4763-A6F1-6262006BA56B}"/>
    <dgm:cxn modelId="{3A93E2E9-0F55-41FF-8DA6-981379F60647}" type="presOf" srcId="{5166AEC1-272B-4E77-90F6-F9D682BE508B}" destId="{5F3B1B0D-D26F-4673-AFC2-3CF2969E33BF}" srcOrd="0" destOrd="1" presId="urn:microsoft.com/office/officeart/2005/8/layout/list1"/>
    <dgm:cxn modelId="{DDF8BF4B-9B04-4034-86BD-7F00C249972C}" type="presOf" srcId="{C638F5E9-3DEC-407C-89AF-F6F06FE5AB66}" destId="{A5F04FD8-5BF8-49F0-A655-1095B1FB734B}" srcOrd="0" destOrd="0" presId="urn:microsoft.com/office/officeart/2005/8/layout/list1"/>
    <dgm:cxn modelId="{DAD13412-6476-4FB7-8BF0-3981E6C46AA1}" type="presOf" srcId="{205C08A3-DBA2-42D8-97C4-EA09C4037C5C}" destId="{9C4CC6C3-6E30-4E81-BA1A-0FB9CC51C61A}" srcOrd="0" destOrd="0" presId="urn:microsoft.com/office/officeart/2005/8/layout/list1"/>
    <dgm:cxn modelId="{CFD94EFC-A0F9-4627-BCC4-76E1F1845180}" srcId="{46F4ECD6-C71F-461E-91C3-B8B01D5CFCAF}" destId="{BAD7E00E-2A87-4901-9436-690362206885}" srcOrd="0" destOrd="0" parTransId="{35D6047B-778C-4B4D-9EB9-1DC48714DA2E}" sibTransId="{BE8BD908-9890-45E9-9F6C-43CEF5AE9537}"/>
    <dgm:cxn modelId="{E5DCD3FE-D730-4519-B48A-3FE63C809777}" type="presOf" srcId="{BAD7E00E-2A87-4901-9436-690362206885}" destId="{5F3B1B0D-D26F-4673-AFC2-3CF2969E33BF}" srcOrd="0" destOrd="0" presId="urn:microsoft.com/office/officeart/2005/8/layout/list1"/>
    <dgm:cxn modelId="{934BBD24-44BC-4790-8927-927201240D83}" type="presParOf" srcId="{9280EB2E-96AC-41F4-9421-F8F0C433BCB6}" destId="{DBDCF68E-AE9E-4CE7-A94E-67F882AB0DA8}" srcOrd="0" destOrd="0" presId="urn:microsoft.com/office/officeart/2005/8/layout/list1"/>
    <dgm:cxn modelId="{07C7FDAF-9693-423B-A97A-5CE9FFDB91A7}" type="presParOf" srcId="{DBDCF68E-AE9E-4CE7-A94E-67F882AB0DA8}" destId="{586288E7-FC73-4B97-B6A9-2C27A0B3AAE6}" srcOrd="0" destOrd="0" presId="urn:microsoft.com/office/officeart/2005/8/layout/list1"/>
    <dgm:cxn modelId="{8C6C1ACE-F28C-4CBB-9CE9-04973A90AB79}" type="presParOf" srcId="{DBDCF68E-AE9E-4CE7-A94E-67F882AB0DA8}" destId="{D4CCC4E0-F742-4149-A49E-4BBF86DEC694}" srcOrd="1" destOrd="0" presId="urn:microsoft.com/office/officeart/2005/8/layout/list1"/>
    <dgm:cxn modelId="{D4162E56-6394-412E-9F50-3CBDC924CFC0}" type="presParOf" srcId="{9280EB2E-96AC-41F4-9421-F8F0C433BCB6}" destId="{6FF33C6B-7BE6-45D5-B682-7D547C92505E}" srcOrd="1" destOrd="0" presId="urn:microsoft.com/office/officeart/2005/8/layout/list1"/>
    <dgm:cxn modelId="{32857EF8-0830-41F2-998E-3F91D4D5F4F0}" type="presParOf" srcId="{9280EB2E-96AC-41F4-9421-F8F0C433BCB6}" destId="{5F3B1B0D-D26F-4673-AFC2-3CF2969E33BF}" srcOrd="2" destOrd="0" presId="urn:microsoft.com/office/officeart/2005/8/layout/list1"/>
    <dgm:cxn modelId="{F665EDE3-F8D1-4FCD-970C-9769FEDDCA73}" type="presParOf" srcId="{9280EB2E-96AC-41F4-9421-F8F0C433BCB6}" destId="{7EBE9C51-0EE0-459B-B020-509D49A8B592}" srcOrd="3" destOrd="0" presId="urn:microsoft.com/office/officeart/2005/8/layout/list1"/>
    <dgm:cxn modelId="{A605BA09-3DE1-40CC-9754-509B6289FCCB}" type="presParOf" srcId="{9280EB2E-96AC-41F4-9421-F8F0C433BCB6}" destId="{BE072199-C7A6-4331-806E-C806BF57D1ED}" srcOrd="4" destOrd="0" presId="urn:microsoft.com/office/officeart/2005/8/layout/list1"/>
    <dgm:cxn modelId="{D9473F64-66CD-4E1B-8C14-F5725FDF7186}" type="presParOf" srcId="{BE072199-C7A6-4331-806E-C806BF57D1ED}" destId="{A5F04FD8-5BF8-49F0-A655-1095B1FB734B}" srcOrd="0" destOrd="0" presId="urn:microsoft.com/office/officeart/2005/8/layout/list1"/>
    <dgm:cxn modelId="{D88654E1-1E04-41AC-9BA7-8844E38E52A5}" type="presParOf" srcId="{BE072199-C7A6-4331-806E-C806BF57D1ED}" destId="{346F7232-8CF0-4E9B-923B-06C2D5D5927D}" srcOrd="1" destOrd="0" presId="urn:microsoft.com/office/officeart/2005/8/layout/list1"/>
    <dgm:cxn modelId="{53E7417E-BD52-45CD-9910-F29F75F85CA0}" type="presParOf" srcId="{9280EB2E-96AC-41F4-9421-F8F0C433BCB6}" destId="{E9572C72-7C99-402A-B039-225814A982DD}" srcOrd="5" destOrd="0" presId="urn:microsoft.com/office/officeart/2005/8/layout/list1"/>
    <dgm:cxn modelId="{B415BD83-B9A9-42F4-A45C-FCF26E626D04}" type="presParOf" srcId="{9280EB2E-96AC-41F4-9421-F8F0C433BCB6}" destId="{9C4CC6C3-6E30-4E81-BA1A-0FB9CC51C61A}" srcOrd="6" destOrd="0" presId="urn:microsoft.com/office/officeart/2005/8/layout/list1"/>
    <dgm:cxn modelId="{9BBD4E18-F529-48F3-9FD8-519FABCFF033}" type="presParOf" srcId="{9280EB2E-96AC-41F4-9421-F8F0C433BCB6}" destId="{85678315-55D4-4F76-8491-A17087911982}" srcOrd="7" destOrd="0" presId="urn:microsoft.com/office/officeart/2005/8/layout/list1"/>
    <dgm:cxn modelId="{7E150A49-4F1D-4E1D-A7B2-0A6BC3F95B93}" type="presParOf" srcId="{9280EB2E-96AC-41F4-9421-F8F0C433BCB6}" destId="{E59709E2-DF2A-4743-AD4E-3A4D43EF6B76}" srcOrd="8" destOrd="0" presId="urn:microsoft.com/office/officeart/2005/8/layout/list1"/>
    <dgm:cxn modelId="{CB39F6CA-1277-4BDF-B6D8-A25D2BA23824}" type="presParOf" srcId="{E59709E2-DF2A-4743-AD4E-3A4D43EF6B76}" destId="{465CAAA0-9BDA-4BC8-87A0-3856068B045B}" srcOrd="0" destOrd="0" presId="urn:microsoft.com/office/officeart/2005/8/layout/list1"/>
    <dgm:cxn modelId="{9123CEE8-6D81-44D1-A944-304A477A8D26}" type="presParOf" srcId="{E59709E2-DF2A-4743-AD4E-3A4D43EF6B76}" destId="{AD3C5B85-A523-49B3-AFF0-678583BC95CE}" srcOrd="1" destOrd="0" presId="urn:microsoft.com/office/officeart/2005/8/layout/list1"/>
    <dgm:cxn modelId="{884DE4A9-3F97-4575-9CC7-B017A90C1C00}" type="presParOf" srcId="{9280EB2E-96AC-41F4-9421-F8F0C433BCB6}" destId="{F3B5D362-6BAF-4768-A4BA-BF6D8EB33D4D}" srcOrd="9" destOrd="0" presId="urn:microsoft.com/office/officeart/2005/8/layout/list1"/>
    <dgm:cxn modelId="{CCC065EF-9195-46B5-B86D-515F4FCD913F}" type="presParOf" srcId="{9280EB2E-96AC-41F4-9421-F8F0C433BCB6}" destId="{3856C8AD-9A1A-44AB-89FF-846D80EED0D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F69B4C-B1D6-4641-BDA4-3CFA5B16E33C}" type="datetimeFigureOut">
              <a:rPr lang="en-US" smtClean="0"/>
              <a:pPr/>
              <a:t>6/7/2017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66AB8D-B9AC-4D8F-BD23-FC4EDF44DCED}" type="slidenum">
              <a:rPr lang="en-US" smtClean="0"/>
              <a:pPr/>
              <a:t>‹#›</a:t>
            </a:fld>
            <a:endParaRPr lang="en-US" dirty="0"/>
          </a:p>
        </p:txBody>
      </p:sp>
    </p:spTree>
    <p:extLst>
      <p:ext uri="{BB962C8B-B14F-4D97-AF65-F5344CB8AC3E}">
        <p14:creationId xmlns:p14="http://schemas.microsoft.com/office/powerpoint/2010/main" val="3696344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BD27D3-A604-435C-880F-DFAD8914A861}" type="datetimeFigureOut">
              <a:rPr lang="en-US" smtClean="0"/>
              <a:pPr/>
              <a:t>6/7/2017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805CB5-06D9-4E99-A0C3-B5463AA7269D}" type="slidenum">
              <a:rPr lang="en-US" smtClean="0"/>
              <a:pPr/>
              <a:t>‹#›</a:t>
            </a:fld>
            <a:endParaRPr lang="en-US" dirty="0"/>
          </a:p>
        </p:txBody>
      </p:sp>
    </p:spTree>
    <p:extLst>
      <p:ext uri="{BB962C8B-B14F-4D97-AF65-F5344CB8AC3E}">
        <p14:creationId xmlns:p14="http://schemas.microsoft.com/office/powerpoint/2010/main" val="367096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2</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3</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31</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32</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73</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74</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75</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txBox="1">
            <a:spLocks noGrp="1"/>
          </p:cNvSpPr>
          <p:nvPr/>
        </p:nvSpPr>
        <p:spPr bwMode="auto">
          <a:xfrm>
            <a:off x="3884854" y="8685865"/>
            <a:ext cx="2971593" cy="456574"/>
          </a:xfrm>
          <a:prstGeom prst="rect">
            <a:avLst/>
          </a:prstGeom>
          <a:noFill/>
          <a:ln w="9525">
            <a:noFill/>
            <a:miter lim="800000"/>
            <a:headEnd/>
            <a:tailEnd/>
          </a:ln>
        </p:spPr>
        <p:txBody>
          <a:bodyPr lIns="88663" tIns="44333" rIns="88663" bIns="44333" anchor="b"/>
          <a:lstStyle/>
          <a:p>
            <a:pPr algn="r"/>
            <a:fld id="{2D71B2F2-9FD0-4A5D-8254-6ED888294774}" type="slidenum">
              <a:rPr lang="en-US" sz="1200">
                <a:solidFill>
                  <a:srgbClr val="000000"/>
                </a:solidFill>
                <a:latin typeface="Times New Roman" pitchFamily="18" charset="0"/>
                <a:cs typeface="Arial" pitchFamily="34" charset="0"/>
              </a:rPr>
              <a:pPr algn="r"/>
              <a:t>76</a:t>
            </a:fld>
            <a:endParaRPr lang="en-US" sz="1200" dirty="0">
              <a:solidFill>
                <a:srgbClr val="000000"/>
              </a:solidFill>
              <a:latin typeface="Times New Roman" pitchFamily="18"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6.wmf"/></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8.w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control" Target="../activeX/activeX3.xml"/><Relationship Id="rId1" Type="http://schemas.openxmlformats.org/officeDocument/2006/relationships/vmlDrawing" Target="../drawings/vmlDrawing3.vml"/><Relationship Id="rId4" Type="http://schemas.openxmlformats.org/officeDocument/2006/relationships/image" Target="../media/image10.wmf"/></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control" Target="../activeX/activeX4.xml"/><Relationship Id="rId1" Type="http://schemas.openxmlformats.org/officeDocument/2006/relationships/vmlDrawing" Target="../drawings/vmlDrawing4.vml"/><Relationship Id="rId4" Type="http://schemas.openxmlformats.org/officeDocument/2006/relationships/image" Target="../media/image10.w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control" Target="../activeX/activeX5.xml"/><Relationship Id="rId1" Type="http://schemas.openxmlformats.org/officeDocument/2006/relationships/vmlDrawing" Target="../drawings/vmlDrawing5.vml"/><Relationship Id="rId4" Type="http://schemas.openxmlformats.org/officeDocument/2006/relationships/image" Target="../media/image10.w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6" Type="http://schemas.openxmlformats.org/officeDocument/2006/relationships/image" Target="../media/image17.jpeg"/><Relationship Id="rId5" Type="http://schemas.openxmlformats.org/officeDocument/2006/relationships/image" Target="../media/image12.png"/><Relationship Id="rId4" Type="http://schemas.openxmlformats.org/officeDocument/2006/relationships/image" Target="../media/image16.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marL="0" algn="ctr" defTabSz="457200" rtl="0" eaLnBrk="1" latinLnBrk="0" hangingPunct="1">
              <a:spcBef>
                <a:spcPct val="0"/>
              </a:spcBef>
              <a:buNone/>
            </a:pPr>
            <a:fld id="{639E9D3E-D99E-4E81-80DF-A6D7234D1C74}" type="datetime4">
              <a:rPr lang="en-US" sz="2400" kern="1200" cap="all" baseline="0" smtClean="0">
                <a:solidFill>
                  <a:schemeClr val="tx2">
                    <a:lumMod val="65000"/>
                    <a:lumOff val="35000"/>
                  </a:schemeClr>
                </a:solidFill>
                <a:latin typeface="Century Gothic"/>
                <a:ea typeface="+mj-ea"/>
                <a:cs typeface="Century Gothic"/>
              </a:rPr>
              <a:pPr marL="0" algn="ctr" defTabSz="457200" rtl="0" eaLnBrk="1" latinLnBrk="0" hangingPunct="1">
                <a:spcBef>
                  <a:spcPct val="0"/>
                </a:spcBef>
                <a:buNone/>
              </a:pPr>
              <a:t>June 7, 2017</a:t>
            </a:fld>
            <a:endParaRPr lang="en-US" sz="2400" kern="1200" cap="all" baseline="0" dirty="0">
              <a:solidFill>
                <a:schemeClr val="tx2">
                  <a:lumMod val="65000"/>
                  <a:lumOff val="35000"/>
                </a:schemeClr>
              </a:solidFill>
              <a:latin typeface="Century Gothic"/>
              <a:ea typeface="+mj-ea"/>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76767"/>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12328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100451"/>
            <a:ext cx="8477612" cy="1947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
        <p:nvSpPr>
          <p:cNvPr id="11" name="Table Placeholder 10"/>
          <p:cNvSpPr>
            <a:spLocks noGrp="1"/>
          </p:cNvSpPr>
          <p:nvPr>
            <p:ph type="tbl" sz="quarter" idx="11"/>
          </p:nvPr>
        </p:nvSpPr>
        <p:spPr>
          <a:xfrm>
            <a:off x="457200" y="3212760"/>
            <a:ext cx="8477611" cy="2545492"/>
          </a:xfrm>
        </p:spPr>
        <p:txBody>
          <a:bodyPr/>
          <a:lstStyle/>
          <a:p>
            <a:r>
              <a:rPr lang="en-US" dirty="0" smtClean="0"/>
              <a:t>Click icon to add table</a:t>
            </a:r>
            <a:endParaRPr lang="en-US" dirty="0"/>
          </a:p>
        </p:txBody>
      </p:sp>
      <p:sp>
        <p:nvSpPr>
          <p:cNvPr id="8"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Tree>
    <p:extLst>
      <p:ext uri="{BB962C8B-B14F-4D97-AF65-F5344CB8AC3E}">
        <p14:creationId xmlns:p14="http://schemas.microsoft.com/office/powerpoint/2010/main" val="399304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100451"/>
            <a:ext cx="2998746" cy="5572198"/>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
        <p:nvSpPr>
          <p:cNvPr id="8" name="Chart Placeholder 7"/>
          <p:cNvSpPr>
            <a:spLocks noGrp="1"/>
          </p:cNvSpPr>
          <p:nvPr>
            <p:ph type="chart" sz="quarter" idx="11"/>
          </p:nvPr>
        </p:nvSpPr>
        <p:spPr>
          <a:xfrm>
            <a:off x="3707027" y="1100452"/>
            <a:ext cx="5297634" cy="4649561"/>
          </a:xfrm>
        </p:spPr>
        <p:txBody>
          <a:bodyPr/>
          <a:lstStyle/>
          <a:p>
            <a:r>
              <a:rPr lang="en-US" dirty="0" smtClean="0"/>
              <a:t>Click icon to add chart</a:t>
            </a:r>
            <a:endParaRPr lang="en-US" dirty="0"/>
          </a:p>
        </p:txBody>
      </p:sp>
    </p:spTree>
    <p:extLst>
      <p:ext uri="{BB962C8B-B14F-4D97-AF65-F5344CB8AC3E}">
        <p14:creationId xmlns:p14="http://schemas.microsoft.com/office/powerpoint/2010/main" val="16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707028" y="1100452"/>
            <a:ext cx="5231027" cy="4649561"/>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
        <p:nvSpPr>
          <p:cNvPr id="9" name="Picture Placeholder 8"/>
          <p:cNvSpPr>
            <a:spLocks noGrp="1"/>
          </p:cNvSpPr>
          <p:nvPr>
            <p:ph type="pic" sz="quarter" idx="11"/>
          </p:nvPr>
        </p:nvSpPr>
        <p:spPr>
          <a:xfrm>
            <a:off x="457202" y="1100451"/>
            <a:ext cx="3023459" cy="2768086"/>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862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1263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1263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1263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1263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7A0EB49F-E4FB-4065-B6C5-4BBC9BB5AB02}" type="slidenum">
              <a:rPr lang="en-US"/>
              <a:pPr>
                <a:defRPr/>
              </a:pPr>
              <a:t>‹#›</a:t>
            </a:fld>
            <a:endParaRPr lang="en-US" dirty="0"/>
          </a:p>
        </p:txBody>
      </p:sp>
      <p:sp>
        <p:nvSpPr>
          <p:cNvPr id="5" name="Rectangle 7"/>
          <p:cNvSpPr>
            <a:spLocks noGrp="1" noChangeAspect="1" noChangeArrowheads="1"/>
          </p:cNvSpPr>
          <p:nvPr>
            <p:ph type="title"/>
          </p:nvPr>
        </p:nvSpPr>
        <p:spPr bwMode="auto">
          <a:xfrm>
            <a:off x="304800" y="0"/>
            <a:ext cx="8564880" cy="6927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70728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6" name="Picture 5"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10"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Tree>
    <p:extLst>
      <p:ext uri="{BB962C8B-B14F-4D97-AF65-F5344CB8AC3E}">
        <p14:creationId xmlns:p14="http://schemas.microsoft.com/office/powerpoint/2010/main" val="276311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6"/>
          <p:cNvSpPr>
            <a:spLocks noGrp="1" noChangeArrowheads="1"/>
          </p:cNvSpPr>
          <p:nvPr>
            <p:ph type="sldNum" sz="quarter" idx="4"/>
          </p:nvPr>
        </p:nvSpPr>
        <p:spPr bwMode="auto">
          <a:xfrm>
            <a:off x="8805672" y="6471312"/>
            <a:ext cx="338328" cy="338328"/>
          </a:xfrm>
          <a:prstGeom prst="rect">
            <a:avLst/>
          </a:prstGeom>
          <a:solidFill>
            <a:schemeClr val="accent2"/>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spcBef>
                <a:spcPct val="0"/>
              </a:spcBef>
              <a:defRPr sz="900">
                <a:solidFill>
                  <a:schemeClr val="bg1"/>
                </a:solidFill>
                <a:latin typeface="Arial" charset="0"/>
                <a:cs typeface="+mn-cs"/>
              </a:defRPr>
            </a:lvl1pPr>
          </a:lstStyle>
          <a:p>
            <a:pPr fontAlgn="base">
              <a:spcAft>
                <a:spcPct val="0"/>
              </a:spcAft>
              <a:defRPr/>
            </a:pPr>
            <a:fld id="{D4F38488-B5E0-4AE2-BAE9-A9C8A9A9C974}" type="slidenum">
              <a:rPr lang="en-US" smtClean="0">
                <a:solidFill>
                  <a:srgbClr val="FFFFFF"/>
                </a:solidFill>
              </a:rPr>
              <a:pPr fontAlgn="base">
                <a:spcAft>
                  <a:spcPct val="0"/>
                </a:spcAft>
                <a:defRPr/>
              </a:pPr>
              <a:t>‹#›</a:t>
            </a:fld>
            <a:endParaRPr lang="en-US" dirty="0">
              <a:solidFill>
                <a:srgbClr val="FFFFFF"/>
              </a:solidFill>
            </a:endParaRPr>
          </a:p>
        </p:txBody>
      </p:sp>
    </p:spTree>
    <p:extLst>
      <p:ext uri="{BB962C8B-B14F-4D97-AF65-F5344CB8AC3E}">
        <p14:creationId xmlns:p14="http://schemas.microsoft.com/office/powerpoint/2010/main" val="207566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8" name="Rectangle 7"/>
          <p:cNvSpPr/>
          <p:nvPr userDrawn="1"/>
        </p:nvSpPr>
        <p:spPr>
          <a:xfrm>
            <a:off x="0" y="3230912"/>
            <a:ext cx="9144000" cy="1868736"/>
          </a:xfrm>
          <a:prstGeom prst="rect">
            <a:avLst/>
          </a:prstGeom>
          <a:solidFill>
            <a:srgbClr val="FFFFFF">
              <a:alpha val="89804"/>
            </a:srgb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4579674"/>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4" name="TextBox 13"/>
          <p:cNvSpPr txBox="1"/>
          <p:nvPr userDrawn="1"/>
        </p:nvSpPr>
        <p:spPr>
          <a:xfrm>
            <a:off x="3747" y="4608830"/>
            <a:ext cx="9143999" cy="461665"/>
          </a:xfrm>
          <a:prstGeom prst="rect">
            <a:avLst/>
          </a:prstGeom>
          <a:noFill/>
        </p:spPr>
        <p:txBody>
          <a:bodyPr wrap="square" rtlCol="0">
            <a:spAutoFit/>
          </a:bodyPr>
          <a:lstStyle/>
          <a:p>
            <a:pPr marL="0" algn="ctr" defTabSz="457200" rtl="0" eaLnBrk="1" latinLnBrk="0" hangingPunct="1">
              <a:spcBef>
                <a:spcPct val="0"/>
              </a:spcBef>
              <a:buNone/>
            </a:pPr>
            <a:r>
              <a:rPr lang="en-US" sz="2400" kern="1200" cap="all" baseline="0" dirty="0" smtClean="0">
                <a:solidFill>
                  <a:schemeClr val="tx2">
                    <a:lumMod val="65000"/>
                    <a:lumOff val="35000"/>
                  </a:schemeClr>
                </a:solidFill>
                <a:latin typeface="+mn-lt"/>
                <a:ea typeface="+mj-ea"/>
                <a:cs typeface="Century Gothic"/>
              </a:rPr>
              <a:t>July, 2013</a:t>
            </a:r>
            <a:endParaRPr lang="en-US" sz="2400" kern="1200" cap="all" baseline="0" dirty="0">
              <a:solidFill>
                <a:schemeClr val="tx2">
                  <a:lumMod val="65000"/>
                  <a:lumOff val="35000"/>
                </a:schemeClr>
              </a:solidFill>
              <a:latin typeface="Century Gothic"/>
              <a:ea typeface="+mj-ea"/>
              <a:cs typeface="Century Gothic"/>
            </a:endParaRPr>
          </a:p>
        </p:txBody>
      </p:sp>
      <p:sp>
        <p:nvSpPr>
          <p:cNvPr id="2" name="Title 1"/>
          <p:cNvSpPr>
            <a:spLocks noGrp="1"/>
          </p:cNvSpPr>
          <p:nvPr>
            <p:ph type="ctrTitle" hasCustomPrompt="1"/>
          </p:nvPr>
        </p:nvSpPr>
        <p:spPr>
          <a:xfrm>
            <a:off x="2" y="3298485"/>
            <a:ext cx="9143999" cy="691403"/>
          </a:xfrm>
        </p:spPr>
        <p:txBody>
          <a:bodyPr>
            <a:normAutofit/>
          </a:bodyPr>
          <a:lstStyle>
            <a:lvl1pPr>
              <a:defRPr lang="en-US" sz="5200" kern="1200" cap="all" baseline="0" dirty="0">
                <a:solidFill>
                  <a:srgbClr val="676767"/>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3934855"/>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338726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9069" y="0"/>
            <a:ext cx="1204935" cy="885982"/>
          </a:xfrm>
          <a:prstGeom prst="rect">
            <a:avLst/>
          </a:prstGeom>
        </p:spPr>
      </p:pic>
      <p:sp>
        <p:nvSpPr>
          <p:cNvPr id="9" name="Title 1"/>
          <p:cNvSpPr txBox="1">
            <a:spLocks/>
          </p:cNvSpPr>
          <p:nvPr userDrawn="1"/>
        </p:nvSpPr>
        <p:spPr>
          <a:xfrm>
            <a:off x="8696645"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2325137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9069" y="0"/>
            <a:ext cx="1204935" cy="885982"/>
          </a:xfrm>
          <a:prstGeom prst="rect">
            <a:avLst/>
          </a:prstGeom>
        </p:spPr>
      </p:pic>
      <p:sp>
        <p:nvSpPr>
          <p:cNvPr id="9" name="Title 1"/>
          <p:cNvSpPr txBox="1">
            <a:spLocks/>
          </p:cNvSpPr>
          <p:nvPr userDrawn="1"/>
        </p:nvSpPr>
        <p:spPr>
          <a:xfrm>
            <a:off x="8696645"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23662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9069" y="0"/>
            <a:ext cx="1204935" cy="885982"/>
          </a:xfrm>
          <a:prstGeom prst="rect">
            <a:avLst/>
          </a:prstGeom>
        </p:spPr>
      </p:pic>
      <p:sp>
        <p:nvSpPr>
          <p:cNvPr id="9" name="Title 1"/>
          <p:cNvSpPr txBox="1">
            <a:spLocks/>
          </p:cNvSpPr>
          <p:nvPr userDrawn="1"/>
        </p:nvSpPr>
        <p:spPr>
          <a:xfrm>
            <a:off x="8696645"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1867339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9069" y="0"/>
            <a:ext cx="1204935" cy="885982"/>
          </a:xfrm>
          <a:prstGeom prst="rect">
            <a:avLst/>
          </a:prstGeom>
        </p:spPr>
      </p:pic>
      <p:sp>
        <p:nvSpPr>
          <p:cNvPr id="9" name="Title 1"/>
          <p:cNvSpPr txBox="1">
            <a:spLocks/>
          </p:cNvSpPr>
          <p:nvPr userDrawn="1"/>
        </p:nvSpPr>
        <p:spPr>
          <a:xfrm>
            <a:off x="8696645"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1013714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76767"/>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130599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2" name="Rounded Rectangle 11"/>
          <p:cNvSpPr/>
          <p:nvPr userDrawn="1"/>
        </p:nvSpPr>
        <p:spPr>
          <a:xfrm>
            <a:off x="158442" y="187161"/>
            <a:ext cx="8834609" cy="6503315"/>
          </a:xfrm>
          <a:prstGeom prst="roundRect">
            <a:avLst>
              <a:gd name="adj" fmla="val 1428"/>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algn="ctr" defTabSz="457200">
              <a:spcBef>
                <a:spcPct val="0"/>
              </a:spcBef>
            </a:pPr>
            <a:fld id="{639E9D3E-D99E-4E81-80DF-A6D7234D1C74}" type="datetime4">
              <a:rPr lang="en-US" sz="2400" cap="all" smtClean="0">
                <a:solidFill>
                  <a:srgbClr val="000000">
                    <a:lumMod val="65000"/>
                    <a:lumOff val="35000"/>
                  </a:srgbClr>
                </a:solidFill>
                <a:cs typeface="Century Gothic"/>
              </a:rPr>
              <a:pPr algn="ctr" defTabSz="457200">
                <a:spcBef>
                  <a:spcPct val="0"/>
                </a:spcBef>
              </a:pPr>
              <a:t>June 7, 2017</a:t>
            </a:fld>
            <a:endParaRPr lang="en-US" sz="2400" cap="all" dirty="0">
              <a:solidFill>
                <a:srgbClr val="000000">
                  <a:lumMod val="65000"/>
                  <a:lumOff val="35000"/>
                </a:srgbClr>
              </a:solidFill>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76767"/>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398025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15" name="Rounded Rectangle 14"/>
          <p:cNvSpPr/>
          <p:nvPr userDrawn="1"/>
        </p:nvSpPr>
        <p:spPr>
          <a:xfrm>
            <a:off x="158442" y="3876609"/>
            <a:ext cx="8834609" cy="2813867"/>
          </a:xfrm>
          <a:prstGeom prst="roundRect">
            <a:avLst>
              <a:gd name="adj" fmla="val 40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endParaRPr lang="en-US" dirty="0" smtClean="0">
              <a:solidFill>
                <a:srgbClr val="000000"/>
              </a:solidFill>
              <a:latin typeface="Trebuchet MS" pitchFamily="34" charset="0"/>
            </a:endParaRPr>
          </a:p>
          <a:p>
            <a:pPr>
              <a:spcAft>
                <a:spcPts val="600"/>
              </a:spcAft>
              <a:defRPr/>
            </a:pPr>
            <a:r>
              <a:rPr lang="en-US" dirty="0" smtClean="0">
                <a:solidFill>
                  <a:srgbClr val="000000">
                    <a:lumMod val="65000"/>
                    <a:lumOff val="35000"/>
                  </a:srgbClr>
                </a:solidFill>
                <a:latin typeface="Trebuchet MS" pitchFamily="34" charset="0"/>
              </a:rPr>
              <a:t>Image Placeholder 2</a:t>
            </a: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a:t>
            </a:r>
            <a:r>
              <a:rPr lang="en-US" sz="1200" dirty="0" smtClean="0">
                <a:solidFill>
                  <a:srgbClr val="000000">
                    <a:lumMod val="65000"/>
                    <a:lumOff val="35000"/>
                  </a:srgbClr>
                </a:solidFill>
                <a:latin typeface="Trebuchet MS" pitchFamily="34" charset="0"/>
              </a:rPr>
              <a:t> pull down 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defRPr/>
            </a:pPr>
            <a:r>
              <a:rPr lang="en-US" sz="1200" dirty="0" smtClean="0">
                <a:solidFill>
                  <a:srgbClr val="000000">
                    <a:lumMod val="65000"/>
                    <a:lumOff val="35000"/>
                  </a:srgbClr>
                </a:solidFill>
                <a:latin typeface="Trebuchet MS" pitchFamily="34" charset="0"/>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dirty="0" smtClean="0">
                <a:solidFill>
                  <a:srgbClr val="000000">
                    <a:lumMod val="65000"/>
                    <a:lumOff val="35000"/>
                  </a:srgbClr>
                </a:solidFill>
                <a:latin typeface="Trebuchet MS" pitchFamily="34" charset="0"/>
              </a:rPr>
              <a:t>Image Placeholder 1</a:t>
            </a:r>
            <a:endParaRPr lang="en-US" sz="1200" dirty="0" smtClean="0">
              <a:solidFill>
                <a:srgbClr val="000000">
                  <a:lumMod val="65000"/>
                  <a:lumOff val="35000"/>
                </a:srgbClr>
              </a:solidFill>
              <a:latin typeface="Trebuchet MS" pitchFamily="34" charset="0"/>
            </a:endParaRP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 </a:t>
            </a:r>
            <a:r>
              <a:rPr lang="en-US" sz="1200" dirty="0" smtClean="0">
                <a:solidFill>
                  <a:srgbClr val="000000">
                    <a:lumMod val="65000"/>
                    <a:lumOff val="35000"/>
                  </a:srgbClr>
                </a:solidFill>
                <a:latin typeface="Trebuchet MS" pitchFamily="34" charset="0"/>
              </a:rPr>
              <a:t>pull down menu</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pPr>
            <a:r>
              <a:rPr lang="en-US" sz="1200" dirty="0" smtClean="0">
                <a:solidFill>
                  <a:srgbClr val="000000">
                    <a:lumMod val="65000"/>
                    <a:lumOff val="35000"/>
                  </a:srgbClr>
                </a:solidFill>
                <a:latin typeface="Trebuchet MS" pitchFamily="34" charset="0"/>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algn="ctr" defTabSz="457200">
              <a:spcBef>
                <a:spcPct val="0"/>
              </a:spcBef>
            </a:pPr>
            <a:fld id="{639E9D3E-D99E-4E81-80DF-A6D7234D1C74}" type="datetime4">
              <a:rPr lang="en-US" sz="2400" cap="all" smtClean="0">
                <a:solidFill>
                  <a:srgbClr val="676767"/>
                </a:solidFill>
                <a:cs typeface="Century Gothic"/>
              </a:rPr>
              <a:pPr algn="ctr" defTabSz="457200">
                <a:spcBef>
                  <a:spcPct val="0"/>
                </a:spcBef>
              </a:pPr>
              <a:t>June 7, 2017</a:t>
            </a:fld>
            <a:endParaRPr lang="en-US" sz="2400" cap="all" dirty="0">
              <a:solidFill>
                <a:srgbClr val="676767"/>
              </a:solidFill>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E787B"/>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52518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5" name="Rectangle 4"/>
          <p:cNvSpPr/>
          <p:nvPr userDrawn="1"/>
        </p:nvSpPr>
        <p:spPr>
          <a:xfrm>
            <a:off x="4547625" y="4036710"/>
            <a:ext cx="4445424" cy="2653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spcAft>
                <a:spcPts val="600"/>
              </a:spcAft>
              <a:defRPr/>
            </a:pPr>
            <a:r>
              <a:rPr lang="en-US" dirty="0" smtClean="0">
                <a:solidFill>
                  <a:srgbClr val="000000">
                    <a:lumMod val="65000"/>
                    <a:lumOff val="35000"/>
                  </a:srgbClr>
                </a:solidFill>
                <a:latin typeface="Trebuchet MS" pitchFamily="34" charset="0"/>
              </a:rPr>
              <a:t>Image Placeholder 3</a:t>
            </a: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a:t>
            </a:r>
            <a:r>
              <a:rPr lang="en-US" sz="1200" dirty="0" smtClean="0">
                <a:solidFill>
                  <a:srgbClr val="000000">
                    <a:lumMod val="65000"/>
                    <a:lumOff val="35000"/>
                  </a:srgbClr>
                </a:solidFill>
                <a:latin typeface="Trebuchet MS" pitchFamily="34" charset="0"/>
              </a:rPr>
              <a:t> pull down 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defRPr/>
            </a:pPr>
            <a:r>
              <a:rPr lang="en-US" sz="1200" dirty="0" smtClean="0">
                <a:solidFill>
                  <a:srgbClr val="000000">
                    <a:lumMod val="65000"/>
                    <a:lumOff val="35000"/>
                  </a:srgbClr>
                </a:solidFill>
                <a:latin typeface="Trebuchet MS" pitchFamily="34" charset="0"/>
              </a:rPr>
              <a:t>Browse to your image selection</a:t>
            </a:r>
          </a:p>
        </p:txBody>
      </p:sp>
      <p:sp>
        <p:nvSpPr>
          <p:cNvPr id="4" name="Round Diagonal Corner Rectangle 3"/>
          <p:cNvSpPr/>
          <p:nvPr userDrawn="1"/>
        </p:nvSpPr>
        <p:spPr>
          <a:xfrm>
            <a:off x="158443" y="4036710"/>
            <a:ext cx="4264967" cy="2653763"/>
          </a:xfrm>
          <a:prstGeom prst="round2DiagRect">
            <a:avLst>
              <a:gd name="adj1" fmla="val 0"/>
              <a:gd name="adj2" fmla="val 43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55448" rtlCol="0" anchor="t"/>
          <a:lstStyle/>
          <a:p>
            <a:pPr>
              <a:spcAft>
                <a:spcPts val="600"/>
              </a:spcAft>
              <a:defRPr/>
            </a:pPr>
            <a:r>
              <a:rPr lang="en-US" dirty="0" smtClean="0">
                <a:solidFill>
                  <a:srgbClr val="000000">
                    <a:lumMod val="65000"/>
                    <a:lumOff val="35000"/>
                  </a:srgbClr>
                </a:solidFill>
                <a:latin typeface="Trebuchet MS" pitchFamily="34" charset="0"/>
              </a:rPr>
              <a:t>Image Placeholder 2</a:t>
            </a: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a:t>
            </a:r>
            <a:r>
              <a:rPr lang="en-US" sz="1200" dirty="0" smtClean="0">
                <a:solidFill>
                  <a:srgbClr val="000000">
                    <a:lumMod val="65000"/>
                    <a:lumOff val="35000"/>
                  </a:srgbClr>
                </a:solidFill>
                <a:latin typeface="Trebuchet MS" pitchFamily="34" charset="0"/>
              </a:rPr>
              <a:t> pull down 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defRPr/>
            </a:pPr>
            <a:r>
              <a:rPr lang="en-US" sz="1200" dirty="0" smtClean="0">
                <a:solidFill>
                  <a:srgbClr val="000000">
                    <a:lumMod val="65000"/>
                    <a:lumOff val="35000"/>
                  </a:srgbClr>
                </a:solidFill>
                <a:latin typeface="Trebuchet MS" pitchFamily="34" charset="0"/>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dirty="0" smtClean="0">
                <a:solidFill>
                  <a:srgbClr val="000000">
                    <a:lumMod val="65000"/>
                    <a:lumOff val="35000"/>
                  </a:srgbClr>
                </a:solidFill>
                <a:latin typeface="Trebuchet MS" pitchFamily="34" charset="0"/>
              </a:rPr>
              <a:t>Image Placeholder 1</a:t>
            </a: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 </a:t>
            </a:r>
            <a:r>
              <a:rPr lang="en-US" sz="1200" dirty="0" smtClean="0">
                <a:solidFill>
                  <a:srgbClr val="000000">
                    <a:lumMod val="65000"/>
                    <a:lumOff val="35000"/>
                  </a:srgbClr>
                </a:solidFill>
                <a:latin typeface="Trebuchet MS" pitchFamily="34" charset="0"/>
              </a:rPr>
              <a:t>pull down menu</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pPr>
            <a:r>
              <a:rPr lang="en-US" sz="1200" dirty="0" smtClean="0">
                <a:solidFill>
                  <a:srgbClr val="000000">
                    <a:lumMod val="65000"/>
                    <a:lumOff val="35000"/>
                  </a:srgbClr>
                </a:solidFill>
                <a:latin typeface="Trebuchet MS" pitchFamily="34" charset="0"/>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algn="ctr" defTabSz="457200">
              <a:spcBef>
                <a:spcPct val="0"/>
              </a:spcBef>
            </a:pPr>
            <a:fld id="{639E9D3E-D99E-4E81-80DF-A6D7234D1C74}" type="datetime4">
              <a:rPr lang="en-US" sz="2400" cap="all" smtClean="0">
                <a:solidFill>
                  <a:srgbClr val="000000">
                    <a:lumMod val="65000"/>
                    <a:lumOff val="35000"/>
                  </a:srgbClr>
                </a:solidFill>
                <a:cs typeface="Century Gothic"/>
              </a:rPr>
              <a:pPr algn="ctr" defTabSz="457200">
                <a:spcBef>
                  <a:spcPct val="0"/>
                </a:spcBef>
              </a:pPr>
              <a:t>June 7, 2017</a:t>
            </a:fld>
            <a:endParaRPr lang="en-US" sz="2400" cap="all" dirty="0">
              <a:solidFill>
                <a:srgbClr val="000000">
                  <a:lumMod val="65000"/>
                  <a:lumOff val="35000"/>
                </a:srgbClr>
              </a:solidFill>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chemeClr val="tx2">
                    <a:lumMod val="65000"/>
                    <a:lumOff val="35000"/>
                  </a:schemeClr>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193684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hasCustomPrompt="1"/>
          </p:nvPr>
        </p:nvSpPr>
        <p:spPr>
          <a:xfrm>
            <a:off x="457200" y="32952"/>
            <a:ext cx="8229600" cy="896467"/>
          </a:xfrm>
        </p:spPr>
        <p:txBody>
          <a:bodyPr>
            <a:normAutofit/>
          </a:bodyPr>
          <a:lstStyle>
            <a:lvl1pPr algn="l">
              <a:lnSpc>
                <a:spcPts val="2800"/>
              </a:lnSpc>
              <a:defRPr lang="en-US" sz="2600" kern="120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idx="1" hasCustomPrompt="1"/>
          </p:nvPr>
        </p:nvSpPr>
        <p:spPr>
          <a:xfrm>
            <a:off x="457199" y="1100451"/>
            <a:ext cx="8547462" cy="5757550"/>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3"/>
              </a:buBlip>
              <a:defRPr sz="2000" baseline="0">
                <a:solidFill>
                  <a:srgbClr val="676767"/>
                </a:solidFill>
                <a:latin typeface="Century Gothic" pitchFamily="34" charset="0"/>
              </a:defRPr>
            </a:lvl2pPr>
            <a:lvl3pPr marL="509588" indent="-228600">
              <a:buClr>
                <a:schemeClr val="accent1"/>
              </a:buClr>
              <a:buFont typeface="Arial" pitchFamily="34" charset="0"/>
              <a:buChar char="+"/>
              <a:defRPr sz="1600" baseline="0">
                <a:solidFill>
                  <a:srgbClr val="676767"/>
                </a:solidFill>
                <a:latin typeface="Century Gothic" pitchFamily="34" charset="0"/>
              </a:defRPr>
            </a:lvl3pPr>
            <a:lvl4pPr marL="744538" indent="-228600">
              <a:buClr>
                <a:schemeClr val="accent1"/>
              </a:buClr>
              <a:buFont typeface="Century Gothic" pitchFamily="34" charset="0"/>
              <a:buChar char="&gt;"/>
              <a:defRPr sz="1600">
                <a:solidFill>
                  <a:srgbClr val="676767"/>
                </a:solidFill>
                <a:latin typeface="Century Gothic" pitchFamily="34" charset="0"/>
              </a:defRPr>
            </a:lvl4pPr>
            <a:lvl5pPr marL="968375" indent="-228600">
              <a:buClr>
                <a:srgbClr val="6E787B"/>
              </a:buClr>
              <a:buFont typeface="Arial" pitchFamily="34" charset="0"/>
              <a:buChar char="+"/>
              <a:defRPr sz="1600">
                <a:solidFill>
                  <a:srgbClr val="676767"/>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24"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3482855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hasCustomPrompt="1"/>
          </p:nvPr>
        </p:nvSpPr>
        <p:spPr>
          <a:xfrm>
            <a:off x="457200" y="36576"/>
            <a:ext cx="8229600"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sz="half" idx="1" hasCustomPrompt="1"/>
          </p:nvPr>
        </p:nvSpPr>
        <p:spPr>
          <a:xfrm>
            <a:off x="457200" y="1100453"/>
            <a:ext cx="4038600" cy="5443151"/>
          </a:xfrm>
        </p:spPr>
        <p:txBody>
          <a:bodyPr/>
          <a:lstStyle>
            <a:lvl1pPr marL="0" indent="0">
              <a:spcAft>
                <a:spcPts val="400"/>
              </a:spcAft>
              <a:buFontTx/>
              <a:buNone/>
              <a:defRPr sz="2400" baseline="0">
                <a:solidFill>
                  <a:schemeClr val="accent1"/>
                </a:solidFill>
                <a:latin typeface="Trebuchet MS" pitchFamily="34" charset="0"/>
              </a:defRPr>
            </a:lvl1pPr>
            <a:lvl2pPr marL="288925" indent="-285750">
              <a:buFontTx/>
              <a:buBlip>
                <a:blip r:embed="rId3"/>
              </a:buBlip>
              <a:defRPr sz="2000" baseline="0">
                <a:solidFill>
                  <a:srgbClr val="676767"/>
                </a:solidFill>
                <a:latin typeface="Century Gothic" pitchFamily="34" charset="0"/>
              </a:defRPr>
            </a:lvl2pPr>
            <a:lvl3pPr marL="511175" indent="-230188">
              <a:buClr>
                <a:schemeClr val="accent1"/>
              </a:buClr>
              <a:buFont typeface="Arial" pitchFamily="34" charset="0"/>
              <a:buChar char="+"/>
              <a:defRPr sz="1600">
                <a:solidFill>
                  <a:srgbClr val="676767"/>
                </a:solidFill>
                <a:latin typeface="Century Gothic" pitchFamily="34" charset="0"/>
              </a:defRPr>
            </a:lvl3pPr>
            <a:lvl4pPr marL="742950" indent="-228600">
              <a:buClr>
                <a:schemeClr val="accent1"/>
              </a:buClr>
              <a:buFont typeface="Century Gothic" pitchFamily="34" charset="0"/>
              <a:buChar char="&gt;"/>
              <a:defRPr sz="1600">
                <a:solidFill>
                  <a:srgbClr val="676767"/>
                </a:solidFill>
                <a:latin typeface="Century Gothic" pitchFamily="34" charset="0"/>
              </a:defRPr>
            </a:lvl4pPr>
            <a:lvl5pPr marL="971550" indent="-228600">
              <a:buFont typeface="Arial" pitchFamily="34" charset="0"/>
              <a:buChar char="+"/>
              <a:tabLst/>
              <a:defRPr sz="1600">
                <a:solidFill>
                  <a:srgbClr val="676767"/>
                </a:solidFill>
                <a:latin typeface="Century Gothic" pitchFamily="34" charset="0"/>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4" name="Content Placeholder 3"/>
          <p:cNvSpPr>
            <a:spLocks noGrp="1"/>
          </p:cNvSpPr>
          <p:nvPr>
            <p:ph sz="half" idx="2" hasCustomPrompt="1"/>
          </p:nvPr>
        </p:nvSpPr>
        <p:spPr>
          <a:xfrm>
            <a:off x="4648200" y="1100453"/>
            <a:ext cx="4038600" cy="5443151"/>
          </a:xfrm>
        </p:spPr>
        <p:txBody>
          <a:bodyPr/>
          <a:lstStyle>
            <a:lvl1pPr>
              <a:spcAft>
                <a:spcPts val="400"/>
              </a:spcAft>
              <a:defRPr lang="en-US" sz="2400" kern="1200" dirty="0" smtClean="0">
                <a:solidFill>
                  <a:schemeClr val="accent1"/>
                </a:solidFill>
                <a:latin typeface="Trebuchet MS" pitchFamily="34" charset="0"/>
                <a:ea typeface="+mn-ea"/>
                <a:cs typeface="+mn-cs"/>
              </a:defRPr>
            </a:lvl1pPr>
            <a:lvl2pPr marL="346075" indent="-342900">
              <a:defRPr lang="en-US" sz="2000" kern="1200" dirty="0" smtClean="0">
                <a:solidFill>
                  <a:srgbClr val="676767"/>
                </a:solidFill>
                <a:latin typeface="Century Gothic" pitchFamily="34" charset="0"/>
                <a:ea typeface="+mn-ea"/>
                <a:cs typeface="+mn-cs"/>
              </a:defRPr>
            </a:lvl2pPr>
            <a:lvl3pPr marL="623887" indent="-342900">
              <a:defRPr lang="en-US" sz="1600" kern="1200" dirty="0" smtClean="0">
                <a:solidFill>
                  <a:srgbClr val="676767"/>
                </a:solidFill>
                <a:latin typeface="Century Gothic" pitchFamily="34" charset="0"/>
                <a:ea typeface="+mn-ea"/>
                <a:cs typeface="+mn-cs"/>
              </a:defRPr>
            </a:lvl3pPr>
            <a:lvl4pPr marL="800100" indent="-285750">
              <a:defRPr lang="en-US" sz="1600" kern="1200" dirty="0" smtClean="0">
                <a:solidFill>
                  <a:srgbClr val="676767"/>
                </a:solidFill>
                <a:latin typeface="Century Gothic" pitchFamily="34" charset="0"/>
                <a:ea typeface="+mn-ea"/>
                <a:cs typeface="+mn-cs"/>
              </a:defRPr>
            </a:lvl4pPr>
            <a:lvl5pPr marL="1028700" indent="-285750">
              <a:defRPr lang="en-US" sz="1600" kern="1200" dirty="0">
                <a:solidFill>
                  <a:srgbClr val="676767"/>
                </a:solidFill>
                <a:latin typeface="Century Gothic"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cxnSp>
        <p:nvCxnSpPr>
          <p:cNvPr id="9" name="Straight Connector 8"/>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239459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15" name="Rounded Rectangle 14"/>
          <p:cNvSpPr/>
          <p:nvPr userDrawn="1"/>
        </p:nvSpPr>
        <p:spPr>
          <a:xfrm>
            <a:off x="158442" y="3876609"/>
            <a:ext cx="8834609" cy="2813867"/>
          </a:xfrm>
          <a:prstGeom prst="roundRect">
            <a:avLst>
              <a:gd name="adj" fmla="val 40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Trebuchet MS"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Image Placeholder 2</a:t>
            </a:r>
          </a:p>
          <a:p>
            <a:pPr marL="0" indent="0" algn="l">
              <a:buFontTx/>
              <a:buNone/>
            </a:pPr>
            <a:r>
              <a:rPr lang="en-US" sz="1200" b="1" baseline="0" dirty="0" smtClean="0">
                <a:solidFill>
                  <a:schemeClr val="tx2">
                    <a:lumMod val="65000"/>
                    <a:lumOff val="35000"/>
                  </a:schemeClr>
                </a:solidFill>
                <a:latin typeface="Trebuchet MS" pitchFamily="34" charset="0"/>
              </a:rPr>
              <a:t>View</a:t>
            </a:r>
            <a:r>
              <a:rPr lang="en-US" sz="1200" b="0" baseline="0" dirty="0" smtClean="0">
                <a:solidFill>
                  <a:schemeClr val="tx2">
                    <a:lumMod val="65000"/>
                    <a:lumOff val="35000"/>
                  </a:schemeClr>
                </a:solidFill>
                <a:latin typeface="Trebuchet MS" pitchFamily="34" charset="0"/>
              </a:rPr>
              <a:t>,</a:t>
            </a:r>
            <a:r>
              <a:rPr lang="en-US" sz="1200" baseline="0" dirty="0" smtClean="0">
                <a:solidFill>
                  <a:schemeClr val="tx2">
                    <a:lumMod val="65000"/>
                    <a:lumOff val="35000"/>
                  </a:schemeClr>
                </a:solidFill>
                <a:latin typeface="Trebuchet MS" pitchFamily="34" charset="0"/>
              </a:rPr>
              <a:t> </a:t>
            </a:r>
            <a:r>
              <a:rPr lang="en-US" sz="1200" b="1" baseline="0" dirty="0" smtClean="0">
                <a:solidFill>
                  <a:schemeClr val="tx2">
                    <a:lumMod val="65000"/>
                    <a:lumOff val="35000"/>
                  </a:schemeClr>
                </a:solidFill>
                <a:latin typeface="Trebuchet MS" pitchFamily="34" charset="0"/>
              </a:rPr>
              <a:t>Slide Master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this shape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Format</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 pull down 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Shape Fill </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sng"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P</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icture…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600"/>
              </a:spcAft>
            </a:pPr>
            <a:r>
              <a:rPr lang="en-US" dirty="0" smtClean="0">
                <a:solidFill>
                  <a:schemeClr val="tx2">
                    <a:lumMod val="65000"/>
                    <a:lumOff val="35000"/>
                  </a:schemeClr>
                </a:solidFill>
                <a:latin typeface="Trebuchet MS" pitchFamily="34" charset="0"/>
              </a:rPr>
              <a:t>Image Placeholder</a:t>
            </a:r>
            <a:r>
              <a:rPr lang="en-US" baseline="0" dirty="0" smtClean="0">
                <a:solidFill>
                  <a:schemeClr val="tx2">
                    <a:lumMod val="65000"/>
                    <a:lumOff val="35000"/>
                  </a:schemeClr>
                </a:solidFill>
                <a:latin typeface="Trebuchet MS" pitchFamily="34" charset="0"/>
              </a:rPr>
              <a:t> 1</a:t>
            </a:r>
            <a:endParaRPr lang="en-US" sz="1200" baseline="0" dirty="0" smtClean="0">
              <a:solidFill>
                <a:schemeClr val="tx2">
                  <a:lumMod val="65000"/>
                  <a:lumOff val="35000"/>
                </a:schemeClr>
              </a:solidFill>
              <a:latin typeface="Trebuchet MS" pitchFamily="34" charset="0"/>
            </a:endParaRPr>
          </a:p>
          <a:p>
            <a:pPr marL="0" indent="0" algn="l">
              <a:buFontTx/>
              <a:buNone/>
            </a:pPr>
            <a:r>
              <a:rPr lang="en-US" sz="1200" b="1" baseline="0" dirty="0" smtClean="0">
                <a:solidFill>
                  <a:schemeClr val="tx2">
                    <a:lumMod val="65000"/>
                    <a:lumOff val="35000"/>
                  </a:schemeClr>
                </a:solidFill>
                <a:latin typeface="Trebuchet MS" pitchFamily="34" charset="0"/>
              </a:rPr>
              <a:t>View</a:t>
            </a:r>
            <a:r>
              <a:rPr lang="en-US" sz="1200" b="0" baseline="0" dirty="0" smtClean="0">
                <a:solidFill>
                  <a:schemeClr val="tx2">
                    <a:lumMod val="65000"/>
                    <a:lumOff val="35000"/>
                  </a:schemeClr>
                </a:solidFill>
                <a:latin typeface="Trebuchet MS" pitchFamily="34" charset="0"/>
              </a:rPr>
              <a:t>,</a:t>
            </a:r>
            <a:r>
              <a:rPr lang="en-US" sz="1200" baseline="0" dirty="0" smtClean="0">
                <a:solidFill>
                  <a:schemeClr val="tx2">
                    <a:lumMod val="65000"/>
                    <a:lumOff val="35000"/>
                  </a:schemeClr>
                </a:solidFill>
                <a:latin typeface="Trebuchet MS" pitchFamily="34" charset="0"/>
              </a:rPr>
              <a:t> </a:t>
            </a:r>
            <a:r>
              <a:rPr lang="en-US" sz="1200" b="1" baseline="0" dirty="0" smtClean="0">
                <a:solidFill>
                  <a:schemeClr val="tx2">
                    <a:lumMod val="65000"/>
                    <a:lumOff val="35000"/>
                  </a:schemeClr>
                </a:solidFill>
                <a:latin typeface="Trebuchet MS" pitchFamily="34" charset="0"/>
              </a:rPr>
              <a:t>Slide Master</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this shape</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baseline="0" dirty="0" smtClean="0">
                <a:solidFill>
                  <a:schemeClr val="tx2">
                    <a:lumMod val="65000"/>
                    <a:lumOff val="35000"/>
                  </a:schemeClr>
                </a:solidFill>
                <a:latin typeface="Trebuchet MS" pitchFamily="34" charset="0"/>
              </a:rPr>
              <a:t>Format </a:t>
            </a:r>
            <a:r>
              <a:rPr lang="en-US" sz="1200" baseline="0" dirty="0" smtClean="0">
                <a:solidFill>
                  <a:schemeClr val="tx2">
                    <a:lumMod val="65000"/>
                    <a:lumOff val="35000"/>
                  </a:schemeClr>
                </a:solidFill>
                <a:latin typeface="Trebuchet MS" pitchFamily="34" charset="0"/>
              </a:rPr>
              <a:t>pull down menu</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baseline="0" dirty="0" smtClean="0">
                <a:solidFill>
                  <a:schemeClr val="tx2">
                    <a:lumMod val="65000"/>
                    <a:lumOff val="35000"/>
                  </a:schemeClr>
                </a:solidFill>
                <a:latin typeface="Trebuchet MS" pitchFamily="34" charset="0"/>
              </a:rPr>
              <a:t>Shape Fill </a:t>
            </a:r>
            <a:r>
              <a:rPr lang="en-US" sz="1200" baseline="0" dirty="0" smtClean="0">
                <a:solidFill>
                  <a:schemeClr val="tx2">
                    <a:lumMod val="65000"/>
                    <a:lumOff val="35000"/>
                  </a:schemeClr>
                </a:solidFill>
                <a:latin typeface="Trebuchet MS" pitchFamily="34" charset="0"/>
              </a:rPr>
              <a:t>menu</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u="sng" baseline="0" dirty="0" smtClean="0">
                <a:solidFill>
                  <a:schemeClr val="tx2">
                    <a:lumMod val="65000"/>
                    <a:lumOff val="35000"/>
                  </a:schemeClr>
                </a:solidFill>
                <a:latin typeface="Trebuchet MS" pitchFamily="34" charset="0"/>
              </a:rPr>
              <a:t>P</a:t>
            </a:r>
            <a:r>
              <a:rPr lang="en-US" sz="1200" b="1" baseline="0" dirty="0" smtClean="0">
                <a:solidFill>
                  <a:schemeClr val="tx2">
                    <a:lumMod val="65000"/>
                    <a:lumOff val="35000"/>
                  </a:schemeClr>
                </a:solidFill>
                <a:latin typeface="Trebuchet MS" pitchFamily="34" charset="0"/>
              </a:rPr>
              <a:t>icture…</a:t>
            </a:r>
          </a:p>
          <a:p>
            <a:pPr marL="342900" indent="-342900" algn="l">
              <a:buAutoNum type="arabicPeriod"/>
            </a:pPr>
            <a:r>
              <a:rPr lang="en-US" sz="1200" baseline="0" dirty="0" smtClean="0">
                <a:solidFill>
                  <a:schemeClr val="tx2">
                    <a:lumMod val="65000"/>
                    <a:lumOff val="35000"/>
                  </a:schemeClr>
                </a:solidFill>
                <a:latin typeface="Trebuchet MS" pitchFamily="34" charset="0"/>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marL="0" algn="ctr" defTabSz="457200" rtl="0" eaLnBrk="1" latinLnBrk="0" hangingPunct="1">
              <a:spcBef>
                <a:spcPct val="0"/>
              </a:spcBef>
              <a:buNone/>
            </a:pPr>
            <a:fld id="{639E9D3E-D99E-4E81-80DF-A6D7234D1C74}" type="datetime4">
              <a:rPr lang="en-US" sz="2400" kern="1200" cap="all" baseline="0" smtClean="0">
                <a:solidFill>
                  <a:srgbClr val="676767"/>
                </a:solidFill>
                <a:latin typeface="Century Gothic"/>
                <a:ea typeface="+mj-ea"/>
                <a:cs typeface="Century Gothic"/>
              </a:rPr>
              <a:pPr marL="0" algn="ctr" defTabSz="457200" rtl="0" eaLnBrk="1" latinLnBrk="0" hangingPunct="1">
                <a:spcBef>
                  <a:spcPct val="0"/>
                </a:spcBef>
                <a:buNone/>
              </a:pPr>
              <a:t>June 7, 2017</a:t>
            </a:fld>
            <a:endParaRPr lang="en-US" sz="2400" kern="1200" cap="all" baseline="0" dirty="0">
              <a:solidFill>
                <a:srgbClr val="676767"/>
              </a:solidFill>
              <a:latin typeface="Century Gothic"/>
              <a:ea typeface="+mj-ea"/>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E787B"/>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238026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576"/>
            <a:ext cx="8229600"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pic>
        <p:nvPicPr>
          <p:cNvPr id="6" name="Picture 5"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53639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10"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Tree>
    <p:extLst>
      <p:ext uri="{BB962C8B-B14F-4D97-AF65-F5344CB8AC3E}">
        <p14:creationId xmlns:p14="http://schemas.microsoft.com/office/powerpoint/2010/main" val="316135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57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100451"/>
            <a:ext cx="8477612" cy="1947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
        <p:nvSpPr>
          <p:cNvPr id="11" name="Table Placeholder 10"/>
          <p:cNvSpPr>
            <a:spLocks noGrp="1"/>
          </p:cNvSpPr>
          <p:nvPr>
            <p:ph type="tbl" sz="quarter" idx="11"/>
          </p:nvPr>
        </p:nvSpPr>
        <p:spPr>
          <a:xfrm>
            <a:off x="457200" y="3212760"/>
            <a:ext cx="8477611" cy="2545492"/>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401683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100451"/>
            <a:ext cx="2998746" cy="5572198"/>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
        <p:nvSpPr>
          <p:cNvPr id="8" name="Chart Placeholder 7"/>
          <p:cNvSpPr>
            <a:spLocks noGrp="1"/>
          </p:cNvSpPr>
          <p:nvPr>
            <p:ph type="chart" sz="quarter" idx="11"/>
          </p:nvPr>
        </p:nvSpPr>
        <p:spPr>
          <a:xfrm>
            <a:off x="3707027" y="1100452"/>
            <a:ext cx="5297634" cy="4649561"/>
          </a:xfrm>
        </p:spPr>
        <p:txBody>
          <a:bodyPr/>
          <a:lstStyle/>
          <a:p>
            <a:r>
              <a:rPr lang="en-US" dirty="0" smtClean="0"/>
              <a:t>Click icon to add chart</a:t>
            </a:r>
            <a:endParaRPr lang="en-US" dirty="0"/>
          </a:p>
        </p:txBody>
      </p:sp>
    </p:spTree>
    <p:extLst>
      <p:ext uri="{BB962C8B-B14F-4D97-AF65-F5344CB8AC3E}">
        <p14:creationId xmlns:p14="http://schemas.microsoft.com/office/powerpoint/2010/main" val="1214294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707028" y="1100452"/>
            <a:ext cx="5231027" cy="4649561"/>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latin typeface="Trebuchet MS"/>
                <a:cs typeface="Trebuchet MS"/>
              </a:rPr>
              <a:pPr algn="r"/>
              <a:t>‹#›</a:t>
            </a:fld>
            <a:endParaRPr lang="en-US" sz="1300" dirty="0">
              <a:solidFill>
                <a:srgbClr val="008ED0"/>
              </a:solidFill>
              <a:latin typeface="Trebuchet MS"/>
              <a:cs typeface="Trebuchet MS"/>
            </a:endParaRPr>
          </a:p>
        </p:txBody>
      </p:sp>
      <p:sp>
        <p:nvSpPr>
          <p:cNvPr id="9" name="Picture Placeholder 8"/>
          <p:cNvSpPr>
            <a:spLocks noGrp="1"/>
          </p:cNvSpPr>
          <p:nvPr>
            <p:ph type="pic" sz="quarter" idx="11"/>
          </p:nvPr>
        </p:nvSpPr>
        <p:spPr>
          <a:xfrm>
            <a:off x="457202" y="1100451"/>
            <a:ext cx="3023459" cy="2768086"/>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98959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sic Title/Transi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 y="2206737"/>
            <a:ext cx="9143999" cy="892552"/>
          </a:xfrm>
          <a:solidFill>
            <a:schemeClr val="bg1"/>
          </a:solidFill>
        </p:spPr>
        <p:txBody>
          <a:bodyPr vert="horz" lIns="91440" tIns="45720" rIns="91440" bIns="45720" rtlCol="0" anchor="b" anchorCtr="0">
            <a:spAutoFit/>
          </a:bodyPr>
          <a:lstStyle>
            <a:lvl1pPr>
              <a:defRPr lang="en-US" sz="5200" cap="all" baseline="0" dirty="0"/>
            </a:lvl1pPr>
          </a:lstStyle>
          <a:p>
            <a:pPr marL="0" lvl="0"/>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a:solidFill>
            <a:schemeClr val="bg1"/>
          </a:solidFill>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
        <p:nvSpPr>
          <p:cNvPr id="13" name="Text Placeholder 4"/>
          <p:cNvSpPr>
            <a:spLocks noGrp="1"/>
          </p:cNvSpPr>
          <p:nvPr>
            <p:ph type="body" sz="quarter" idx="10" hasCustomPrompt="1"/>
          </p:nvPr>
        </p:nvSpPr>
        <p:spPr>
          <a:xfrm>
            <a:off x="0" y="3616622"/>
            <a:ext cx="9144000" cy="498368"/>
          </a:xfrm>
          <a:solidFill>
            <a:schemeClr val="bg1">
              <a:lumMod val="85000"/>
            </a:schemeClr>
          </a:solidFill>
        </p:spPr>
        <p:txBody>
          <a:bodyPr anchor="ctr"/>
          <a:lstStyle>
            <a:lvl1pPr marL="0" algn="ctr" defTabSz="457200" rtl="0" eaLnBrk="1" latinLnBrk="0" hangingPunct="1">
              <a:spcBef>
                <a:spcPct val="0"/>
              </a:spcBef>
              <a:buNone/>
              <a:defRPr lang="en-US" sz="2400" kern="1200" cap="all" baseline="0" dirty="0" smtClean="0">
                <a:solidFill>
                  <a:schemeClr val="tx2">
                    <a:lumMod val="65000"/>
                    <a:lumOff val="35000"/>
                  </a:schemeClr>
                </a:solidFill>
                <a:latin typeface="Century Gothic"/>
                <a:ea typeface="+mj-ea"/>
                <a:cs typeface="Century Gothic"/>
              </a:defRPr>
            </a:lvl1pPr>
          </a:lstStyle>
          <a:p>
            <a:pPr lvl="0"/>
            <a:r>
              <a:rPr lang="en-US" dirty="0" smtClean="0"/>
              <a:t>ENTER DATE HERE</a:t>
            </a:r>
          </a:p>
        </p:txBody>
      </p:sp>
    </p:spTree>
    <p:controls>
      <mc:AlternateContent xmlns:mc="http://schemas.openxmlformats.org/markup-compatibility/2006">
        <mc:Choice xmlns:v="urn:schemas-microsoft-com:vml" Requires="v">
          <p:control spid="146500" name="Image1" r:id="rId2" imgW="2038320" imgH="1533600"/>
        </mc:Choice>
        <mc:Fallback>
          <p:control name="Image1" r:id="rId2" imgW="2038320" imgH="1533600">
            <p:pic>
              <p:nvPicPr>
                <p:cNvPr id="0" name="Image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326063"/>
                  <a:ext cx="2027238" cy="1531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2254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ImageTitle/Transition Layou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 y="2206737"/>
            <a:ext cx="9143999" cy="892552"/>
          </a:xfrm>
          <a:solidFill>
            <a:schemeClr val="bg1"/>
          </a:solidFill>
        </p:spPr>
        <p:txBody>
          <a:bodyPr vert="horz" lIns="91440" tIns="45720" rIns="91440" bIns="45720" rtlCol="0" anchor="b" anchorCtr="0">
            <a:spAutoFit/>
          </a:bodyPr>
          <a:lstStyle>
            <a:lvl1pPr>
              <a:defRPr lang="en-US" sz="5200" cap="all" baseline="0" dirty="0"/>
            </a:lvl1pPr>
          </a:lstStyle>
          <a:p>
            <a:pPr marL="0" lvl="0"/>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a:solidFill>
            <a:schemeClr val="bg1"/>
          </a:solidFill>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
        <p:nvSpPr>
          <p:cNvPr id="13" name="Text Placeholder 4"/>
          <p:cNvSpPr>
            <a:spLocks noGrp="1"/>
          </p:cNvSpPr>
          <p:nvPr>
            <p:ph type="body" sz="quarter" idx="10" hasCustomPrompt="1"/>
          </p:nvPr>
        </p:nvSpPr>
        <p:spPr>
          <a:xfrm>
            <a:off x="0" y="3616622"/>
            <a:ext cx="9144000" cy="498368"/>
          </a:xfrm>
          <a:solidFill>
            <a:schemeClr val="bg1">
              <a:lumMod val="85000"/>
            </a:schemeClr>
          </a:solidFill>
        </p:spPr>
        <p:txBody>
          <a:bodyPr anchor="ctr"/>
          <a:lstStyle>
            <a:lvl1pPr marL="0" algn="ctr" defTabSz="457200" rtl="0" eaLnBrk="1" latinLnBrk="0" hangingPunct="1">
              <a:spcBef>
                <a:spcPct val="0"/>
              </a:spcBef>
              <a:buNone/>
              <a:defRPr lang="en-US" sz="2400" kern="1200" cap="all" baseline="0" dirty="0" smtClean="0">
                <a:solidFill>
                  <a:schemeClr val="tx2">
                    <a:lumMod val="65000"/>
                    <a:lumOff val="35000"/>
                  </a:schemeClr>
                </a:solidFill>
                <a:latin typeface="Century Gothic"/>
                <a:ea typeface="+mj-ea"/>
                <a:cs typeface="Century Gothic"/>
              </a:defRPr>
            </a:lvl1pPr>
          </a:lstStyle>
          <a:p>
            <a:pPr lvl="0"/>
            <a:r>
              <a:rPr lang="en-US" dirty="0" smtClean="0"/>
              <a:t>ENTER DATE HERE</a:t>
            </a:r>
          </a:p>
        </p:txBody>
      </p:sp>
      <p:sp>
        <p:nvSpPr>
          <p:cNvPr id="14" name="Picture Placeholder 6"/>
          <p:cNvSpPr>
            <a:spLocks noGrp="1"/>
          </p:cNvSpPr>
          <p:nvPr>
            <p:ph type="pic" sz="quarter" idx="11" hasCustomPrompt="1"/>
          </p:nvPr>
        </p:nvSpPr>
        <p:spPr>
          <a:xfrm>
            <a:off x="158751" y="187326"/>
            <a:ext cx="8834609" cy="6503148"/>
          </a:xfrm>
          <a:prstGeom prst="roundRect">
            <a:avLst>
              <a:gd name="adj" fmla="val 1359"/>
            </a:avLst>
          </a:prstGeom>
          <a:gradFill>
            <a:gsLst>
              <a:gs pos="0">
                <a:schemeClr val="bg1">
                  <a:lumMod val="85000"/>
                </a:schemeClr>
              </a:gs>
              <a:gs pos="67000">
                <a:schemeClr val="bg1">
                  <a:alpha val="0"/>
                </a:schemeClr>
              </a:gs>
              <a:gs pos="42000">
                <a:schemeClr val="bg1">
                  <a:alpha val="0"/>
                </a:schemeClr>
              </a:gs>
              <a:gs pos="100000">
                <a:schemeClr val="bg1">
                  <a:lumMod val="85000"/>
                </a:schemeClr>
              </a:gs>
            </a:gsLst>
            <a:lin ang="5400000" scaled="0"/>
          </a:gradFill>
        </p:spPr>
        <p:txBody>
          <a:bodyPr>
            <a:normAutofit/>
          </a:bodyPr>
          <a:lstStyle>
            <a:lvl1pPr>
              <a:defRPr sz="2000" baseline="0"/>
            </a:lvl1pPr>
          </a:lstStyle>
          <a:p>
            <a:r>
              <a:rPr lang="en-US" dirty="0" smtClean="0"/>
              <a:t>SINGLE image layout:</a:t>
            </a:r>
            <a:br>
              <a:rPr lang="en-US" dirty="0" smtClean="0"/>
            </a:br>
            <a:r>
              <a:rPr lang="en-US" dirty="0" smtClean="0"/>
              <a:t>To insert your own background image:</a:t>
            </a:r>
            <a:br>
              <a:rPr lang="en-US" dirty="0" smtClean="0"/>
            </a:br>
            <a:r>
              <a:rPr lang="en-US" dirty="0" smtClean="0"/>
              <a:t>Click on square icon in the CENTER of this placeholder.</a:t>
            </a:r>
            <a:br>
              <a:rPr lang="en-US" dirty="0" smtClean="0"/>
            </a:br>
            <a:r>
              <a:rPr lang="en-US" dirty="0" smtClean="0"/>
              <a:t>Browse to select your image.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THEN YOU MUST SEND THE IMAGE TO BACK – behind your title text</a:t>
            </a:r>
            <a:br>
              <a:rPr lang="en-US" dirty="0" smtClean="0"/>
            </a:br>
            <a:r>
              <a:rPr lang="en-US" dirty="0" smtClean="0"/>
              <a:t>To send image to back of slide:</a:t>
            </a:r>
            <a:br>
              <a:rPr lang="en-US" dirty="0" smtClean="0"/>
            </a:br>
            <a:r>
              <a:rPr lang="en-US" dirty="0" smtClean="0"/>
              <a:t>Click to select it.</a:t>
            </a:r>
            <a:br>
              <a:rPr lang="en-US" dirty="0" smtClean="0"/>
            </a:br>
            <a:r>
              <a:rPr lang="en-US" dirty="0" smtClean="0"/>
              <a:t>Click on Format tab.</a:t>
            </a:r>
            <a:br>
              <a:rPr lang="en-US" dirty="0" smtClean="0"/>
            </a:br>
            <a:r>
              <a:rPr lang="en-US" dirty="0" smtClean="0"/>
              <a:t>Click Send Backward pull-down menu for</a:t>
            </a:r>
            <a:br>
              <a:rPr lang="en-US" dirty="0" smtClean="0"/>
            </a:br>
            <a:r>
              <a:rPr lang="en-US" dirty="0" smtClean="0"/>
              <a:t>Send to Back option.</a:t>
            </a:r>
          </a:p>
        </p:txBody>
      </p:sp>
    </p:spTree>
    <p:controls>
      <mc:AlternateContent xmlns:mc="http://schemas.openxmlformats.org/markup-compatibility/2006">
        <mc:Choice xmlns:v="urn:schemas-microsoft-com:vml" Requires="v">
          <p:control spid="147524" name="Image1" r:id="rId2" imgW="2038320" imgH="1533600"/>
        </mc:Choice>
        <mc:Fallback>
          <p:control name="Image1" r:id="rId2" imgW="2038320" imgH="1533600">
            <p:pic>
              <p:nvPicPr>
                <p:cNvPr id="0" name="Image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326063"/>
                  <a:ext cx="2027238" cy="1531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59141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mage Title/Transition Layout">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58751" y="3930448"/>
            <a:ext cx="8834609" cy="2760028"/>
          </a:xfrm>
          <a:prstGeom prst="roundRect">
            <a:avLst>
              <a:gd name="adj" fmla="val 3994"/>
            </a:avLst>
          </a:prstGeom>
          <a:solidFill>
            <a:schemeClr val="bg1">
              <a:lumMod val="75000"/>
            </a:schemeClr>
          </a:solidFill>
        </p:spPr>
        <p:txBody>
          <a:bodyPr anchor="t">
            <a:normAutofit/>
          </a:bodyPr>
          <a:lstStyle>
            <a:lvl1pPr marL="0" marR="0" indent="0" algn="l" defTabSz="914400" rtl="0" eaLnBrk="1" fontAlgn="auto" latinLnBrk="0" hangingPunct="1">
              <a:lnSpc>
                <a:spcPct val="100000"/>
              </a:lnSpc>
              <a:spcBef>
                <a:spcPts val="0"/>
              </a:spcBef>
              <a:spcAft>
                <a:spcPts val="0"/>
              </a:spcAft>
              <a:buClrTx/>
              <a:buSzTx/>
              <a:buFontTx/>
              <a:buNone/>
              <a:tabLst/>
              <a:defRPr sz="2000" baseline="0">
                <a:solidFill>
                  <a:schemeClr val="bg1"/>
                </a:solidFill>
              </a:defRPr>
            </a:lvl1p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To insert your own bottom background image (approx: 9.5”x3”):</a:t>
            </a:r>
            <a:br>
              <a:rPr lang="en-US" dirty="0" smtClean="0"/>
            </a:br>
            <a:r>
              <a:rPr lang="en-US" dirty="0" smtClean="0"/>
              <a:t>Click on </a:t>
            </a:r>
            <a:r>
              <a:rPr lang="en-US" smtClean="0"/>
              <a:t>icon --------------------------&gt; </a:t>
            </a:r>
            <a:r>
              <a:rPr lang="en-US" dirty="0" smtClean="0"/>
              <a:t/>
            </a:r>
            <a:br>
              <a:rPr lang="en-US" dirty="0" smtClean="0"/>
            </a:br>
            <a:r>
              <a:rPr lang="en-US" dirty="0" smtClean="0"/>
              <a:t>Browse to select your image.</a:t>
            </a:r>
          </a:p>
        </p:txBody>
      </p:sp>
      <p:sp>
        <p:nvSpPr>
          <p:cNvPr id="14" name="Picture Placeholder 6"/>
          <p:cNvSpPr>
            <a:spLocks noGrp="1"/>
          </p:cNvSpPr>
          <p:nvPr>
            <p:ph type="pic" sz="quarter" idx="11" hasCustomPrompt="1"/>
          </p:nvPr>
        </p:nvSpPr>
        <p:spPr>
          <a:xfrm>
            <a:off x="158751" y="187326"/>
            <a:ext cx="8834609" cy="2238785"/>
          </a:xfrm>
          <a:prstGeom prst="roundRect">
            <a:avLst>
              <a:gd name="adj" fmla="val 3994"/>
            </a:avLst>
          </a:prstGeom>
          <a:solidFill>
            <a:schemeClr val="bg1">
              <a:lumMod val="95000"/>
            </a:schemeClr>
          </a:solidFill>
        </p:spPr>
        <p:txBody>
          <a:bodyPr>
            <a:normAutofit/>
          </a:bodyPr>
          <a:lstStyle>
            <a:lvl1pPr>
              <a:spcBef>
                <a:spcPts val="0"/>
              </a:spcBef>
              <a:spcAft>
                <a:spcPts val="0"/>
              </a:spcAft>
              <a:defRPr sz="2000" baseline="0"/>
            </a:lvl1pPr>
          </a:lstStyle>
          <a:p>
            <a:r>
              <a:rPr lang="en-US" dirty="0" smtClean="0"/>
              <a:t>TWO image layout:</a:t>
            </a:r>
            <a:br>
              <a:rPr lang="en-US" dirty="0" smtClean="0"/>
            </a:br>
            <a:r>
              <a:rPr lang="en-US" dirty="0" smtClean="0"/>
              <a:t/>
            </a:r>
            <a:br>
              <a:rPr lang="en-US" dirty="0" smtClean="0"/>
            </a:br>
            <a:r>
              <a:rPr lang="en-US" dirty="0" smtClean="0"/>
              <a:t>To insert your own top background image (approx: 9.5”x2.5”):</a:t>
            </a:r>
            <a:br>
              <a:rPr lang="en-US" dirty="0" smtClean="0"/>
            </a:br>
            <a:r>
              <a:rPr lang="en-US" dirty="0" smtClean="0"/>
              <a:t>Click on </a:t>
            </a:r>
            <a:r>
              <a:rPr lang="en-US" smtClean="0"/>
              <a:t>icon --------------------------&gt;</a:t>
            </a:r>
            <a:r>
              <a:rPr lang="en-US" dirty="0" smtClean="0"/>
              <a:t/>
            </a:r>
            <a:br>
              <a:rPr lang="en-US" dirty="0" smtClean="0"/>
            </a:br>
            <a:r>
              <a:rPr lang="en-US" dirty="0" smtClean="0"/>
              <a:t>Browse to select your image.</a:t>
            </a:r>
          </a:p>
        </p:txBody>
      </p:sp>
      <p:sp>
        <p:nvSpPr>
          <p:cNvPr id="2" name="Title 1"/>
          <p:cNvSpPr>
            <a:spLocks noGrp="1"/>
          </p:cNvSpPr>
          <p:nvPr>
            <p:ph type="ctrTitle" hasCustomPrompt="1"/>
          </p:nvPr>
        </p:nvSpPr>
        <p:spPr>
          <a:xfrm>
            <a:off x="2" y="2206737"/>
            <a:ext cx="9143999" cy="892552"/>
          </a:xfrm>
          <a:solidFill>
            <a:schemeClr val="bg1"/>
          </a:solidFill>
        </p:spPr>
        <p:txBody>
          <a:bodyPr vert="horz" lIns="91440" tIns="45720" rIns="91440" bIns="45720" rtlCol="0" anchor="b" anchorCtr="0">
            <a:spAutoFit/>
          </a:bodyPr>
          <a:lstStyle>
            <a:lvl1pPr>
              <a:defRPr lang="en-US" sz="5200" cap="all" baseline="0" dirty="0"/>
            </a:lvl1pPr>
          </a:lstStyle>
          <a:p>
            <a:pPr marL="0" lvl="0"/>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a:solidFill>
            <a:schemeClr val="bg1"/>
          </a:solidFill>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
        <p:nvSpPr>
          <p:cNvPr id="13" name="Text Placeholder 4"/>
          <p:cNvSpPr>
            <a:spLocks noGrp="1"/>
          </p:cNvSpPr>
          <p:nvPr>
            <p:ph type="body" sz="quarter" idx="10" hasCustomPrompt="1"/>
          </p:nvPr>
        </p:nvSpPr>
        <p:spPr>
          <a:xfrm>
            <a:off x="0" y="3616622"/>
            <a:ext cx="9144000" cy="498368"/>
          </a:xfrm>
          <a:solidFill>
            <a:schemeClr val="bg1">
              <a:lumMod val="85000"/>
            </a:schemeClr>
          </a:solidFill>
        </p:spPr>
        <p:txBody>
          <a:bodyPr anchor="ctr"/>
          <a:lstStyle>
            <a:lvl1pPr marL="0" algn="ctr" defTabSz="457200" rtl="0" eaLnBrk="1" latinLnBrk="0" hangingPunct="1">
              <a:spcBef>
                <a:spcPct val="0"/>
              </a:spcBef>
              <a:buNone/>
              <a:defRPr lang="en-US" sz="2400" kern="1200" cap="all" baseline="0" dirty="0" smtClean="0">
                <a:solidFill>
                  <a:schemeClr val="tx2">
                    <a:lumMod val="65000"/>
                    <a:lumOff val="35000"/>
                  </a:schemeClr>
                </a:solidFill>
                <a:latin typeface="Century Gothic"/>
                <a:ea typeface="+mj-ea"/>
                <a:cs typeface="Century Gothic"/>
              </a:defRPr>
            </a:lvl1pPr>
          </a:lstStyle>
          <a:p>
            <a:pPr lvl="0"/>
            <a:r>
              <a:rPr lang="en-US" dirty="0" smtClean="0"/>
              <a:t>ENTER DATE HERE</a:t>
            </a:r>
          </a:p>
        </p:txBody>
      </p:sp>
    </p:spTree>
    <p:controls>
      <mc:AlternateContent xmlns:mc="http://schemas.openxmlformats.org/markup-compatibility/2006">
        <mc:Choice xmlns:v="urn:schemas-microsoft-com:vml" Requires="v">
          <p:control spid="148548" name="Image1" r:id="rId2" imgW="2038320" imgH="1533600"/>
        </mc:Choice>
        <mc:Fallback>
          <p:control name="Image1" r:id="rId2" imgW="2038320" imgH="1533600">
            <p:pic>
              <p:nvPicPr>
                <p:cNvPr id="0" name="Image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326063"/>
                  <a:ext cx="2027238" cy="1531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65305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Title/Transition Layout">
    <p:spTree>
      <p:nvGrpSpPr>
        <p:cNvPr id="1" name=""/>
        <p:cNvGrpSpPr/>
        <p:nvPr/>
      </p:nvGrpSpPr>
      <p:grpSpPr>
        <a:xfrm>
          <a:off x="0" y="0"/>
          <a:ext cx="0" cy="0"/>
          <a:chOff x="0" y="0"/>
          <a:chExt cx="0" cy="0"/>
        </a:xfrm>
      </p:grpSpPr>
      <p:sp>
        <p:nvSpPr>
          <p:cNvPr id="12" name="Picture Placeholder 6"/>
          <p:cNvSpPr>
            <a:spLocks noGrp="1"/>
          </p:cNvSpPr>
          <p:nvPr>
            <p:ph type="pic" sz="quarter" idx="13" hasCustomPrompt="1"/>
          </p:nvPr>
        </p:nvSpPr>
        <p:spPr>
          <a:xfrm>
            <a:off x="4547625" y="3930448"/>
            <a:ext cx="4445424" cy="2760028"/>
          </a:xfrm>
          <a:prstGeom prst="round2DiagRect">
            <a:avLst>
              <a:gd name="adj1" fmla="val 0"/>
              <a:gd name="adj2" fmla="val 3880"/>
            </a:avLst>
          </a:prstGeom>
          <a:solidFill>
            <a:schemeClr val="bg1">
              <a:lumMod val="65000"/>
            </a:schemeClr>
          </a:solidFill>
        </p:spPr>
        <p:txBody>
          <a:bodyPr anchor="t">
            <a:normAutofit/>
          </a:bodyPr>
          <a:lstStyle>
            <a:lvl1pPr>
              <a:lnSpc>
                <a:spcPct val="100000"/>
              </a:lnSpc>
              <a:spcBef>
                <a:spcPts val="600"/>
              </a:spcBef>
              <a:defRPr sz="2000" baseline="0">
                <a:solidFill>
                  <a:schemeClr val="bg1"/>
                </a:solidFill>
              </a:defRPr>
            </a:lvl1pPr>
          </a:lstStyle>
          <a:p>
            <a:r>
              <a:rPr lang="en-US" dirty="0" smtClean="0"/>
              <a:t/>
            </a:r>
            <a:br>
              <a:rPr lang="en-US" dirty="0" smtClean="0"/>
            </a:br>
            <a:r>
              <a:rPr lang="en-US" dirty="0" smtClean="0"/>
              <a:t>To insert your own bottom right background image - approx 4.5”x3” </a:t>
            </a:r>
            <a:br>
              <a:rPr lang="en-US" dirty="0" smtClean="0"/>
            </a:br>
            <a:r>
              <a:rPr lang="en-US" dirty="0" smtClean="0"/>
              <a:t>Click on </a:t>
            </a:r>
            <a:r>
              <a:rPr lang="en-US" smtClean="0"/>
              <a:t>icon --&gt; </a:t>
            </a:r>
            <a:r>
              <a:rPr lang="en-US" dirty="0" smtClean="0"/>
              <a:t/>
            </a:r>
            <a:br>
              <a:rPr lang="en-US" dirty="0" smtClean="0"/>
            </a:br>
            <a:r>
              <a:rPr lang="en-US" dirty="0" smtClean="0"/>
              <a:t>Browse to select </a:t>
            </a:r>
            <a:br>
              <a:rPr lang="en-US" dirty="0" smtClean="0"/>
            </a:br>
            <a:r>
              <a:rPr lang="en-US" dirty="0" smtClean="0"/>
              <a:t>your image.</a:t>
            </a:r>
          </a:p>
        </p:txBody>
      </p:sp>
      <p:sp>
        <p:nvSpPr>
          <p:cNvPr id="7" name="Picture Placeholder 6"/>
          <p:cNvSpPr>
            <a:spLocks noGrp="1"/>
          </p:cNvSpPr>
          <p:nvPr>
            <p:ph type="pic" sz="quarter" idx="12" hasCustomPrompt="1"/>
          </p:nvPr>
        </p:nvSpPr>
        <p:spPr>
          <a:xfrm>
            <a:off x="158749" y="3930448"/>
            <a:ext cx="4264658" cy="2760028"/>
          </a:xfrm>
          <a:prstGeom prst="round2DiagRect">
            <a:avLst>
              <a:gd name="adj1" fmla="val 0"/>
              <a:gd name="adj2" fmla="val 3880"/>
            </a:avLst>
          </a:prstGeom>
          <a:solidFill>
            <a:schemeClr val="bg1">
              <a:lumMod val="75000"/>
            </a:schemeClr>
          </a:solidFill>
        </p:spPr>
        <p:txBody>
          <a:bodyPr anchor="t">
            <a:normAutofit/>
          </a:bodyPr>
          <a:lstStyle>
            <a:lvl1pPr>
              <a:lnSpc>
                <a:spcPct val="100000"/>
              </a:lnSpc>
              <a:spcBef>
                <a:spcPts val="600"/>
              </a:spcBef>
              <a:defRPr sz="2000" baseline="0">
                <a:solidFill>
                  <a:schemeClr val="bg1"/>
                </a:solidFill>
              </a:defRPr>
            </a:lvl1pPr>
          </a:lstStyle>
          <a:p>
            <a:r>
              <a:rPr lang="en-US" dirty="0" smtClean="0"/>
              <a:t/>
            </a:r>
            <a:br>
              <a:rPr lang="en-US" dirty="0" smtClean="0"/>
            </a:br>
            <a:r>
              <a:rPr lang="en-US" dirty="0" smtClean="0"/>
              <a:t>To insert your own bottom left background image -approx 4.5”x3” </a:t>
            </a:r>
            <a:br>
              <a:rPr lang="en-US" dirty="0" smtClean="0"/>
            </a:br>
            <a:r>
              <a:rPr lang="en-US" dirty="0" smtClean="0"/>
              <a:t>Click on </a:t>
            </a:r>
            <a:r>
              <a:rPr lang="en-US" smtClean="0"/>
              <a:t>icon --&gt; </a:t>
            </a:r>
            <a:r>
              <a:rPr lang="en-US" dirty="0" smtClean="0"/>
              <a:t/>
            </a:r>
            <a:br>
              <a:rPr lang="en-US" dirty="0" smtClean="0"/>
            </a:br>
            <a:r>
              <a:rPr lang="en-US" dirty="0" smtClean="0"/>
              <a:t>Browse to select </a:t>
            </a:r>
            <a:br>
              <a:rPr lang="en-US" dirty="0" smtClean="0"/>
            </a:br>
            <a:r>
              <a:rPr lang="en-US" dirty="0" smtClean="0"/>
              <a:t>your image.</a:t>
            </a:r>
          </a:p>
        </p:txBody>
      </p:sp>
      <p:sp>
        <p:nvSpPr>
          <p:cNvPr id="9" name="Round Diagonal Corner Rectangle 8"/>
          <p:cNvSpPr/>
          <p:nvPr userDrawn="1"/>
        </p:nvSpPr>
        <p:spPr>
          <a:xfrm>
            <a:off x="158443" y="1672452"/>
            <a:ext cx="4264967" cy="2653763"/>
          </a:xfrm>
          <a:prstGeom prst="round2DiagRect">
            <a:avLst>
              <a:gd name="adj1" fmla="val 0"/>
              <a:gd name="adj2" fmla="val 43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55448" rtlCol="0" anchor="t"/>
          <a:lstStyle/>
          <a:p>
            <a:pPr>
              <a:spcAft>
                <a:spcPts val="600"/>
              </a:spcAft>
              <a:defRPr/>
            </a:pPr>
            <a:r>
              <a:rPr lang="en-US" dirty="0" smtClean="0">
                <a:solidFill>
                  <a:srgbClr val="000000">
                    <a:lumMod val="65000"/>
                    <a:lumOff val="35000"/>
                  </a:srgbClr>
                </a:solidFill>
                <a:latin typeface="Trebuchet MS" pitchFamily="34" charset="0"/>
              </a:rPr>
              <a:t>Image Placeholder 2</a:t>
            </a:r>
          </a:p>
          <a:p>
            <a:r>
              <a:rPr lang="en-US" sz="1200" b="1" dirty="0" smtClean="0">
                <a:solidFill>
                  <a:srgbClr val="000000">
                    <a:lumMod val="65000"/>
                    <a:lumOff val="35000"/>
                  </a:srgbClr>
                </a:solidFill>
                <a:latin typeface="Trebuchet MS" pitchFamily="34" charset="0"/>
              </a:rPr>
              <a:t>View</a:t>
            </a:r>
            <a:r>
              <a:rPr lang="en-US" sz="1200" dirty="0" smtClean="0">
                <a:solidFill>
                  <a:srgbClr val="000000">
                    <a:lumMod val="65000"/>
                    <a:lumOff val="35000"/>
                  </a:srgbClr>
                </a:solidFill>
                <a:latin typeface="Trebuchet MS" pitchFamily="34" charset="0"/>
              </a:rPr>
              <a:t>, </a:t>
            </a:r>
            <a:r>
              <a:rPr lang="en-US" sz="1200" b="1" dirty="0" smtClean="0">
                <a:solidFill>
                  <a:srgbClr val="000000">
                    <a:lumMod val="65000"/>
                    <a:lumOff val="35000"/>
                  </a:srgbClr>
                </a:solidFill>
                <a:latin typeface="Trebuchet MS" pitchFamily="34" charset="0"/>
              </a:rPr>
              <a:t>Slide Master</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this shape</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Format</a:t>
            </a:r>
            <a:r>
              <a:rPr lang="en-US" sz="1200" dirty="0" smtClean="0">
                <a:solidFill>
                  <a:srgbClr val="000000">
                    <a:lumMod val="65000"/>
                    <a:lumOff val="35000"/>
                  </a:srgbClr>
                </a:solidFill>
                <a:latin typeface="Trebuchet MS" pitchFamily="34" charset="0"/>
              </a:rPr>
              <a:t> pull down 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dirty="0" smtClean="0">
                <a:solidFill>
                  <a:srgbClr val="000000">
                    <a:lumMod val="65000"/>
                    <a:lumOff val="35000"/>
                  </a:srgbClr>
                </a:solidFill>
                <a:latin typeface="Trebuchet MS" pitchFamily="34" charset="0"/>
              </a:rPr>
              <a:t>Shape Fill </a:t>
            </a:r>
            <a:r>
              <a:rPr lang="en-US" sz="1200" dirty="0" smtClean="0">
                <a:solidFill>
                  <a:srgbClr val="000000">
                    <a:lumMod val="65000"/>
                    <a:lumOff val="35000"/>
                  </a:srgbClr>
                </a:solidFill>
                <a:latin typeface="Trebuchet MS" pitchFamily="34" charset="0"/>
              </a:rPr>
              <a:t>menu</a:t>
            </a:r>
          </a:p>
          <a:p>
            <a:pPr marL="342900" indent="-342900">
              <a:buFontTx/>
              <a:buAutoNum type="arabicPeriod"/>
              <a:defRPr/>
            </a:pPr>
            <a:r>
              <a:rPr lang="en-US" sz="1200" dirty="0" smtClean="0">
                <a:solidFill>
                  <a:srgbClr val="000000">
                    <a:lumMod val="65000"/>
                    <a:lumOff val="35000"/>
                  </a:srgbClr>
                </a:solidFill>
                <a:latin typeface="Trebuchet MS" pitchFamily="34" charset="0"/>
              </a:rPr>
              <a:t>Select </a:t>
            </a:r>
            <a:r>
              <a:rPr lang="en-US" sz="1200" b="1" u="sng" dirty="0" smtClean="0">
                <a:solidFill>
                  <a:srgbClr val="000000">
                    <a:lumMod val="65000"/>
                    <a:lumOff val="35000"/>
                  </a:srgbClr>
                </a:solidFill>
                <a:latin typeface="Trebuchet MS" pitchFamily="34" charset="0"/>
              </a:rPr>
              <a:t>P</a:t>
            </a:r>
            <a:r>
              <a:rPr lang="en-US" sz="1200" b="1" dirty="0" smtClean="0">
                <a:solidFill>
                  <a:srgbClr val="000000">
                    <a:lumMod val="65000"/>
                    <a:lumOff val="35000"/>
                  </a:srgbClr>
                </a:solidFill>
                <a:latin typeface="Trebuchet MS" pitchFamily="34" charset="0"/>
              </a:rPr>
              <a:t>icture…</a:t>
            </a:r>
          </a:p>
          <a:p>
            <a:pPr marL="342900" indent="-342900">
              <a:buFontTx/>
              <a:buAutoNum type="arabicPeriod"/>
              <a:defRPr/>
            </a:pPr>
            <a:r>
              <a:rPr lang="en-US" sz="1200" dirty="0" smtClean="0">
                <a:solidFill>
                  <a:srgbClr val="000000">
                    <a:lumMod val="65000"/>
                    <a:lumOff val="35000"/>
                  </a:srgbClr>
                </a:solidFill>
                <a:latin typeface="Trebuchet MS" pitchFamily="34" charset="0"/>
              </a:rPr>
              <a:t>Browse to your image selection</a:t>
            </a:r>
          </a:p>
        </p:txBody>
      </p:sp>
      <p:sp>
        <p:nvSpPr>
          <p:cNvPr id="14" name="Picture Placeholder 6"/>
          <p:cNvSpPr>
            <a:spLocks noGrp="1"/>
          </p:cNvSpPr>
          <p:nvPr>
            <p:ph type="pic" sz="quarter" idx="11" hasCustomPrompt="1"/>
          </p:nvPr>
        </p:nvSpPr>
        <p:spPr>
          <a:xfrm>
            <a:off x="158751" y="187326"/>
            <a:ext cx="8834609" cy="2238785"/>
          </a:xfrm>
          <a:prstGeom prst="roundRect">
            <a:avLst>
              <a:gd name="adj" fmla="val 3994"/>
            </a:avLst>
          </a:prstGeom>
          <a:solidFill>
            <a:schemeClr val="bg1">
              <a:lumMod val="95000"/>
            </a:schemeClr>
          </a:solidFill>
        </p:spPr>
        <p:txBody>
          <a:bodyPr>
            <a:normAutofit/>
          </a:bodyPr>
          <a:lstStyle>
            <a:lvl1pPr marL="0" marR="0" indent="0" algn="l" defTabSz="914400" rtl="0" eaLnBrk="1" fontAlgn="auto" latinLnBrk="0" hangingPunct="1">
              <a:lnSpc>
                <a:spcPct val="100000"/>
              </a:lnSpc>
              <a:spcBef>
                <a:spcPts val="600"/>
              </a:spcBef>
              <a:spcAft>
                <a:spcPts val="400"/>
              </a:spcAft>
              <a:buClrTx/>
              <a:buSzTx/>
              <a:buFontTx/>
              <a:buNone/>
              <a:tabLst/>
              <a:defRPr sz="2000" baseline="0"/>
            </a:lvl1pPr>
          </a:lstStyle>
          <a:p>
            <a:r>
              <a:rPr lang="en-US" dirty="0" smtClean="0"/>
              <a:t>THREE image layout:</a:t>
            </a:r>
            <a:br>
              <a:rPr lang="en-US" dirty="0" smtClean="0"/>
            </a:br>
            <a:r>
              <a:rPr lang="en-US" dirty="0" smtClean="0"/>
              <a:t>To insert your own top background image (approx: 9.5”x2.5”):</a:t>
            </a:r>
            <a:br>
              <a:rPr lang="en-US" dirty="0" smtClean="0"/>
            </a:br>
            <a:r>
              <a:rPr lang="en-US" dirty="0" smtClean="0"/>
              <a:t>Click on </a:t>
            </a:r>
            <a:r>
              <a:rPr lang="en-US" smtClean="0"/>
              <a:t>icon --------------------------&gt;</a:t>
            </a:r>
            <a:r>
              <a:rPr lang="en-US" dirty="0" smtClean="0"/>
              <a:t/>
            </a:r>
            <a:br>
              <a:rPr lang="en-US" dirty="0" smtClean="0"/>
            </a:br>
            <a:r>
              <a:rPr lang="en-US" dirty="0" smtClean="0"/>
              <a:t>Browse to select your image.</a:t>
            </a:r>
          </a:p>
        </p:txBody>
      </p:sp>
      <p:sp>
        <p:nvSpPr>
          <p:cNvPr id="2" name="Title 1"/>
          <p:cNvSpPr>
            <a:spLocks noGrp="1"/>
          </p:cNvSpPr>
          <p:nvPr>
            <p:ph type="ctrTitle" hasCustomPrompt="1"/>
          </p:nvPr>
        </p:nvSpPr>
        <p:spPr>
          <a:xfrm>
            <a:off x="2" y="2206737"/>
            <a:ext cx="9143999" cy="892552"/>
          </a:xfrm>
          <a:solidFill>
            <a:schemeClr val="bg1"/>
          </a:solidFill>
        </p:spPr>
        <p:txBody>
          <a:bodyPr vert="horz" lIns="91440" tIns="45720" rIns="91440" bIns="45720" rtlCol="0" anchor="b" anchorCtr="0">
            <a:spAutoFit/>
          </a:bodyPr>
          <a:lstStyle>
            <a:lvl1pPr>
              <a:defRPr lang="en-US" sz="5200" cap="all" baseline="0" dirty="0"/>
            </a:lvl1pPr>
          </a:lstStyle>
          <a:p>
            <a:pPr marL="0" lvl="0"/>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a:solidFill>
            <a:schemeClr val="bg1"/>
          </a:solidFill>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
        <p:nvSpPr>
          <p:cNvPr id="13" name="Text Placeholder 4"/>
          <p:cNvSpPr>
            <a:spLocks noGrp="1"/>
          </p:cNvSpPr>
          <p:nvPr>
            <p:ph type="body" sz="quarter" idx="10" hasCustomPrompt="1"/>
          </p:nvPr>
        </p:nvSpPr>
        <p:spPr>
          <a:xfrm>
            <a:off x="0" y="3616622"/>
            <a:ext cx="9144000" cy="498368"/>
          </a:xfrm>
          <a:solidFill>
            <a:schemeClr val="bg1">
              <a:lumMod val="85000"/>
            </a:schemeClr>
          </a:solidFill>
        </p:spPr>
        <p:txBody>
          <a:bodyPr anchor="ctr"/>
          <a:lstStyle>
            <a:lvl1pPr marL="0" algn="ctr" defTabSz="457200" rtl="0" eaLnBrk="1" latinLnBrk="0" hangingPunct="1">
              <a:spcBef>
                <a:spcPct val="0"/>
              </a:spcBef>
              <a:buNone/>
              <a:defRPr lang="en-US" sz="2400" kern="1200" cap="all" baseline="0" dirty="0" smtClean="0">
                <a:solidFill>
                  <a:schemeClr val="tx2">
                    <a:lumMod val="65000"/>
                    <a:lumOff val="35000"/>
                  </a:schemeClr>
                </a:solidFill>
                <a:latin typeface="Century Gothic"/>
                <a:ea typeface="+mj-ea"/>
                <a:cs typeface="Century Gothic"/>
              </a:defRPr>
            </a:lvl1pPr>
          </a:lstStyle>
          <a:p>
            <a:pPr lvl="0"/>
            <a:r>
              <a:rPr lang="en-US" dirty="0" smtClean="0"/>
              <a:t>ENTER DATE HERE</a:t>
            </a:r>
          </a:p>
        </p:txBody>
      </p:sp>
    </p:spTree>
    <p:controls>
      <mc:AlternateContent xmlns:mc="http://schemas.openxmlformats.org/markup-compatibility/2006">
        <mc:Choice xmlns:v="urn:schemas-microsoft-com:vml" Requires="v">
          <p:control spid="149572" name="Image1" r:id="rId2" imgW="2038320" imgH="1533600"/>
        </mc:Choice>
        <mc:Fallback>
          <p:control name="Image1" r:id="rId2" imgW="2038320" imgH="1533600">
            <p:pic>
              <p:nvPicPr>
                <p:cNvPr id="0" name="Image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326063"/>
                  <a:ext cx="2027238" cy="1531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87325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5" name="Rectangle 4"/>
          <p:cNvSpPr/>
          <p:nvPr userDrawn="1"/>
        </p:nvSpPr>
        <p:spPr>
          <a:xfrm>
            <a:off x="4547625" y="4036710"/>
            <a:ext cx="4445424" cy="2653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Image Placeholder 3</a:t>
            </a:r>
          </a:p>
          <a:p>
            <a:pPr marL="0" indent="0" algn="l">
              <a:buFontTx/>
              <a:buNone/>
            </a:pPr>
            <a:r>
              <a:rPr lang="en-US" sz="1200" b="1" baseline="0" dirty="0" smtClean="0">
                <a:solidFill>
                  <a:schemeClr val="tx2">
                    <a:lumMod val="65000"/>
                    <a:lumOff val="35000"/>
                  </a:schemeClr>
                </a:solidFill>
                <a:latin typeface="Trebuchet MS" pitchFamily="34" charset="0"/>
              </a:rPr>
              <a:t>View</a:t>
            </a:r>
            <a:r>
              <a:rPr lang="en-US" sz="1200" b="0" baseline="0" dirty="0" smtClean="0">
                <a:solidFill>
                  <a:schemeClr val="tx2">
                    <a:lumMod val="65000"/>
                    <a:lumOff val="35000"/>
                  </a:schemeClr>
                </a:solidFill>
                <a:latin typeface="Trebuchet MS" pitchFamily="34" charset="0"/>
              </a:rPr>
              <a:t>,</a:t>
            </a:r>
            <a:r>
              <a:rPr lang="en-US" sz="1200" baseline="0" dirty="0" smtClean="0">
                <a:solidFill>
                  <a:schemeClr val="tx2">
                    <a:lumMod val="65000"/>
                    <a:lumOff val="35000"/>
                  </a:schemeClr>
                </a:solidFill>
                <a:latin typeface="Trebuchet MS" pitchFamily="34" charset="0"/>
              </a:rPr>
              <a:t> </a:t>
            </a:r>
            <a:r>
              <a:rPr lang="en-US" sz="1200" b="1" baseline="0" dirty="0" smtClean="0">
                <a:solidFill>
                  <a:schemeClr val="tx2">
                    <a:lumMod val="65000"/>
                    <a:lumOff val="35000"/>
                  </a:schemeClr>
                </a:solidFill>
                <a:latin typeface="Trebuchet MS" pitchFamily="34" charset="0"/>
              </a:rPr>
              <a:t>Slide Master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this shape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Format</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 pull down 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Shape Fill </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sng"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P</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icture…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Browse to your image selection</a:t>
            </a:r>
          </a:p>
        </p:txBody>
      </p:sp>
      <p:sp>
        <p:nvSpPr>
          <p:cNvPr id="4" name="Round Diagonal Corner Rectangle 3"/>
          <p:cNvSpPr/>
          <p:nvPr userDrawn="1"/>
        </p:nvSpPr>
        <p:spPr>
          <a:xfrm>
            <a:off x="158443" y="4036710"/>
            <a:ext cx="4264967" cy="2653763"/>
          </a:xfrm>
          <a:prstGeom prst="round2DiagRect">
            <a:avLst>
              <a:gd name="adj1" fmla="val 0"/>
              <a:gd name="adj2" fmla="val 43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55448"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Image Placeholder 2</a:t>
            </a:r>
          </a:p>
          <a:p>
            <a:pPr marL="0" indent="0" algn="l">
              <a:buFontTx/>
              <a:buNone/>
            </a:pPr>
            <a:r>
              <a:rPr lang="en-US" sz="1200" b="1" baseline="0" dirty="0" smtClean="0">
                <a:solidFill>
                  <a:schemeClr val="tx2">
                    <a:lumMod val="65000"/>
                    <a:lumOff val="35000"/>
                  </a:schemeClr>
                </a:solidFill>
                <a:latin typeface="Trebuchet MS" pitchFamily="34" charset="0"/>
              </a:rPr>
              <a:t>View</a:t>
            </a:r>
            <a:r>
              <a:rPr lang="en-US" sz="1200" b="0" baseline="0" dirty="0" smtClean="0">
                <a:solidFill>
                  <a:schemeClr val="tx2">
                    <a:lumMod val="65000"/>
                    <a:lumOff val="35000"/>
                  </a:schemeClr>
                </a:solidFill>
                <a:latin typeface="Trebuchet MS" pitchFamily="34" charset="0"/>
              </a:rPr>
              <a:t>,</a:t>
            </a:r>
            <a:r>
              <a:rPr lang="en-US" sz="1200" baseline="0" dirty="0" smtClean="0">
                <a:solidFill>
                  <a:schemeClr val="tx2">
                    <a:lumMod val="65000"/>
                    <a:lumOff val="35000"/>
                  </a:schemeClr>
                </a:solidFill>
                <a:latin typeface="Trebuchet MS" pitchFamily="34" charset="0"/>
              </a:rPr>
              <a:t> </a:t>
            </a:r>
            <a:r>
              <a:rPr lang="en-US" sz="1200" b="1" baseline="0" dirty="0" smtClean="0">
                <a:solidFill>
                  <a:schemeClr val="tx2">
                    <a:lumMod val="65000"/>
                    <a:lumOff val="35000"/>
                  </a:schemeClr>
                </a:solidFill>
                <a:latin typeface="Trebuchet MS" pitchFamily="34" charset="0"/>
              </a:rPr>
              <a:t>Slide Master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this shape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Format</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 pull down 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Shape Fill </a:t>
            </a: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menu</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Select </a:t>
            </a:r>
            <a:r>
              <a:rPr kumimoji="0" lang="en-US" sz="1200" b="1" i="0" u="sng"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P</a:t>
            </a:r>
            <a:r>
              <a:rPr kumimoji="0" lang="en-US" sz="1200" b="1"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icture…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schemeClr val="tx2">
                    <a:lumMod val="65000"/>
                    <a:lumOff val="35000"/>
                  </a:schemeClr>
                </a:solidFill>
                <a:effectLst/>
                <a:uLnTx/>
                <a:uFillTx/>
                <a:latin typeface="Trebuchet MS" pitchFamily="34" charset="0"/>
                <a:ea typeface="+mn-ea"/>
                <a:cs typeface="+mn-cs"/>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600"/>
              </a:spcAft>
            </a:pPr>
            <a:r>
              <a:rPr lang="en-US" dirty="0" smtClean="0">
                <a:solidFill>
                  <a:schemeClr val="tx2">
                    <a:lumMod val="65000"/>
                    <a:lumOff val="35000"/>
                  </a:schemeClr>
                </a:solidFill>
                <a:latin typeface="Trebuchet MS" pitchFamily="34" charset="0"/>
              </a:rPr>
              <a:t>Image Placeholder</a:t>
            </a:r>
            <a:r>
              <a:rPr lang="en-US" baseline="0" dirty="0" smtClean="0">
                <a:solidFill>
                  <a:schemeClr val="tx2">
                    <a:lumMod val="65000"/>
                    <a:lumOff val="35000"/>
                  </a:schemeClr>
                </a:solidFill>
                <a:latin typeface="Trebuchet MS" pitchFamily="34" charset="0"/>
              </a:rPr>
              <a:t> 1</a:t>
            </a:r>
          </a:p>
          <a:p>
            <a:pPr marL="0" indent="0" algn="l">
              <a:buFontTx/>
              <a:buNone/>
            </a:pPr>
            <a:r>
              <a:rPr lang="en-US" sz="1200" b="1" baseline="0" dirty="0" smtClean="0">
                <a:solidFill>
                  <a:schemeClr val="tx2">
                    <a:lumMod val="65000"/>
                    <a:lumOff val="35000"/>
                  </a:schemeClr>
                </a:solidFill>
                <a:latin typeface="Trebuchet MS" pitchFamily="34" charset="0"/>
              </a:rPr>
              <a:t>View</a:t>
            </a:r>
            <a:r>
              <a:rPr lang="en-US" sz="1200" b="0" baseline="0" dirty="0" smtClean="0">
                <a:solidFill>
                  <a:schemeClr val="tx2">
                    <a:lumMod val="65000"/>
                    <a:lumOff val="35000"/>
                  </a:schemeClr>
                </a:solidFill>
                <a:latin typeface="Trebuchet MS" pitchFamily="34" charset="0"/>
              </a:rPr>
              <a:t>,</a:t>
            </a:r>
            <a:r>
              <a:rPr lang="en-US" sz="1200" baseline="0" dirty="0" smtClean="0">
                <a:solidFill>
                  <a:schemeClr val="tx2">
                    <a:lumMod val="65000"/>
                    <a:lumOff val="35000"/>
                  </a:schemeClr>
                </a:solidFill>
                <a:latin typeface="Trebuchet MS" pitchFamily="34" charset="0"/>
              </a:rPr>
              <a:t> </a:t>
            </a:r>
            <a:r>
              <a:rPr lang="en-US" sz="1200" b="1" baseline="0" dirty="0" smtClean="0">
                <a:solidFill>
                  <a:schemeClr val="tx2">
                    <a:lumMod val="65000"/>
                    <a:lumOff val="35000"/>
                  </a:schemeClr>
                </a:solidFill>
                <a:latin typeface="Trebuchet MS" pitchFamily="34" charset="0"/>
              </a:rPr>
              <a:t>Slide Master</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this shape</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baseline="0" dirty="0" smtClean="0">
                <a:solidFill>
                  <a:schemeClr val="tx2">
                    <a:lumMod val="65000"/>
                    <a:lumOff val="35000"/>
                  </a:schemeClr>
                </a:solidFill>
                <a:latin typeface="Trebuchet MS" pitchFamily="34" charset="0"/>
              </a:rPr>
              <a:t>Format </a:t>
            </a:r>
            <a:r>
              <a:rPr lang="en-US" sz="1200" baseline="0" dirty="0" smtClean="0">
                <a:solidFill>
                  <a:schemeClr val="tx2">
                    <a:lumMod val="65000"/>
                    <a:lumOff val="35000"/>
                  </a:schemeClr>
                </a:solidFill>
                <a:latin typeface="Trebuchet MS" pitchFamily="34" charset="0"/>
              </a:rPr>
              <a:t>pull down menu</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baseline="0" dirty="0" smtClean="0">
                <a:solidFill>
                  <a:schemeClr val="tx2">
                    <a:lumMod val="65000"/>
                    <a:lumOff val="35000"/>
                  </a:schemeClr>
                </a:solidFill>
                <a:latin typeface="Trebuchet MS" pitchFamily="34" charset="0"/>
              </a:rPr>
              <a:t>Shape Fill </a:t>
            </a:r>
            <a:r>
              <a:rPr lang="en-US" sz="1200" baseline="0" dirty="0" smtClean="0">
                <a:solidFill>
                  <a:schemeClr val="tx2">
                    <a:lumMod val="65000"/>
                    <a:lumOff val="35000"/>
                  </a:schemeClr>
                </a:solidFill>
                <a:latin typeface="Trebuchet MS" pitchFamily="34" charset="0"/>
              </a:rPr>
              <a:t>menu</a:t>
            </a:r>
          </a:p>
          <a:p>
            <a:pPr marL="342900" indent="-342900" algn="l">
              <a:buAutoNum type="arabicPeriod"/>
            </a:pPr>
            <a:r>
              <a:rPr lang="en-US" sz="1200" baseline="0" dirty="0" smtClean="0">
                <a:solidFill>
                  <a:schemeClr val="tx2">
                    <a:lumMod val="65000"/>
                    <a:lumOff val="35000"/>
                  </a:schemeClr>
                </a:solidFill>
                <a:latin typeface="Trebuchet MS" pitchFamily="34" charset="0"/>
              </a:rPr>
              <a:t>Select </a:t>
            </a:r>
            <a:r>
              <a:rPr lang="en-US" sz="1200" b="1" u="sng" baseline="0" dirty="0" smtClean="0">
                <a:solidFill>
                  <a:schemeClr val="tx2">
                    <a:lumMod val="65000"/>
                    <a:lumOff val="35000"/>
                  </a:schemeClr>
                </a:solidFill>
                <a:latin typeface="Trebuchet MS" pitchFamily="34" charset="0"/>
              </a:rPr>
              <a:t>P</a:t>
            </a:r>
            <a:r>
              <a:rPr lang="en-US" sz="1200" b="1" baseline="0" dirty="0" smtClean="0">
                <a:solidFill>
                  <a:schemeClr val="tx2">
                    <a:lumMod val="65000"/>
                    <a:lumOff val="35000"/>
                  </a:schemeClr>
                </a:solidFill>
                <a:latin typeface="Trebuchet MS" pitchFamily="34" charset="0"/>
              </a:rPr>
              <a:t>icture…</a:t>
            </a:r>
          </a:p>
          <a:p>
            <a:pPr marL="342900" indent="-342900" algn="l">
              <a:buAutoNum type="arabicPeriod"/>
            </a:pPr>
            <a:r>
              <a:rPr lang="en-US" sz="1200" baseline="0" dirty="0" smtClean="0">
                <a:solidFill>
                  <a:schemeClr val="tx2">
                    <a:lumMod val="65000"/>
                    <a:lumOff val="35000"/>
                  </a:schemeClr>
                </a:solidFill>
                <a:latin typeface="Trebuchet MS" pitchFamily="34" charset="0"/>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marL="0" algn="ctr" defTabSz="457200" rtl="0" eaLnBrk="1" latinLnBrk="0" hangingPunct="1">
              <a:spcBef>
                <a:spcPct val="0"/>
              </a:spcBef>
              <a:buNone/>
            </a:pPr>
            <a:fld id="{639E9D3E-D99E-4E81-80DF-A6D7234D1C74}" type="datetime4">
              <a:rPr lang="en-US" sz="2400" kern="1200" cap="all" baseline="0" smtClean="0">
                <a:solidFill>
                  <a:schemeClr val="tx2">
                    <a:lumMod val="65000"/>
                    <a:lumOff val="35000"/>
                  </a:schemeClr>
                </a:solidFill>
                <a:latin typeface="Century Gothic"/>
                <a:ea typeface="+mj-ea"/>
                <a:cs typeface="Century Gothic"/>
              </a:rPr>
              <a:pPr marL="0" algn="ctr" defTabSz="457200" rtl="0" eaLnBrk="1" latinLnBrk="0" hangingPunct="1">
                <a:spcBef>
                  <a:spcPct val="0"/>
                </a:spcBef>
                <a:buNone/>
              </a:pPr>
              <a:t>June 7, 2017</a:t>
            </a:fld>
            <a:endParaRPr lang="en-US" sz="2400" kern="1200" cap="all" baseline="0" dirty="0">
              <a:solidFill>
                <a:schemeClr val="tx2">
                  <a:lumMod val="65000"/>
                  <a:lumOff val="35000"/>
                </a:schemeClr>
              </a:solidFill>
              <a:latin typeface="Century Gothic"/>
              <a:ea typeface="+mj-ea"/>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chemeClr val="tx2">
                    <a:lumMod val="65000"/>
                    <a:lumOff val="35000"/>
                  </a:schemeClr>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1675909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ndard Content Layou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
        <p:nvSpPr>
          <p:cNvPr id="2" name="Title 1"/>
          <p:cNvSpPr>
            <a:spLocks noGrp="1"/>
          </p:cNvSpPr>
          <p:nvPr>
            <p:ph type="title" hasCustomPrompt="1"/>
          </p:nvPr>
        </p:nvSpPr>
        <p:spPr>
          <a:xfrm>
            <a:off x="326332" y="32952"/>
            <a:ext cx="8678329" cy="896467"/>
          </a:xfrm>
        </p:spPr>
        <p:txBody>
          <a:bodyPr>
            <a:normAutofit/>
          </a:bodyPr>
          <a:lstStyle>
            <a:lvl1pPr algn="l">
              <a:lnSpc>
                <a:spcPts val="2800"/>
              </a:lnSpc>
              <a:defRPr lang="en-US" sz="2600" kern="120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idx="1" hasCustomPrompt="1"/>
          </p:nvPr>
        </p:nvSpPr>
        <p:spPr>
          <a:xfrm>
            <a:off x="321277" y="1100452"/>
            <a:ext cx="8683385" cy="5341538"/>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3"/>
              </a:buBlip>
              <a:defRPr sz="2000" baseline="0">
                <a:solidFill>
                  <a:schemeClr val="tx1">
                    <a:lumMod val="75000"/>
                  </a:schemeClr>
                </a:solidFill>
                <a:latin typeface="Century Gothic" pitchFamily="34" charset="0"/>
              </a:defRPr>
            </a:lvl2pPr>
            <a:lvl3pPr marL="509588" indent="-228600">
              <a:buClr>
                <a:schemeClr val="accent1"/>
              </a:buClr>
              <a:buFont typeface="Arial" pitchFamily="34" charset="0"/>
              <a:buChar char="+"/>
              <a:defRPr sz="1600" baseline="0">
                <a:solidFill>
                  <a:schemeClr val="tx1">
                    <a:lumMod val="75000"/>
                  </a:schemeClr>
                </a:solidFill>
                <a:latin typeface="Century Gothic" pitchFamily="34" charset="0"/>
              </a:defRPr>
            </a:lvl3pPr>
            <a:lvl4pPr marL="744538" indent="-228600">
              <a:buClr>
                <a:schemeClr val="accent1"/>
              </a:buClr>
              <a:buFont typeface="Century Gothic" pitchFamily="34" charset="0"/>
              <a:buChar char="&gt;"/>
              <a:defRPr sz="1600">
                <a:solidFill>
                  <a:schemeClr val="tx1">
                    <a:lumMod val="75000"/>
                  </a:schemeClr>
                </a:solidFill>
                <a:latin typeface="Century Gothic" pitchFamily="34" charset="0"/>
              </a:defRPr>
            </a:lvl4pPr>
            <a:lvl5pPr marL="968375" indent="-228600">
              <a:buClr>
                <a:srgbClr val="6E787B"/>
              </a:buClr>
              <a:buFont typeface="Arial" pitchFamily="34" charset="0"/>
              <a:buChar char="+"/>
              <a:defRPr sz="1600">
                <a:solidFill>
                  <a:schemeClr val="tx1">
                    <a:lumMod val="75000"/>
                  </a:schemeClr>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8"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spTree>
    <p:extLst>
      <p:ext uri="{BB962C8B-B14F-4D97-AF65-F5344CB8AC3E}">
        <p14:creationId xmlns:p14="http://schemas.microsoft.com/office/powerpoint/2010/main" val="2830543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702" y="36576"/>
            <a:ext cx="8229600"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sz="half" idx="1" hasCustomPrompt="1"/>
          </p:nvPr>
        </p:nvSpPr>
        <p:spPr>
          <a:xfrm>
            <a:off x="327702" y="1100453"/>
            <a:ext cx="4038600" cy="5443151"/>
          </a:xfrm>
        </p:spPr>
        <p:txBody>
          <a:bodyPr/>
          <a:lstStyle>
            <a:lvl1pPr marL="0" indent="0">
              <a:spcAft>
                <a:spcPts val="400"/>
              </a:spcAft>
              <a:buFontTx/>
              <a:buNone/>
              <a:defRPr sz="2400" baseline="0">
                <a:solidFill>
                  <a:schemeClr val="accent1"/>
                </a:solidFill>
                <a:latin typeface="Trebuchet MS" pitchFamily="34" charset="0"/>
              </a:defRPr>
            </a:lvl1pPr>
            <a:lvl2pPr marL="288925" indent="-285750">
              <a:buFontTx/>
              <a:buBlip>
                <a:blip r:embed="rId2"/>
              </a:buBlip>
              <a:defRPr sz="2000" baseline="0">
                <a:solidFill>
                  <a:schemeClr val="tx1">
                    <a:lumMod val="75000"/>
                  </a:schemeClr>
                </a:solidFill>
                <a:latin typeface="Century Gothic" pitchFamily="34" charset="0"/>
              </a:defRPr>
            </a:lvl2pPr>
            <a:lvl3pPr marL="511175" indent="-230188">
              <a:buClr>
                <a:schemeClr val="accent1"/>
              </a:buClr>
              <a:buFont typeface="Arial" pitchFamily="34" charset="0"/>
              <a:buChar char="+"/>
              <a:defRPr sz="1600">
                <a:solidFill>
                  <a:schemeClr val="tx1">
                    <a:lumMod val="75000"/>
                  </a:schemeClr>
                </a:solidFill>
                <a:latin typeface="Century Gothic" pitchFamily="34" charset="0"/>
              </a:defRPr>
            </a:lvl3pPr>
            <a:lvl4pPr marL="742950" indent="-228600">
              <a:buClr>
                <a:schemeClr val="accent1"/>
              </a:buClr>
              <a:buFont typeface="Century Gothic" pitchFamily="34" charset="0"/>
              <a:buChar char="&gt;"/>
              <a:defRPr sz="1600">
                <a:solidFill>
                  <a:schemeClr val="tx1">
                    <a:lumMod val="75000"/>
                  </a:schemeClr>
                </a:solidFill>
                <a:latin typeface="Century Gothic" pitchFamily="34" charset="0"/>
              </a:defRPr>
            </a:lvl4pPr>
            <a:lvl5pPr marL="971550" indent="-228600">
              <a:buFont typeface="Arial" pitchFamily="34" charset="0"/>
              <a:buChar char="+"/>
              <a:tabLst/>
              <a:defRPr sz="1600">
                <a:solidFill>
                  <a:schemeClr val="tx1">
                    <a:lumMod val="75000"/>
                  </a:schemeClr>
                </a:solidFill>
                <a:latin typeface="Century Gothic" pitchFamily="34" charset="0"/>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4" name="Content Placeholder 3"/>
          <p:cNvSpPr>
            <a:spLocks noGrp="1"/>
          </p:cNvSpPr>
          <p:nvPr>
            <p:ph sz="half" idx="2" hasCustomPrompt="1"/>
          </p:nvPr>
        </p:nvSpPr>
        <p:spPr>
          <a:xfrm>
            <a:off x="4518702" y="1100453"/>
            <a:ext cx="4038600" cy="5443151"/>
          </a:xfrm>
        </p:spPr>
        <p:txBody>
          <a:bodyPr/>
          <a:lstStyle>
            <a:lvl1pPr>
              <a:spcAft>
                <a:spcPts val="400"/>
              </a:spcAft>
              <a:defRPr lang="en-US" sz="2400" kern="1200" dirty="0" smtClean="0">
                <a:solidFill>
                  <a:schemeClr val="accent1"/>
                </a:solidFill>
                <a:latin typeface="Trebuchet MS" pitchFamily="34" charset="0"/>
                <a:ea typeface="+mn-ea"/>
                <a:cs typeface="+mn-cs"/>
              </a:defRPr>
            </a:lvl1pPr>
            <a:lvl2pPr marL="346075" indent="-342900">
              <a:defRPr lang="en-US" sz="2000" kern="1200" dirty="0" smtClean="0">
                <a:solidFill>
                  <a:schemeClr val="tx1">
                    <a:lumMod val="75000"/>
                  </a:schemeClr>
                </a:solidFill>
                <a:latin typeface="Century Gothic" pitchFamily="34" charset="0"/>
                <a:ea typeface="+mn-ea"/>
                <a:cs typeface="+mn-cs"/>
              </a:defRPr>
            </a:lvl2pPr>
            <a:lvl3pPr marL="623887" indent="-342900">
              <a:defRPr lang="en-US" sz="1600" kern="1200" dirty="0" smtClean="0">
                <a:solidFill>
                  <a:schemeClr val="tx1">
                    <a:lumMod val="75000"/>
                  </a:schemeClr>
                </a:solidFill>
                <a:latin typeface="Century Gothic" pitchFamily="34" charset="0"/>
                <a:ea typeface="+mn-ea"/>
                <a:cs typeface="+mn-cs"/>
              </a:defRPr>
            </a:lvl3pPr>
            <a:lvl4pPr marL="800100" indent="-285750">
              <a:defRPr lang="en-US" sz="1600" kern="1200" dirty="0" smtClean="0">
                <a:solidFill>
                  <a:schemeClr val="tx1">
                    <a:lumMod val="75000"/>
                  </a:schemeClr>
                </a:solidFill>
                <a:latin typeface="Century Gothic" pitchFamily="34" charset="0"/>
                <a:ea typeface="+mn-ea"/>
                <a:cs typeface="+mn-cs"/>
              </a:defRPr>
            </a:lvl4pPr>
            <a:lvl5pPr marL="1028700" indent="-285750">
              <a:defRPr lang="en-US" sz="1600" kern="1200" dirty="0">
                <a:solidFill>
                  <a:schemeClr val="tx1">
                    <a:lumMod val="75000"/>
                  </a:schemeClr>
                </a:solidFill>
                <a:latin typeface="Century Gothic"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cxnSp>
        <p:nvCxnSpPr>
          <p:cNvPr id="9" name="Straight Connector 8"/>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2643365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rp Marketing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741022"/>
            <a:ext cx="6031523" cy="896467"/>
          </a:xfrm>
        </p:spPr>
        <p:txBody>
          <a:bodyPr>
            <a:normAutofit/>
          </a:bodyPr>
          <a:lstStyle>
            <a:lvl1pPr algn="l">
              <a:defRPr sz="3400" baseline="0">
                <a:solidFill>
                  <a:schemeClr val="accent4"/>
                </a:solidFill>
              </a:defRPr>
            </a:lvl1pPr>
          </a:lstStyle>
          <a:p>
            <a:r>
              <a:rPr lang="en-US" dirty="0" smtClean="0"/>
              <a:t>Corporate marketing slide layout</a:t>
            </a:r>
            <a:endParaRPr lang="en-US" dirty="0"/>
          </a:p>
        </p:txBody>
      </p:sp>
      <p:sp>
        <p:nvSpPr>
          <p:cNvPr id="4" name="Text Placeholder 3"/>
          <p:cNvSpPr>
            <a:spLocks noGrp="1"/>
          </p:cNvSpPr>
          <p:nvPr>
            <p:ph type="body" sz="quarter" idx="10"/>
          </p:nvPr>
        </p:nvSpPr>
        <p:spPr>
          <a:xfrm>
            <a:off x="457200" y="1874174"/>
            <a:ext cx="6021238" cy="4649561"/>
          </a:xfrm>
        </p:spPr>
        <p:txBody>
          <a:bodyPr/>
          <a:lstStyle>
            <a:lvl1pPr marL="290513" indent="-290513">
              <a:buFontTx/>
              <a:buBlip>
                <a:blip r:embed="rId2"/>
              </a:buBlip>
              <a:defRPr>
                <a:solidFill>
                  <a:schemeClr val="tx1">
                    <a:lumMod val="75000"/>
                  </a:schemeClr>
                </a:solidFill>
                <a:latin typeface="+mn-lt"/>
              </a:defRPr>
            </a:lvl1pPr>
            <a:lvl2pPr marL="512763" indent="-285750">
              <a:buClr>
                <a:schemeClr val="accent1"/>
              </a:buClr>
              <a:buFont typeface="Arial" pitchFamily="34" charset="0"/>
              <a:buChar char="+"/>
              <a:defRPr>
                <a:solidFill>
                  <a:srgbClr val="676767"/>
                </a:solidFill>
              </a:defRPr>
            </a:lvl2pPr>
            <a:lvl3pPr marL="739775" indent="-228600">
              <a:buFont typeface="Century Gothic" pitchFamily="34" charset="0"/>
              <a:buChar char="&gt;"/>
              <a:defRPr>
                <a:solidFill>
                  <a:schemeClr val="tx1">
                    <a:lumMod val="75000"/>
                  </a:schemeClr>
                </a:solidFill>
              </a:defRPr>
            </a:lvl3pPr>
            <a:lvl4pPr marL="974725" indent="-228600">
              <a:buClr>
                <a:schemeClr val="tx1">
                  <a:lumMod val="75000"/>
                </a:schemeClr>
              </a:buClr>
              <a:buFont typeface="Arial" pitchFamily="34" charset="0"/>
              <a:buChar char="+"/>
              <a:defRPr>
                <a:solidFill>
                  <a:schemeClr val="tx1">
                    <a:lumMod val="75000"/>
                  </a:schemeClr>
                </a:solidFill>
              </a:defRPr>
            </a:lvl4pPr>
            <a:lvl5pPr marL="1200150" indent="-228600">
              <a:buFont typeface="Century Gothic" pitchFamily="34" charset="0"/>
              <a:buChar char="&gt;"/>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userDrawn="1"/>
        </p:nvCxnSpPr>
        <p:spPr>
          <a:xfrm>
            <a:off x="6858000"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1" hasCustomPrompt="1"/>
          </p:nvPr>
        </p:nvSpPr>
        <p:spPr>
          <a:xfrm>
            <a:off x="0" y="0"/>
            <a:ext cx="6858000" cy="6858000"/>
          </a:xfrm>
        </p:spPr>
        <p:txBody>
          <a:bodyPr>
            <a:normAutofit/>
          </a:bodyPr>
          <a:lstStyle>
            <a:lvl1pPr algn="l">
              <a:defRPr sz="1600" u="none" baseline="0">
                <a:solidFill>
                  <a:schemeClr val="accent1"/>
                </a:solidFill>
                <a:sym typeface="Wingdings" pitchFamily="2" charset="2"/>
              </a:defRPr>
            </a:lvl1p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To insert your background picture:</a:t>
            </a:r>
            <a:br>
              <a:rPr lang="en-US" dirty="0" smtClean="0"/>
            </a:br>
            <a:r>
              <a:rPr lang="en-US" dirty="0" smtClean="0"/>
              <a:t> </a:t>
            </a:r>
            <a:br>
              <a:rPr lang="en-US" dirty="0" smtClean="0"/>
            </a:br>
            <a:r>
              <a:rPr lang="en-US" dirty="0" smtClean="0"/>
              <a:t>Click on this </a:t>
            </a:r>
            <a:r>
              <a:rPr lang="en-US" smtClean="0"/>
              <a:t>icon -------------------&gt;</a:t>
            </a:r>
            <a:r>
              <a:rPr lang="en-US" dirty="0" smtClean="0"/>
              <a:t/>
            </a:r>
            <a:br>
              <a:rPr lang="en-US" dirty="0" smtClean="0"/>
            </a:br>
            <a:r>
              <a:rPr lang="en-US" dirty="0" smtClean="0"/>
              <a:t>Browse to select your own image.</a:t>
            </a:r>
            <a:br>
              <a:rPr lang="en-US" dirty="0" smtClean="0"/>
            </a:br>
            <a:r>
              <a:rPr lang="en-US" dirty="0" smtClean="0"/>
              <a:t>Then you MUST SEND TO BACK</a:t>
            </a:r>
            <a:br>
              <a:rPr lang="en-US" dirty="0" smtClean="0"/>
            </a:br>
            <a:r>
              <a:rPr lang="en-US" dirty="0" smtClean="0"/>
              <a:t>(Click on Format tab – Arrange/Send to Back.</a:t>
            </a:r>
            <a:endParaRPr lang="en-US" dirty="0"/>
          </a:p>
        </p:txBody>
      </p:sp>
      <p:sp>
        <p:nvSpPr>
          <p:cNvPr id="8" name="Title 1"/>
          <p:cNvSpPr txBox="1">
            <a:spLocks/>
          </p:cNvSpPr>
          <p:nvPr userDrawn="1"/>
        </p:nvSpPr>
        <p:spPr>
          <a:xfrm>
            <a:off x="7367146" y="328123"/>
            <a:ext cx="1637519" cy="578040"/>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lnSpc>
                <a:spcPts val="1200"/>
              </a:lnSpc>
            </a:pPr>
            <a:r>
              <a:rPr lang="en-US" sz="900" dirty="0" smtClean="0">
                <a:solidFill>
                  <a:srgbClr val="595959">
                    <a:lumMod val="75000"/>
                  </a:srgbClr>
                </a:solidFill>
                <a:latin typeface="Trebuchet MS"/>
                <a:cs typeface="Trebuchet MS"/>
              </a:rPr>
              <a:t>© 2013 EXL Confidential</a:t>
            </a:r>
          </a:p>
          <a:p>
            <a:pPr algn="r">
              <a:lnSpc>
                <a:spcPts val="1200"/>
              </a:lnSpc>
            </a:pPr>
            <a:fld id="{84D20077-DA0E-4E91-ADC7-8CBCF822B402}" type="datetime4">
              <a:rPr lang="en-US" sz="900" smtClean="0">
                <a:solidFill>
                  <a:srgbClr val="595959">
                    <a:lumMod val="75000"/>
                  </a:srgbClr>
                </a:solidFill>
                <a:latin typeface="Trebuchet MS"/>
                <a:cs typeface="Trebuchet MS"/>
              </a:rPr>
              <a:pPr algn="r">
                <a:lnSpc>
                  <a:spcPts val="1200"/>
                </a:lnSpc>
              </a:pPr>
              <a:t>June 7, 2017</a:t>
            </a:fld>
            <a:endParaRPr lang="en-US" sz="900" dirty="0" smtClean="0">
              <a:solidFill>
                <a:srgbClr val="595959">
                  <a:lumMod val="75000"/>
                </a:srgbClr>
              </a:solidFill>
              <a:latin typeface="Trebuchet MS"/>
              <a:cs typeface="Trebuchet MS"/>
            </a:endParaRPr>
          </a:p>
          <a:p>
            <a:pPr algn="r">
              <a:lnSpc>
                <a:spcPts val="1200"/>
              </a:lnSpc>
            </a:pPr>
            <a:fld id="{CF93EE7D-6689-4778-B89F-3EEF780A01DC}" type="slidenum">
              <a:rPr lang="en-US" sz="900" smtClean="0">
                <a:solidFill>
                  <a:srgbClr val="008ED0"/>
                </a:solidFill>
                <a:latin typeface="Trebuchet MS"/>
                <a:cs typeface="Trebuchet MS"/>
              </a:rPr>
              <a:pPr algn="r">
                <a:lnSpc>
                  <a:spcPts val="1200"/>
                </a:lnSpc>
              </a:pPr>
              <a:t>‹#›</a:t>
            </a:fld>
            <a:r>
              <a:rPr lang="en-US" sz="900" dirty="0" smtClean="0">
                <a:solidFill>
                  <a:srgbClr val="595959">
                    <a:lumMod val="75000"/>
                  </a:srgbClr>
                </a:solidFill>
                <a:latin typeface="Trebuchet MS"/>
                <a:cs typeface="Trebuchet MS"/>
              </a:rPr>
              <a:t/>
            </a:r>
            <a:br>
              <a:rPr lang="en-US" sz="900" dirty="0" smtClean="0">
                <a:solidFill>
                  <a:srgbClr val="595959">
                    <a:lumMod val="75000"/>
                  </a:srgbClr>
                </a:solidFill>
                <a:latin typeface="Trebuchet MS"/>
                <a:cs typeface="Trebuchet MS"/>
              </a:rPr>
            </a:br>
            <a:endParaRPr lang="en-US" sz="900" dirty="0">
              <a:solidFill>
                <a:srgbClr val="595959">
                  <a:lumMod val="75000"/>
                </a:srgbClr>
              </a:solidFill>
              <a:latin typeface="Trebuchet MS"/>
              <a:cs typeface="Trebuchet MS"/>
            </a:endParaRPr>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13088" y="6191363"/>
            <a:ext cx="843233" cy="620026"/>
          </a:xfrm>
          <a:prstGeom prst="rect">
            <a:avLst/>
          </a:prstGeom>
        </p:spPr>
      </p:pic>
    </p:spTree>
    <p:extLst>
      <p:ext uri="{BB962C8B-B14F-4D97-AF65-F5344CB8AC3E}">
        <p14:creationId xmlns:p14="http://schemas.microsoft.com/office/powerpoint/2010/main" val="297423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327701" y="32952"/>
            <a:ext cx="8676959" cy="896467"/>
          </a:xfrm>
        </p:spPr>
        <p:txBody>
          <a:bodyPr>
            <a:normAutofit/>
          </a:bodyPr>
          <a:lstStyle>
            <a:lvl1pPr algn="l">
              <a:lnSpc>
                <a:spcPts val="2800"/>
              </a:lnSpc>
              <a:defRPr lang="en-US" sz="2600" kern="120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idx="1" hasCustomPrompt="1"/>
          </p:nvPr>
        </p:nvSpPr>
        <p:spPr>
          <a:xfrm>
            <a:off x="3078479" y="1100453"/>
            <a:ext cx="5926182" cy="5220754"/>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2"/>
              </a:buBlip>
              <a:defRPr sz="2000" baseline="0">
                <a:solidFill>
                  <a:schemeClr val="tx1">
                    <a:lumMod val="75000"/>
                  </a:schemeClr>
                </a:solidFill>
                <a:latin typeface="Century Gothic" pitchFamily="34" charset="0"/>
              </a:defRPr>
            </a:lvl2pPr>
            <a:lvl3pPr marL="509588" indent="-228600">
              <a:buClr>
                <a:schemeClr val="accent1"/>
              </a:buClr>
              <a:buFont typeface="Arial" pitchFamily="34" charset="0"/>
              <a:buChar char="+"/>
              <a:defRPr sz="1600" baseline="0">
                <a:solidFill>
                  <a:schemeClr val="tx1">
                    <a:lumMod val="75000"/>
                  </a:schemeClr>
                </a:solidFill>
                <a:latin typeface="Century Gothic" pitchFamily="34" charset="0"/>
              </a:defRPr>
            </a:lvl3pPr>
            <a:lvl4pPr marL="744538" indent="-228600">
              <a:buClr>
                <a:schemeClr val="accent1"/>
              </a:buClr>
              <a:buFont typeface="Century Gothic" pitchFamily="34" charset="0"/>
              <a:buChar char="&gt;"/>
              <a:defRPr sz="1600">
                <a:solidFill>
                  <a:schemeClr val="tx1">
                    <a:lumMod val="75000"/>
                  </a:schemeClr>
                </a:solidFill>
                <a:latin typeface="Century Gothic" pitchFamily="34" charset="0"/>
              </a:defRPr>
            </a:lvl4pPr>
            <a:lvl5pPr marL="968375" indent="-228600">
              <a:buClr>
                <a:srgbClr val="6E787B"/>
              </a:buClr>
              <a:buFont typeface="Arial" pitchFamily="34" charset="0"/>
              <a:buChar char="+"/>
              <a:defRPr sz="1600">
                <a:solidFill>
                  <a:schemeClr val="tx1">
                    <a:lumMod val="75000"/>
                  </a:schemeClr>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cxnSp>
        <p:nvCxnSpPr>
          <p:cNvPr id="8" name="Straight Connector 7"/>
          <p:cNvCxnSpPr/>
          <p:nvPr userDrawn="1"/>
        </p:nvCxnSpPr>
        <p:spPr>
          <a:xfrm>
            <a:off x="2612974" y="909918"/>
            <a:ext cx="0" cy="5948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hasCustomPrompt="1"/>
          </p:nvPr>
        </p:nvSpPr>
        <p:spPr>
          <a:xfrm>
            <a:off x="0" y="905176"/>
            <a:ext cx="2613025" cy="5952824"/>
          </a:xfrm>
        </p:spPr>
        <p:txBody>
          <a:bodyPr/>
          <a:lstStyle>
            <a:lvl1pPr marL="0" marR="0" indent="0" algn="l" defTabSz="914400" rtl="0" eaLnBrk="1" fontAlgn="auto" latinLnBrk="0" hangingPunct="1">
              <a:lnSpc>
                <a:spcPct val="100000"/>
              </a:lnSpc>
              <a:spcBef>
                <a:spcPts val="600"/>
              </a:spcBef>
              <a:spcAft>
                <a:spcPts val="400"/>
              </a:spcAft>
              <a:buClrTx/>
              <a:buSzTx/>
              <a:buFontTx/>
              <a:buNone/>
              <a:tabLst/>
              <a:defRPr sz="1400" baseline="0"/>
            </a:lvl1pPr>
            <a:lvl2pPr marL="227013" indent="0">
              <a:buNone/>
              <a:defRPr sz="1400"/>
            </a:lvl2pPr>
          </a:lstStyle>
          <a:p>
            <a:r>
              <a:rPr lang="en-US" dirty="0" smtClean="0"/>
              <a:t>To insert a picture click the icon below</a:t>
            </a:r>
            <a:endParaRPr lang="en-US" dirty="0"/>
          </a:p>
        </p:txBody>
      </p:sp>
      <p:sp>
        <p:nvSpPr>
          <p:cNvPr id="13" name="Title 1"/>
          <p:cNvSpPr txBox="1">
            <a:spLocks/>
          </p:cNvSpPr>
          <p:nvPr userDrawn="1"/>
        </p:nvSpPr>
        <p:spPr>
          <a:xfrm>
            <a:off x="3078482" y="6505852"/>
            <a:ext cx="3550921" cy="3055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37113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33194" y="32952"/>
            <a:ext cx="8497768"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33194" y="1100451"/>
            <a:ext cx="8477612" cy="1947550"/>
          </a:xfrm>
        </p:spPr>
        <p:txBody>
          <a:bodyPr/>
          <a:lstStyle>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able Placeholder 10"/>
          <p:cNvSpPr>
            <a:spLocks noGrp="1"/>
          </p:cNvSpPr>
          <p:nvPr>
            <p:ph type="tbl" sz="quarter" idx="11"/>
          </p:nvPr>
        </p:nvSpPr>
        <p:spPr>
          <a:xfrm>
            <a:off x="333196" y="3212760"/>
            <a:ext cx="8477611" cy="2545492"/>
          </a:xfrm>
        </p:spPr>
        <p:txBody>
          <a:bodyPr/>
          <a:lstStyle/>
          <a:p>
            <a:r>
              <a:rPr lang="en-US" dirty="0" smtClean="0"/>
              <a:t>Click icon to add table</a:t>
            </a:r>
            <a:endParaRPr lang="en-US" dirty="0"/>
          </a:p>
        </p:txBody>
      </p:sp>
      <p:sp>
        <p:nvSpPr>
          <p:cNvPr id="9"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12" name="Picture 11"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4162164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R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2952"/>
            <a:ext cx="8489092"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4244133"/>
            <a:ext cx="8477612" cy="1947550"/>
          </a:xfrm>
        </p:spPr>
        <p:txBody>
          <a:bodyPr/>
          <a:lstStyle>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Chart Placeholder 7"/>
          <p:cNvSpPr>
            <a:spLocks noGrp="1"/>
          </p:cNvSpPr>
          <p:nvPr>
            <p:ph type="chart" sz="quarter" idx="11"/>
          </p:nvPr>
        </p:nvSpPr>
        <p:spPr>
          <a:xfrm>
            <a:off x="457200" y="1126056"/>
            <a:ext cx="8477794" cy="2958859"/>
          </a:xfrm>
        </p:spPr>
        <p:txBody>
          <a:bodyPr/>
          <a:lstStyle/>
          <a:p>
            <a:r>
              <a:rPr lang="en-US" dirty="0" smtClean="0"/>
              <a:t>Click icon to add chart</a:t>
            </a:r>
            <a:endParaRPr lang="en-US" dirty="0"/>
          </a:p>
        </p:txBody>
      </p:sp>
      <p:sp>
        <p:nvSpPr>
          <p:cNvPr id="10"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12" name="Picture 11"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1356977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03187" y="32952"/>
            <a:ext cx="8503062"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03190" y="1126056"/>
            <a:ext cx="3984171" cy="5440207"/>
          </a:xfrm>
        </p:spPr>
        <p:txBody>
          <a:bodyPr/>
          <a:lstStyle>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Chart Placeholder 7"/>
          <p:cNvSpPr>
            <a:spLocks noGrp="1"/>
          </p:cNvSpPr>
          <p:nvPr>
            <p:ph type="chart" sz="quarter" idx="11"/>
          </p:nvPr>
        </p:nvSpPr>
        <p:spPr>
          <a:xfrm>
            <a:off x="4327809" y="1126058"/>
            <a:ext cx="4453172" cy="3846539"/>
          </a:xfrm>
        </p:spPr>
        <p:txBody>
          <a:bodyPr/>
          <a:lstStyle/>
          <a:p>
            <a:r>
              <a:rPr lang="en-US" dirty="0" smtClean="0"/>
              <a:t>Click icon to add chart</a:t>
            </a:r>
            <a:endParaRPr lang="en-US" dirty="0"/>
          </a:p>
        </p:txBody>
      </p:sp>
      <p:sp>
        <p:nvSpPr>
          <p:cNvPr id="10"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12" name="Picture 11"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303076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701" y="36576"/>
            <a:ext cx="8676959"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4216591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35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asic Title/Transi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 y="2206737"/>
            <a:ext cx="9143999" cy="892552"/>
          </a:xfrm>
          <a:solidFill>
            <a:schemeClr val="bg1"/>
          </a:solidFill>
        </p:spPr>
        <p:txBody>
          <a:bodyPr vert="horz" lIns="91440" tIns="45720" rIns="91440" bIns="45720" rtlCol="0" anchor="b" anchorCtr="0">
            <a:spAutoFit/>
          </a:bodyPr>
          <a:lstStyle>
            <a:lvl1pPr>
              <a:defRPr lang="en-US" sz="5200" cap="all" baseline="0" dirty="0"/>
            </a:lvl1pPr>
          </a:lstStyle>
          <a:p>
            <a:pPr marL="0" lvl="0"/>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a:solidFill>
            <a:schemeClr val="bg1"/>
          </a:solidFill>
        </p:spPr>
        <p:txBody>
          <a:bodyPr>
            <a:normAutofit/>
          </a:bodyPr>
          <a:lstStyle>
            <a:lvl1pPr marL="0" indent="0" algn="ctr">
              <a:buNone/>
              <a:defRPr lang="en-US" sz="2800" kern="1200" dirty="0">
                <a:solidFill>
                  <a:schemeClr val="accent4"/>
                </a:solidFill>
                <a:latin typeface="Trebuchet MS"/>
                <a:ea typeface="+mj-ea"/>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
        <p:nvSpPr>
          <p:cNvPr id="13" name="Text Placeholder 4"/>
          <p:cNvSpPr>
            <a:spLocks noGrp="1"/>
          </p:cNvSpPr>
          <p:nvPr>
            <p:ph type="body" sz="quarter" idx="10" hasCustomPrompt="1"/>
          </p:nvPr>
        </p:nvSpPr>
        <p:spPr>
          <a:xfrm>
            <a:off x="0" y="3616622"/>
            <a:ext cx="9144000" cy="498368"/>
          </a:xfrm>
          <a:solidFill>
            <a:schemeClr val="bg1">
              <a:lumMod val="85000"/>
            </a:schemeClr>
          </a:solidFill>
        </p:spPr>
        <p:txBody>
          <a:bodyPr anchor="ctr"/>
          <a:lstStyle>
            <a:lvl1pPr marL="0" algn="ctr" defTabSz="457200" rtl="0" eaLnBrk="1" latinLnBrk="0" hangingPunct="1">
              <a:spcBef>
                <a:spcPct val="0"/>
              </a:spcBef>
              <a:buNone/>
              <a:defRPr lang="en-US" sz="2400" kern="1200" cap="all" baseline="0" dirty="0" smtClean="0">
                <a:solidFill>
                  <a:schemeClr val="tx2">
                    <a:lumMod val="65000"/>
                    <a:lumOff val="35000"/>
                  </a:schemeClr>
                </a:solidFill>
                <a:latin typeface="Century Gothic"/>
                <a:ea typeface="+mj-ea"/>
                <a:cs typeface="Century Gothic"/>
              </a:defRPr>
            </a:lvl1pPr>
          </a:lstStyle>
          <a:p>
            <a:pPr lvl="0"/>
            <a:r>
              <a:rPr lang="en-US" dirty="0" smtClean="0"/>
              <a:t>ENTER DATE HERE</a:t>
            </a:r>
          </a:p>
        </p:txBody>
      </p:sp>
    </p:spTree>
    <p:controls>
      <mc:AlternateContent xmlns:mc="http://schemas.openxmlformats.org/markup-compatibility/2006">
        <mc:Choice xmlns:v="urn:schemas-microsoft-com:vml" Requires="v">
          <p:control spid="150596" name="Image1" r:id="rId2" imgW="2038320" imgH="1533600"/>
        </mc:Choice>
        <mc:Fallback>
          <p:control name="Image1" r:id="rId2" imgW="2038320" imgH="1533600">
            <p:pic>
              <p:nvPicPr>
                <p:cNvPr id="0" name="Image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326063"/>
                  <a:ext cx="2027238" cy="1531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146180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hasCustomPrompt="1"/>
          </p:nvPr>
        </p:nvSpPr>
        <p:spPr>
          <a:xfrm>
            <a:off x="193675" y="1100451"/>
            <a:ext cx="8810986" cy="5505065"/>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2"/>
              </a:buBlip>
              <a:defRPr sz="2000" baseline="0">
                <a:solidFill>
                  <a:srgbClr val="676767"/>
                </a:solidFill>
                <a:latin typeface="Century Gothic" pitchFamily="34" charset="0"/>
              </a:defRPr>
            </a:lvl2pPr>
            <a:lvl3pPr marL="509588" indent="-228600">
              <a:buClr>
                <a:schemeClr val="accent1"/>
              </a:buClr>
              <a:buFont typeface="Arial" pitchFamily="34" charset="0"/>
              <a:buChar char="+"/>
              <a:defRPr sz="1600" baseline="0">
                <a:solidFill>
                  <a:srgbClr val="676767"/>
                </a:solidFill>
                <a:latin typeface="Century Gothic" pitchFamily="34" charset="0"/>
              </a:defRPr>
            </a:lvl3pPr>
            <a:lvl4pPr marL="744538" indent="-228600">
              <a:buClr>
                <a:schemeClr val="accent1"/>
              </a:buClr>
              <a:buFont typeface="Century Gothic" pitchFamily="34" charset="0"/>
              <a:buChar char="&gt;"/>
              <a:defRPr sz="1600">
                <a:solidFill>
                  <a:srgbClr val="676767"/>
                </a:solidFill>
                <a:latin typeface="Century Gothic" pitchFamily="34" charset="0"/>
              </a:defRPr>
            </a:lvl4pPr>
            <a:lvl5pPr marL="968375" indent="-228600">
              <a:buClr>
                <a:srgbClr val="6E787B"/>
              </a:buClr>
              <a:buFont typeface="Arial" pitchFamily="34" charset="0"/>
              <a:buChar char="+"/>
              <a:defRPr sz="1600">
                <a:solidFill>
                  <a:srgbClr val="676767"/>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8"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Tree>
    <p:extLst>
      <p:ext uri="{BB962C8B-B14F-4D97-AF65-F5344CB8AC3E}">
        <p14:creationId xmlns:p14="http://schemas.microsoft.com/office/powerpoint/2010/main" val="72928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tandard Content Layou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326332" y="32952"/>
            <a:ext cx="8678329" cy="896467"/>
          </a:xfrm>
        </p:spPr>
        <p:txBody>
          <a:bodyPr>
            <a:normAutofit/>
          </a:bodyPr>
          <a:lstStyle>
            <a:lvl1pPr algn="l">
              <a:lnSpc>
                <a:spcPts val="2800"/>
              </a:lnSpc>
              <a:defRPr lang="en-US" sz="2600" kern="1200" smtClean="0">
                <a:solidFill>
                  <a:srgbClr val="676767"/>
                </a:solidFill>
                <a:latin typeface="+mj-lt"/>
                <a:ea typeface="+mj-ea"/>
                <a:cs typeface="+mj-cs"/>
              </a:defRPr>
            </a:lvl1pPr>
          </a:lstStyle>
          <a:p>
            <a:r>
              <a:rPr lang="en-US" dirty="0" smtClean="0"/>
              <a:t>Headline goes here in sentence form</a:t>
            </a:r>
            <a:endParaRPr lang="en-US" dirty="0"/>
          </a:p>
        </p:txBody>
      </p:sp>
      <p:sp>
        <p:nvSpPr>
          <p:cNvPr id="3" name="Content Placeholder 2"/>
          <p:cNvSpPr>
            <a:spLocks noGrp="1"/>
          </p:cNvSpPr>
          <p:nvPr>
            <p:ph idx="1" hasCustomPrompt="1"/>
          </p:nvPr>
        </p:nvSpPr>
        <p:spPr>
          <a:xfrm>
            <a:off x="321277" y="1100452"/>
            <a:ext cx="8683385" cy="5341538"/>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2"/>
              </a:buBlip>
              <a:defRPr sz="2000" baseline="0">
                <a:solidFill>
                  <a:schemeClr val="tx1">
                    <a:lumMod val="75000"/>
                  </a:schemeClr>
                </a:solidFill>
                <a:latin typeface="Century Gothic" pitchFamily="34" charset="0"/>
              </a:defRPr>
            </a:lvl2pPr>
            <a:lvl3pPr marL="509588" indent="-228600">
              <a:buClr>
                <a:schemeClr val="accent1"/>
              </a:buClr>
              <a:buFont typeface="Arial" pitchFamily="34" charset="0"/>
              <a:buChar char="+"/>
              <a:defRPr sz="1600" baseline="0">
                <a:solidFill>
                  <a:schemeClr val="tx1">
                    <a:lumMod val="75000"/>
                  </a:schemeClr>
                </a:solidFill>
                <a:latin typeface="Century Gothic" pitchFamily="34" charset="0"/>
              </a:defRPr>
            </a:lvl3pPr>
            <a:lvl4pPr marL="744538" indent="-228600">
              <a:buClr>
                <a:schemeClr val="accent1"/>
              </a:buClr>
              <a:buFont typeface="Century Gothic" pitchFamily="34" charset="0"/>
              <a:buChar char="&gt;"/>
              <a:defRPr sz="1600">
                <a:solidFill>
                  <a:schemeClr val="tx1">
                    <a:lumMod val="75000"/>
                  </a:schemeClr>
                </a:solidFill>
                <a:latin typeface="Century Gothic" pitchFamily="34" charset="0"/>
              </a:defRPr>
            </a:lvl4pPr>
            <a:lvl5pPr marL="968375" indent="-228600">
              <a:buClr>
                <a:srgbClr val="6E787B"/>
              </a:buClr>
              <a:buFont typeface="Arial" pitchFamily="34" charset="0"/>
              <a:buChar char="+"/>
              <a:defRPr sz="1600">
                <a:solidFill>
                  <a:schemeClr val="tx1">
                    <a:lumMod val="75000"/>
                  </a:schemeClr>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7" name="Title 1"/>
          <p:cNvSpPr txBox="1">
            <a:spLocks/>
          </p:cNvSpPr>
          <p:nvPr userDrawn="1"/>
        </p:nvSpPr>
        <p:spPr>
          <a:xfrm>
            <a:off x="336090" y="6574092"/>
            <a:ext cx="3474720"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fld id="{CF93EE7D-6689-4778-B89F-3EEF780A01DC}" type="slidenum">
              <a:rPr lang="en-US" sz="900" smtClean="0">
                <a:solidFill>
                  <a:srgbClr val="008ED0"/>
                </a:solidFill>
                <a:latin typeface="Trebuchet MS"/>
                <a:cs typeface="Trebuchet MS"/>
              </a:rPr>
              <a:pPr algn="l"/>
              <a:t>‹#›</a:t>
            </a:fld>
            <a:r>
              <a:rPr lang="en-US" sz="900" dirty="0" smtClean="0">
                <a:solidFill>
                  <a:srgbClr val="008ED0"/>
                </a:solidFill>
                <a:latin typeface="Trebuchet MS"/>
                <a:cs typeface="Trebuchet MS"/>
              </a:rPr>
              <a:t> </a:t>
            </a:r>
            <a:r>
              <a:rPr lang="en-US" sz="900" dirty="0" smtClean="0">
                <a:solidFill>
                  <a:srgbClr val="595959">
                    <a:lumMod val="75000"/>
                  </a:srgbClr>
                </a:solidFill>
                <a:latin typeface="Trebuchet MS"/>
                <a:cs typeface="Trebuchet MS"/>
              </a:rPr>
              <a:t>| </a:t>
            </a:r>
            <a:fld id="{84D20077-DA0E-4E91-ADC7-8CBCF822B402}" type="datetime4">
              <a:rPr lang="en-US" sz="900" smtClean="0">
                <a:solidFill>
                  <a:srgbClr val="595959">
                    <a:lumMod val="75000"/>
                  </a:srgbClr>
                </a:solidFill>
                <a:latin typeface="Trebuchet MS"/>
                <a:cs typeface="Trebuchet MS"/>
              </a:rPr>
              <a:pPr algn="l"/>
              <a:t>June 7, 2017</a:t>
            </a:fld>
            <a:r>
              <a:rPr lang="en-US" sz="900" dirty="0" smtClean="0">
                <a:solidFill>
                  <a:srgbClr val="595959">
                    <a:lumMod val="75000"/>
                  </a:srgbClr>
                </a:solidFill>
                <a:latin typeface="Trebuchet MS"/>
                <a:cs typeface="Trebuchet MS"/>
              </a:rPr>
              <a:t> | © 2013 EXL Confidential</a:t>
            </a:r>
            <a:endParaRPr lang="en-US" sz="900" dirty="0">
              <a:solidFill>
                <a:srgbClr val="595959">
                  <a:lumMod val="75000"/>
                </a:srgbClr>
              </a:solidFill>
              <a:latin typeface="Trebuchet MS"/>
              <a:cs typeface="Trebuchet MS"/>
            </a:endParaRPr>
          </a:p>
        </p:txBody>
      </p:sp>
      <p:pic>
        <p:nvPicPr>
          <p:cNvPr id="9" name="Picture 8"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970" y="117137"/>
            <a:ext cx="843233" cy="620026"/>
          </a:xfrm>
          <a:prstGeom prst="rect">
            <a:avLst/>
          </a:prstGeom>
        </p:spPr>
      </p:pic>
    </p:spTree>
    <p:extLst>
      <p:ext uri="{BB962C8B-B14F-4D97-AF65-F5344CB8AC3E}">
        <p14:creationId xmlns:p14="http://schemas.microsoft.com/office/powerpoint/2010/main" val="4038243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11" name="Title 1"/>
          <p:cNvSpPr txBox="1">
            <a:spLocks/>
          </p:cNvSpPr>
          <p:nvPr userDrawn="1"/>
        </p:nvSpPr>
        <p:spPr>
          <a:xfrm>
            <a:off x="8709518"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pic>
        <p:nvPicPr>
          <p:cNvPr id="12" name="Picture 11"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Tree>
    <p:extLst>
      <p:ext uri="{BB962C8B-B14F-4D97-AF65-F5344CB8AC3E}">
        <p14:creationId xmlns:p14="http://schemas.microsoft.com/office/powerpoint/2010/main" val="134621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hasCustomPrompt="1"/>
          </p:nvPr>
        </p:nvSpPr>
        <p:spPr>
          <a:xfrm>
            <a:off x="193675" y="1100451"/>
            <a:ext cx="8810986" cy="5505065"/>
          </a:xfrm>
        </p:spPr>
        <p:txBody>
          <a:bodyPr/>
          <a:lstStyle>
            <a:lvl1pPr marL="0" indent="0">
              <a:spcBef>
                <a:spcPts val="600"/>
              </a:spcBef>
              <a:spcAft>
                <a:spcPts val="400"/>
              </a:spcAft>
              <a:buFontTx/>
              <a:buNone/>
              <a:defRPr sz="2400">
                <a:solidFill>
                  <a:schemeClr val="accent1"/>
                </a:solidFill>
                <a:latin typeface="Trebuchet MS" pitchFamily="34" charset="0"/>
              </a:defRPr>
            </a:lvl1pPr>
            <a:lvl2pPr marL="288925" indent="-288925">
              <a:buFontTx/>
              <a:buBlip>
                <a:blip r:embed="rId2"/>
              </a:buBlip>
              <a:defRPr sz="2000" baseline="0">
                <a:solidFill>
                  <a:srgbClr val="676767"/>
                </a:solidFill>
                <a:latin typeface="Century Gothic" pitchFamily="34" charset="0"/>
              </a:defRPr>
            </a:lvl2pPr>
            <a:lvl3pPr marL="509588" indent="-228600">
              <a:buClr>
                <a:schemeClr val="accent1"/>
              </a:buClr>
              <a:buFont typeface="Arial" pitchFamily="34" charset="0"/>
              <a:buChar char="+"/>
              <a:defRPr sz="1600" baseline="0">
                <a:solidFill>
                  <a:srgbClr val="676767"/>
                </a:solidFill>
                <a:latin typeface="Century Gothic" pitchFamily="34" charset="0"/>
              </a:defRPr>
            </a:lvl3pPr>
            <a:lvl4pPr marL="744538" indent="-228600">
              <a:buClr>
                <a:schemeClr val="accent1"/>
              </a:buClr>
              <a:buFont typeface="Century Gothic" pitchFamily="34" charset="0"/>
              <a:buChar char="&gt;"/>
              <a:defRPr sz="1600">
                <a:solidFill>
                  <a:srgbClr val="676767"/>
                </a:solidFill>
                <a:latin typeface="Century Gothic" pitchFamily="34" charset="0"/>
              </a:defRPr>
            </a:lvl4pPr>
            <a:lvl5pPr marL="968375" indent="-228600">
              <a:buClr>
                <a:srgbClr val="6E787B"/>
              </a:buClr>
              <a:buFont typeface="Arial" pitchFamily="34" charset="0"/>
              <a:buChar char="+"/>
              <a:defRPr sz="1600">
                <a:solidFill>
                  <a:srgbClr val="676767"/>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8"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pic>
        <p:nvPicPr>
          <p:cNvPr id="11" name="Picture 10" descr="EXL_LookDeeper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Tree>
    <p:extLst>
      <p:ext uri="{BB962C8B-B14F-4D97-AF65-F5344CB8AC3E}">
        <p14:creationId xmlns:p14="http://schemas.microsoft.com/office/powerpoint/2010/main" val="72928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16" name="AutoShape 3"/>
          <p:cNvSpPr>
            <a:spLocks noChangeAspect="1" noChangeArrowheads="1" noTextEdit="1"/>
          </p:cNvSpPr>
          <p:nvPr userDrawn="1"/>
        </p:nvSpPr>
        <p:spPr bwMode="auto">
          <a:xfrm>
            <a:off x="0" y="2"/>
            <a:ext cx="9134484"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95959"/>
              </a:solidFill>
            </a:endParaRPr>
          </a:p>
        </p:txBody>
      </p:sp>
      <p:sp>
        <p:nvSpPr>
          <p:cNvPr id="10" name="Rounded Rectangle 9"/>
          <p:cNvSpPr/>
          <p:nvPr userDrawn="1"/>
        </p:nvSpPr>
        <p:spPr>
          <a:xfrm>
            <a:off x="3747" y="5368037"/>
            <a:ext cx="9140254"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11148" y="5646762"/>
            <a:ext cx="1534218" cy="1128103"/>
          </a:xfrm>
          <a:prstGeom prst="rect">
            <a:avLst/>
          </a:prstGeom>
        </p:spPr>
      </p:pic>
      <p:sp>
        <p:nvSpPr>
          <p:cNvPr id="8" name="Rectangle 7"/>
          <p:cNvSpPr/>
          <p:nvPr userDrawn="1"/>
        </p:nvSpPr>
        <p:spPr>
          <a:xfrm>
            <a:off x="0" y="1985689"/>
            <a:ext cx="9144000" cy="1868736"/>
          </a:xfrm>
          <a:prstGeom prst="rect">
            <a:avLst/>
          </a:prstGeom>
          <a:solidFill>
            <a:srgbClr val="FFFFFF">
              <a:alpha val="85000"/>
            </a:srgb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2" name="Title 1"/>
          <p:cNvSpPr>
            <a:spLocks noGrp="1"/>
          </p:cNvSpPr>
          <p:nvPr userDrawn="1">
            <p:ph type="ctrTitle" hasCustomPrompt="1"/>
          </p:nvPr>
        </p:nvSpPr>
        <p:spPr>
          <a:xfrm>
            <a:off x="2" y="2000253"/>
            <a:ext cx="9143999" cy="691403"/>
          </a:xfrm>
        </p:spPr>
        <p:txBody>
          <a:bodyPr>
            <a:normAutofit/>
          </a:bodyPr>
          <a:lstStyle>
            <a:lvl1pPr>
              <a:defRPr lang="en-US" sz="5200" kern="1200" cap="all" baseline="0" dirty="0">
                <a:solidFill>
                  <a:schemeClr val="accent1"/>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userDrawn="1">
            <p:ph type="subTitle" idx="1" hasCustomPrompt="1"/>
          </p:nvPr>
        </p:nvSpPr>
        <p:spPr>
          <a:xfrm>
            <a:off x="1" y="2742641"/>
            <a:ext cx="9143998" cy="644820"/>
          </a:xfrm>
        </p:spPr>
        <p:txBody>
          <a:bodyPr>
            <a:norm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361722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76767"/>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4083005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836233" y="1"/>
            <a:ext cx="2307771" cy="5948081"/>
          </a:xfrm>
          <a:prstGeom prst="rect">
            <a:avLst/>
          </a:prstGeom>
        </p:spPr>
      </p:pic>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a:xfrm>
            <a:off x="4457704" y="0"/>
            <a:ext cx="2340429" cy="6858000"/>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rcRect b="-828"/>
          <a:stretch>
            <a:fillRect/>
          </a:stretch>
        </p:blipFill>
        <p:spPr>
          <a:xfrm>
            <a:off x="0" y="0"/>
            <a:ext cx="4419600" cy="5301343"/>
          </a:xfrm>
          <a:prstGeom prst="rect">
            <a:avLst/>
          </a:prstGeom>
        </p:spPr>
      </p:pic>
      <p:sp>
        <p:nvSpPr>
          <p:cNvPr id="16" name="AutoShape 3"/>
          <p:cNvSpPr>
            <a:spLocks noChangeAspect="1" noChangeArrowheads="1" noTextEdit="1"/>
          </p:cNvSpPr>
          <p:nvPr userDrawn="1"/>
        </p:nvSpPr>
        <p:spPr bwMode="auto">
          <a:xfrm>
            <a:off x="0" y="2"/>
            <a:ext cx="9134484"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10" name="Rounded Rectangle 9"/>
          <p:cNvSpPr/>
          <p:nvPr userDrawn="1"/>
        </p:nvSpPr>
        <p:spPr>
          <a:xfrm>
            <a:off x="3747" y="5368037"/>
            <a:ext cx="9140254"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380999" y="5623599"/>
            <a:ext cx="1381819" cy="1016044"/>
          </a:xfrm>
          <a:prstGeom prst="rect">
            <a:avLst/>
          </a:prstGeom>
        </p:spPr>
      </p:pic>
      <p:sp>
        <p:nvSpPr>
          <p:cNvPr id="8" name="Rectangle 7"/>
          <p:cNvSpPr/>
          <p:nvPr userDrawn="1"/>
        </p:nvSpPr>
        <p:spPr>
          <a:xfrm>
            <a:off x="0" y="3505200"/>
            <a:ext cx="9144000" cy="1868736"/>
          </a:xfrm>
          <a:prstGeom prst="rect">
            <a:avLst/>
          </a:prstGeom>
          <a:solidFill>
            <a:srgbClr val="FFFFFF">
              <a:alpha val="85000"/>
            </a:srgb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4906972"/>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4" name="TextBox 13"/>
          <p:cNvSpPr txBox="1"/>
          <p:nvPr userDrawn="1"/>
        </p:nvSpPr>
        <p:spPr>
          <a:xfrm>
            <a:off x="3747" y="4936126"/>
            <a:ext cx="9143999" cy="461665"/>
          </a:xfrm>
          <a:prstGeom prst="rect">
            <a:avLst/>
          </a:prstGeom>
          <a:noFill/>
        </p:spPr>
        <p:txBody>
          <a:bodyPr wrap="square" rtlCol="0">
            <a:spAutoFit/>
          </a:bodyPr>
          <a:lstStyle/>
          <a:p>
            <a:pPr algn="ctr" defTabSz="457200">
              <a:spcBef>
                <a:spcPct val="0"/>
              </a:spcBef>
            </a:pPr>
            <a:r>
              <a:rPr lang="en-US" sz="2400" cap="all" dirty="0" smtClean="0">
                <a:solidFill>
                  <a:srgbClr val="000000">
                    <a:lumMod val="65000"/>
                    <a:lumOff val="35000"/>
                  </a:srgbClr>
                </a:solidFill>
                <a:cs typeface="Century Gothic"/>
              </a:rPr>
              <a:t>September 11, 2013</a:t>
            </a:r>
            <a:endParaRPr lang="en-US" sz="2400" cap="all" dirty="0">
              <a:solidFill>
                <a:srgbClr val="000000">
                  <a:lumMod val="65000"/>
                  <a:lumOff val="35000"/>
                </a:srgbClr>
              </a:solidFill>
              <a:cs typeface="Century Gothic"/>
            </a:endParaRPr>
          </a:p>
        </p:txBody>
      </p:sp>
      <p:sp>
        <p:nvSpPr>
          <p:cNvPr id="2" name="Title 1"/>
          <p:cNvSpPr>
            <a:spLocks noGrp="1"/>
          </p:cNvSpPr>
          <p:nvPr userDrawn="1">
            <p:ph type="ctrTitle" hasCustomPrompt="1"/>
          </p:nvPr>
        </p:nvSpPr>
        <p:spPr>
          <a:xfrm>
            <a:off x="2" y="3519765"/>
            <a:ext cx="9143999" cy="691403"/>
          </a:xfrm>
        </p:spPr>
        <p:txBody>
          <a:bodyPr>
            <a:normAutofit/>
          </a:bodyPr>
          <a:lstStyle>
            <a:lvl1pPr>
              <a:defRPr lang="en-US" sz="5200" kern="1200" cap="all" baseline="0" dirty="0">
                <a:solidFill>
                  <a:schemeClr val="accent1"/>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userDrawn="1">
            <p:ph type="subTitle" idx="1" hasCustomPrompt="1"/>
          </p:nvPr>
        </p:nvSpPr>
        <p:spPr>
          <a:xfrm>
            <a:off x="1" y="4262152"/>
            <a:ext cx="9143998" cy="644820"/>
          </a:xfrm>
        </p:spPr>
        <p:txBody>
          <a:bodyPr>
            <a:norm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pic>
        <p:nvPicPr>
          <p:cNvPr id="15" name="Picture 2" descr="http://folar.org/wp-contentuploads/2011/04/pactiv_logo_color.jp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6102938" y="5662487"/>
            <a:ext cx="2875994" cy="97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85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15" name="Rounded Rectangle 14"/>
          <p:cNvSpPr/>
          <p:nvPr userDrawn="1"/>
        </p:nvSpPr>
        <p:spPr>
          <a:xfrm>
            <a:off x="158442" y="3876609"/>
            <a:ext cx="8834609" cy="2813867"/>
          </a:xfrm>
          <a:prstGeom prst="roundRect">
            <a:avLst>
              <a:gd name="adj" fmla="val 40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endParaRPr lang="en-US" dirty="0" smtClean="0">
              <a:solidFill>
                <a:srgbClr val="000000"/>
              </a:solidFill>
            </a:endParaRPr>
          </a:p>
          <a:p>
            <a:pPr>
              <a:spcAft>
                <a:spcPts val="600"/>
              </a:spcAft>
              <a:defRPr/>
            </a:pPr>
            <a:r>
              <a:rPr lang="en-US" dirty="0" smtClean="0">
                <a:solidFill>
                  <a:srgbClr val="000000">
                    <a:lumMod val="65000"/>
                    <a:lumOff val="35000"/>
                  </a:srgbClr>
                </a:solidFill>
              </a:rPr>
              <a:t>Image Placeholder 2</a:t>
            </a:r>
          </a:p>
          <a:p>
            <a:r>
              <a:rPr lang="en-US" sz="1200" b="1" dirty="0" smtClean="0">
                <a:solidFill>
                  <a:srgbClr val="000000">
                    <a:lumMod val="65000"/>
                    <a:lumOff val="35000"/>
                  </a:srgbClr>
                </a:solidFill>
              </a:rPr>
              <a:t>View</a:t>
            </a:r>
            <a:r>
              <a:rPr lang="en-US" sz="1200" dirty="0" smtClean="0">
                <a:solidFill>
                  <a:srgbClr val="000000">
                    <a:lumMod val="65000"/>
                    <a:lumOff val="35000"/>
                  </a:srgbClr>
                </a:solidFill>
              </a:rPr>
              <a:t>, </a:t>
            </a:r>
            <a:r>
              <a:rPr lang="en-US" sz="1200" b="1" dirty="0" smtClean="0">
                <a:solidFill>
                  <a:srgbClr val="000000">
                    <a:lumMod val="65000"/>
                    <a:lumOff val="35000"/>
                  </a:srgbClr>
                </a:solidFill>
              </a:rPr>
              <a:t>Slide Master</a:t>
            </a:r>
          </a:p>
          <a:p>
            <a:pPr marL="342900" indent="-342900">
              <a:buFontTx/>
              <a:buAutoNum type="arabicPeriod"/>
              <a:defRPr/>
            </a:pPr>
            <a:r>
              <a:rPr lang="en-US" sz="1200" dirty="0" smtClean="0">
                <a:solidFill>
                  <a:srgbClr val="000000">
                    <a:lumMod val="65000"/>
                    <a:lumOff val="35000"/>
                  </a:srgbClr>
                </a:solidFill>
              </a:rPr>
              <a:t>Select this shape</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Format</a:t>
            </a:r>
            <a:r>
              <a:rPr lang="en-US" sz="1200" dirty="0" smtClean="0">
                <a:solidFill>
                  <a:srgbClr val="000000">
                    <a:lumMod val="65000"/>
                    <a:lumOff val="35000"/>
                  </a:srgbClr>
                </a:solidFill>
              </a:rPr>
              <a:t> pull down menu</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Shape Fill </a:t>
            </a:r>
            <a:r>
              <a:rPr lang="en-US" sz="1200" dirty="0" smtClean="0">
                <a:solidFill>
                  <a:srgbClr val="000000">
                    <a:lumMod val="65000"/>
                    <a:lumOff val="35000"/>
                  </a:srgbClr>
                </a:solidFill>
              </a:rPr>
              <a:t>menu</a:t>
            </a:r>
          </a:p>
          <a:p>
            <a:pPr marL="342900" indent="-342900">
              <a:buFontTx/>
              <a:buAutoNum type="arabicPeriod"/>
              <a:defRPr/>
            </a:pPr>
            <a:r>
              <a:rPr lang="en-US" sz="1200" dirty="0" smtClean="0">
                <a:solidFill>
                  <a:srgbClr val="000000">
                    <a:lumMod val="65000"/>
                    <a:lumOff val="35000"/>
                  </a:srgbClr>
                </a:solidFill>
              </a:rPr>
              <a:t>Select </a:t>
            </a:r>
            <a:r>
              <a:rPr lang="en-US" sz="1200" b="1" u="sng" dirty="0" smtClean="0">
                <a:solidFill>
                  <a:srgbClr val="000000">
                    <a:lumMod val="65000"/>
                    <a:lumOff val="35000"/>
                  </a:srgbClr>
                </a:solidFill>
              </a:rPr>
              <a:t>P</a:t>
            </a:r>
            <a:r>
              <a:rPr lang="en-US" sz="1200" b="1" dirty="0" smtClean="0">
                <a:solidFill>
                  <a:srgbClr val="000000">
                    <a:lumMod val="65000"/>
                    <a:lumOff val="35000"/>
                  </a:srgbClr>
                </a:solidFill>
              </a:rPr>
              <a:t>icture…</a:t>
            </a:r>
          </a:p>
          <a:p>
            <a:pPr marL="342900" indent="-342900">
              <a:buFontTx/>
              <a:buAutoNum type="arabicPeriod"/>
              <a:defRPr/>
            </a:pPr>
            <a:r>
              <a:rPr lang="en-US" sz="1200" dirty="0" smtClean="0">
                <a:solidFill>
                  <a:srgbClr val="000000">
                    <a:lumMod val="65000"/>
                    <a:lumOff val="35000"/>
                  </a:srgbClr>
                </a:solidFill>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dirty="0" smtClean="0">
                <a:solidFill>
                  <a:srgbClr val="000000">
                    <a:lumMod val="65000"/>
                    <a:lumOff val="35000"/>
                  </a:srgbClr>
                </a:solidFill>
              </a:rPr>
              <a:t>Image Placeholder 1</a:t>
            </a:r>
            <a:endParaRPr lang="en-US" sz="1200" dirty="0" smtClean="0">
              <a:solidFill>
                <a:srgbClr val="000000">
                  <a:lumMod val="65000"/>
                  <a:lumOff val="35000"/>
                </a:srgbClr>
              </a:solidFill>
            </a:endParaRPr>
          </a:p>
          <a:p>
            <a:r>
              <a:rPr lang="en-US" sz="1200" b="1" dirty="0" smtClean="0">
                <a:solidFill>
                  <a:srgbClr val="000000">
                    <a:lumMod val="65000"/>
                    <a:lumOff val="35000"/>
                  </a:srgbClr>
                </a:solidFill>
              </a:rPr>
              <a:t>View</a:t>
            </a:r>
            <a:r>
              <a:rPr lang="en-US" sz="1200" dirty="0" smtClean="0">
                <a:solidFill>
                  <a:srgbClr val="000000">
                    <a:lumMod val="65000"/>
                    <a:lumOff val="35000"/>
                  </a:srgbClr>
                </a:solidFill>
              </a:rPr>
              <a:t>, </a:t>
            </a:r>
            <a:r>
              <a:rPr lang="en-US" sz="1200" b="1" dirty="0" smtClean="0">
                <a:solidFill>
                  <a:srgbClr val="000000">
                    <a:lumMod val="65000"/>
                    <a:lumOff val="35000"/>
                  </a:srgbClr>
                </a:solidFill>
              </a:rPr>
              <a:t>Slide Master</a:t>
            </a:r>
          </a:p>
          <a:p>
            <a:pPr marL="342900" indent="-342900">
              <a:buFontTx/>
              <a:buAutoNum type="arabicPeriod"/>
            </a:pPr>
            <a:r>
              <a:rPr lang="en-US" sz="1200" dirty="0" smtClean="0">
                <a:solidFill>
                  <a:srgbClr val="000000">
                    <a:lumMod val="65000"/>
                    <a:lumOff val="35000"/>
                  </a:srgbClr>
                </a:solidFill>
              </a:rPr>
              <a:t>Select this shape</a:t>
            </a:r>
          </a:p>
          <a:p>
            <a:pPr marL="342900" indent="-342900">
              <a:buFontTx/>
              <a:buAutoNum type="arabicPeriod"/>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Format </a:t>
            </a:r>
            <a:r>
              <a:rPr lang="en-US" sz="1200" dirty="0" smtClean="0">
                <a:solidFill>
                  <a:srgbClr val="000000">
                    <a:lumMod val="65000"/>
                    <a:lumOff val="35000"/>
                  </a:srgbClr>
                </a:solidFill>
              </a:rPr>
              <a:t>pull down menu</a:t>
            </a:r>
          </a:p>
          <a:p>
            <a:pPr marL="342900" indent="-342900">
              <a:buFontTx/>
              <a:buAutoNum type="arabicPeriod"/>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Shape Fill </a:t>
            </a:r>
            <a:r>
              <a:rPr lang="en-US" sz="1200" dirty="0" smtClean="0">
                <a:solidFill>
                  <a:srgbClr val="000000">
                    <a:lumMod val="65000"/>
                    <a:lumOff val="35000"/>
                  </a:srgbClr>
                </a:solidFill>
              </a:rPr>
              <a:t>menu</a:t>
            </a:r>
          </a:p>
          <a:p>
            <a:pPr marL="342900" indent="-342900">
              <a:buFontTx/>
              <a:buAutoNum type="arabicPeriod"/>
            </a:pPr>
            <a:r>
              <a:rPr lang="en-US" sz="1200" dirty="0" smtClean="0">
                <a:solidFill>
                  <a:srgbClr val="000000">
                    <a:lumMod val="65000"/>
                    <a:lumOff val="35000"/>
                  </a:srgbClr>
                </a:solidFill>
              </a:rPr>
              <a:t>Select </a:t>
            </a:r>
            <a:r>
              <a:rPr lang="en-US" sz="1200" b="1" u="sng" dirty="0" smtClean="0">
                <a:solidFill>
                  <a:srgbClr val="000000">
                    <a:lumMod val="65000"/>
                    <a:lumOff val="35000"/>
                  </a:srgbClr>
                </a:solidFill>
              </a:rPr>
              <a:t>P</a:t>
            </a:r>
            <a:r>
              <a:rPr lang="en-US" sz="1200" b="1" dirty="0" smtClean="0">
                <a:solidFill>
                  <a:srgbClr val="000000">
                    <a:lumMod val="65000"/>
                    <a:lumOff val="35000"/>
                  </a:srgbClr>
                </a:solidFill>
              </a:rPr>
              <a:t>icture…</a:t>
            </a:r>
          </a:p>
          <a:p>
            <a:pPr marL="342900" indent="-342900">
              <a:buFontTx/>
              <a:buAutoNum type="arabicPeriod"/>
            </a:pPr>
            <a:r>
              <a:rPr lang="en-US" sz="1200" dirty="0" smtClean="0">
                <a:solidFill>
                  <a:srgbClr val="000000">
                    <a:lumMod val="65000"/>
                    <a:lumOff val="35000"/>
                  </a:srgbClr>
                </a:solidFill>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algn="ctr" defTabSz="457200">
              <a:spcBef>
                <a:spcPct val="0"/>
              </a:spcBef>
            </a:pPr>
            <a:fld id="{639E9D3E-D99E-4E81-80DF-A6D7234D1C74}" type="datetime4">
              <a:rPr lang="en-US" sz="2400" cap="all" smtClean="0">
                <a:solidFill>
                  <a:srgbClr val="676767"/>
                </a:solidFill>
                <a:cs typeface="Century Gothic"/>
              </a:rPr>
              <a:pPr algn="ctr" defTabSz="457200">
                <a:spcBef>
                  <a:spcPct val="0"/>
                </a:spcBef>
              </a:pPr>
              <a:t>June 7, 2017</a:t>
            </a:fld>
            <a:endParaRPr lang="en-US" sz="2400" cap="all" dirty="0">
              <a:solidFill>
                <a:srgbClr val="676767"/>
              </a:solidFill>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rgbClr val="6E787B"/>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291099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5" name="Rectangle 4"/>
          <p:cNvSpPr/>
          <p:nvPr userDrawn="1"/>
        </p:nvSpPr>
        <p:spPr>
          <a:xfrm>
            <a:off x="4547625" y="4036710"/>
            <a:ext cx="4445424" cy="2653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spcAft>
                <a:spcPts val="600"/>
              </a:spcAft>
              <a:defRPr/>
            </a:pPr>
            <a:r>
              <a:rPr lang="en-US" dirty="0" smtClean="0">
                <a:solidFill>
                  <a:srgbClr val="000000">
                    <a:lumMod val="65000"/>
                    <a:lumOff val="35000"/>
                  </a:srgbClr>
                </a:solidFill>
              </a:rPr>
              <a:t>Image Placeholder 3</a:t>
            </a:r>
          </a:p>
          <a:p>
            <a:r>
              <a:rPr lang="en-US" sz="1200" b="1" dirty="0" smtClean="0">
                <a:solidFill>
                  <a:srgbClr val="000000">
                    <a:lumMod val="65000"/>
                    <a:lumOff val="35000"/>
                  </a:srgbClr>
                </a:solidFill>
              </a:rPr>
              <a:t>View</a:t>
            </a:r>
            <a:r>
              <a:rPr lang="en-US" sz="1200" dirty="0" smtClean="0">
                <a:solidFill>
                  <a:srgbClr val="000000">
                    <a:lumMod val="65000"/>
                    <a:lumOff val="35000"/>
                  </a:srgbClr>
                </a:solidFill>
              </a:rPr>
              <a:t>, </a:t>
            </a:r>
            <a:r>
              <a:rPr lang="en-US" sz="1200" b="1" dirty="0" smtClean="0">
                <a:solidFill>
                  <a:srgbClr val="000000">
                    <a:lumMod val="65000"/>
                    <a:lumOff val="35000"/>
                  </a:srgbClr>
                </a:solidFill>
              </a:rPr>
              <a:t>Slide Master</a:t>
            </a:r>
          </a:p>
          <a:p>
            <a:pPr marL="342900" indent="-342900">
              <a:buFontTx/>
              <a:buAutoNum type="arabicPeriod"/>
              <a:defRPr/>
            </a:pPr>
            <a:r>
              <a:rPr lang="en-US" sz="1200" dirty="0" smtClean="0">
                <a:solidFill>
                  <a:srgbClr val="000000">
                    <a:lumMod val="65000"/>
                    <a:lumOff val="35000"/>
                  </a:srgbClr>
                </a:solidFill>
              </a:rPr>
              <a:t>Select this shape</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Format</a:t>
            </a:r>
            <a:r>
              <a:rPr lang="en-US" sz="1200" dirty="0" smtClean="0">
                <a:solidFill>
                  <a:srgbClr val="000000">
                    <a:lumMod val="65000"/>
                    <a:lumOff val="35000"/>
                  </a:srgbClr>
                </a:solidFill>
              </a:rPr>
              <a:t> pull down menu</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Shape Fill </a:t>
            </a:r>
            <a:r>
              <a:rPr lang="en-US" sz="1200" dirty="0" smtClean="0">
                <a:solidFill>
                  <a:srgbClr val="000000">
                    <a:lumMod val="65000"/>
                    <a:lumOff val="35000"/>
                  </a:srgbClr>
                </a:solidFill>
              </a:rPr>
              <a:t>menu</a:t>
            </a:r>
          </a:p>
          <a:p>
            <a:pPr marL="342900" indent="-342900">
              <a:buFontTx/>
              <a:buAutoNum type="arabicPeriod"/>
              <a:defRPr/>
            </a:pPr>
            <a:r>
              <a:rPr lang="en-US" sz="1200" dirty="0" smtClean="0">
                <a:solidFill>
                  <a:srgbClr val="000000">
                    <a:lumMod val="65000"/>
                    <a:lumOff val="35000"/>
                  </a:srgbClr>
                </a:solidFill>
              </a:rPr>
              <a:t>Select </a:t>
            </a:r>
            <a:r>
              <a:rPr lang="en-US" sz="1200" b="1" u="sng" dirty="0" smtClean="0">
                <a:solidFill>
                  <a:srgbClr val="000000">
                    <a:lumMod val="65000"/>
                    <a:lumOff val="35000"/>
                  </a:srgbClr>
                </a:solidFill>
              </a:rPr>
              <a:t>P</a:t>
            </a:r>
            <a:r>
              <a:rPr lang="en-US" sz="1200" b="1" dirty="0" smtClean="0">
                <a:solidFill>
                  <a:srgbClr val="000000">
                    <a:lumMod val="65000"/>
                    <a:lumOff val="35000"/>
                  </a:srgbClr>
                </a:solidFill>
              </a:rPr>
              <a:t>icture…</a:t>
            </a:r>
          </a:p>
          <a:p>
            <a:pPr marL="342900" indent="-342900">
              <a:buFontTx/>
              <a:buAutoNum type="arabicPeriod"/>
              <a:defRPr/>
            </a:pPr>
            <a:r>
              <a:rPr lang="en-US" sz="1200" dirty="0" smtClean="0">
                <a:solidFill>
                  <a:srgbClr val="000000">
                    <a:lumMod val="65000"/>
                    <a:lumOff val="35000"/>
                  </a:srgbClr>
                </a:solidFill>
              </a:rPr>
              <a:t>Browse to your image selection</a:t>
            </a:r>
          </a:p>
        </p:txBody>
      </p:sp>
      <p:sp>
        <p:nvSpPr>
          <p:cNvPr id="4" name="Round Diagonal Corner Rectangle 3"/>
          <p:cNvSpPr/>
          <p:nvPr userDrawn="1"/>
        </p:nvSpPr>
        <p:spPr>
          <a:xfrm>
            <a:off x="158443" y="4036710"/>
            <a:ext cx="4264967" cy="2653763"/>
          </a:xfrm>
          <a:prstGeom prst="round2DiagRect">
            <a:avLst>
              <a:gd name="adj1" fmla="val 0"/>
              <a:gd name="adj2" fmla="val 43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55448" rtlCol="0" anchor="t"/>
          <a:lstStyle/>
          <a:p>
            <a:pPr>
              <a:spcAft>
                <a:spcPts val="600"/>
              </a:spcAft>
              <a:defRPr/>
            </a:pPr>
            <a:r>
              <a:rPr lang="en-US" dirty="0" smtClean="0">
                <a:solidFill>
                  <a:srgbClr val="000000">
                    <a:lumMod val="65000"/>
                    <a:lumOff val="35000"/>
                  </a:srgbClr>
                </a:solidFill>
              </a:rPr>
              <a:t>Image Placeholder 2</a:t>
            </a:r>
          </a:p>
          <a:p>
            <a:r>
              <a:rPr lang="en-US" sz="1200" b="1" dirty="0" smtClean="0">
                <a:solidFill>
                  <a:srgbClr val="000000">
                    <a:lumMod val="65000"/>
                    <a:lumOff val="35000"/>
                  </a:srgbClr>
                </a:solidFill>
              </a:rPr>
              <a:t>View</a:t>
            </a:r>
            <a:r>
              <a:rPr lang="en-US" sz="1200" dirty="0" smtClean="0">
                <a:solidFill>
                  <a:srgbClr val="000000">
                    <a:lumMod val="65000"/>
                    <a:lumOff val="35000"/>
                  </a:srgbClr>
                </a:solidFill>
              </a:rPr>
              <a:t>, </a:t>
            </a:r>
            <a:r>
              <a:rPr lang="en-US" sz="1200" b="1" dirty="0" smtClean="0">
                <a:solidFill>
                  <a:srgbClr val="000000">
                    <a:lumMod val="65000"/>
                    <a:lumOff val="35000"/>
                  </a:srgbClr>
                </a:solidFill>
              </a:rPr>
              <a:t>Slide Master</a:t>
            </a:r>
          </a:p>
          <a:p>
            <a:pPr marL="342900" indent="-342900">
              <a:buFontTx/>
              <a:buAutoNum type="arabicPeriod"/>
              <a:defRPr/>
            </a:pPr>
            <a:r>
              <a:rPr lang="en-US" sz="1200" dirty="0" smtClean="0">
                <a:solidFill>
                  <a:srgbClr val="000000">
                    <a:lumMod val="65000"/>
                    <a:lumOff val="35000"/>
                  </a:srgbClr>
                </a:solidFill>
              </a:rPr>
              <a:t>Select this shape</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Format</a:t>
            </a:r>
            <a:r>
              <a:rPr lang="en-US" sz="1200" dirty="0" smtClean="0">
                <a:solidFill>
                  <a:srgbClr val="000000">
                    <a:lumMod val="65000"/>
                    <a:lumOff val="35000"/>
                  </a:srgbClr>
                </a:solidFill>
              </a:rPr>
              <a:t> pull down menu</a:t>
            </a:r>
          </a:p>
          <a:p>
            <a:pPr marL="342900" indent="-342900">
              <a:buFontTx/>
              <a:buAutoNum type="arabicPeriod"/>
              <a:defRPr/>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Shape Fill </a:t>
            </a:r>
            <a:r>
              <a:rPr lang="en-US" sz="1200" dirty="0" smtClean="0">
                <a:solidFill>
                  <a:srgbClr val="000000">
                    <a:lumMod val="65000"/>
                    <a:lumOff val="35000"/>
                  </a:srgbClr>
                </a:solidFill>
              </a:rPr>
              <a:t>menu</a:t>
            </a:r>
          </a:p>
          <a:p>
            <a:pPr marL="342900" indent="-342900">
              <a:buFontTx/>
              <a:buAutoNum type="arabicPeriod"/>
              <a:defRPr/>
            </a:pPr>
            <a:r>
              <a:rPr lang="en-US" sz="1200" dirty="0" smtClean="0">
                <a:solidFill>
                  <a:srgbClr val="000000">
                    <a:lumMod val="65000"/>
                    <a:lumOff val="35000"/>
                  </a:srgbClr>
                </a:solidFill>
              </a:rPr>
              <a:t>Select </a:t>
            </a:r>
            <a:r>
              <a:rPr lang="en-US" sz="1200" b="1" u="sng" dirty="0" smtClean="0">
                <a:solidFill>
                  <a:srgbClr val="000000">
                    <a:lumMod val="65000"/>
                    <a:lumOff val="35000"/>
                  </a:srgbClr>
                </a:solidFill>
              </a:rPr>
              <a:t>P</a:t>
            </a:r>
            <a:r>
              <a:rPr lang="en-US" sz="1200" b="1" dirty="0" smtClean="0">
                <a:solidFill>
                  <a:srgbClr val="000000">
                    <a:lumMod val="65000"/>
                    <a:lumOff val="35000"/>
                  </a:srgbClr>
                </a:solidFill>
              </a:rPr>
              <a:t>icture…</a:t>
            </a:r>
          </a:p>
          <a:p>
            <a:pPr marL="342900" indent="-342900">
              <a:buFontTx/>
              <a:buAutoNum type="arabicPeriod"/>
              <a:defRPr/>
            </a:pPr>
            <a:r>
              <a:rPr lang="en-US" sz="1200" dirty="0" smtClean="0">
                <a:solidFill>
                  <a:srgbClr val="000000">
                    <a:lumMod val="65000"/>
                    <a:lumOff val="35000"/>
                  </a:srgbClr>
                </a:solidFill>
              </a:rPr>
              <a:t>Browse to your image selection</a:t>
            </a:r>
          </a:p>
        </p:txBody>
      </p:sp>
      <p:sp>
        <p:nvSpPr>
          <p:cNvPr id="12" name="Rounded Rectangle 11"/>
          <p:cNvSpPr/>
          <p:nvPr userDrawn="1"/>
        </p:nvSpPr>
        <p:spPr>
          <a:xfrm>
            <a:off x="158442" y="187161"/>
            <a:ext cx="8834609" cy="2366572"/>
          </a:xfrm>
          <a:prstGeom prst="roundRect">
            <a:avLst>
              <a:gd name="adj" fmla="val 3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dirty="0" smtClean="0">
                <a:solidFill>
                  <a:srgbClr val="000000">
                    <a:lumMod val="65000"/>
                    <a:lumOff val="35000"/>
                  </a:srgbClr>
                </a:solidFill>
              </a:rPr>
              <a:t>Image Placeholder 1</a:t>
            </a:r>
          </a:p>
          <a:p>
            <a:r>
              <a:rPr lang="en-US" sz="1200" b="1" dirty="0" smtClean="0">
                <a:solidFill>
                  <a:srgbClr val="000000">
                    <a:lumMod val="65000"/>
                    <a:lumOff val="35000"/>
                  </a:srgbClr>
                </a:solidFill>
              </a:rPr>
              <a:t>View</a:t>
            </a:r>
            <a:r>
              <a:rPr lang="en-US" sz="1200" dirty="0" smtClean="0">
                <a:solidFill>
                  <a:srgbClr val="000000">
                    <a:lumMod val="65000"/>
                    <a:lumOff val="35000"/>
                  </a:srgbClr>
                </a:solidFill>
              </a:rPr>
              <a:t>, </a:t>
            </a:r>
            <a:r>
              <a:rPr lang="en-US" sz="1200" b="1" dirty="0" smtClean="0">
                <a:solidFill>
                  <a:srgbClr val="000000">
                    <a:lumMod val="65000"/>
                    <a:lumOff val="35000"/>
                  </a:srgbClr>
                </a:solidFill>
              </a:rPr>
              <a:t>Slide Master</a:t>
            </a:r>
          </a:p>
          <a:p>
            <a:pPr marL="342900" indent="-342900">
              <a:buFontTx/>
              <a:buAutoNum type="arabicPeriod"/>
            </a:pPr>
            <a:r>
              <a:rPr lang="en-US" sz="1200" dirty="0" smtClean="0">
                <a:solidFill>
                  <a:srgbClr val="000000">
                    <a:lumMod val="65000"/>
                    <a:lumOff val="35000"/>
                  </a:srgbClr>
                </a:solidFill>
              </a:rPr>
              <a:t>Select this shape</a:t>
            </a:r>
          </a:p>
          <a:p>
            <a:pPr marL="342900" indent="-342900">
              <a:buFontTx/>
              <a:buAutoNum type="arabicPeriod"/>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Format </a:t>
            </a:r>
            <a:r>
              <a:rPr lang="en-US" sz="1200" dirty="0" smtClean="0">
                <a:solidFill>
                  <a:srgbClr val="000000">
                    <a:lumMod val="65000"/>
                    <a:lumOff val="35000"/>
                  </a:srgbClr>
                </a:solidFill>
              </a:rPr>
              <a:t>pull down menu</a:t>
            </a:r>
          </a:p>
          <a:p>
            <a:pPr marL="342900" indent="-342900">
              <a:buFontTx/>
              <a:buAutoNum type="arabicPeriod"/>
            </a:pPr>
            <a:r>
              <a:rPr lang="en-US" sz="1200" dirty="0" smtClean="0">
                <a:solidFill>
                  <a:srgbClr val="000000">
                    <a:lumMod val="65000"/>
                    <a:lumOff val="35000"/>
                  </a:srgbClr>
                </a:solidFill>
              </a:rPr>
              <a:t>Select </a:t>
            </a:r>
            <a:r>
              <a:rPr lang="en-US" sz="1200" b="1" dirty="0" smtClean="0">
                <a:solidFill>
                  <a:srgbClr val="000000">
                    <a:lumMod val="65000"/>
                    <a:lumOff val="35000"/>
                  </a:srgbClr>
                </a:solidFill>
              </a:rPr>
              <a:t>Shape Fill </a:t>
            </a:r>
            <a:r>
              <a:rPr lang="en-US" sz="1200" dirty="0" smtClean="0">
                <a:solidFill>
                  <a:srgbClr val="000000">
                    <a:lumMod val="65000"/>
                    <a:lumOff val="35000"/>
                  </a:srgbClr>
                </a:solidFill>
              </a:rPr>
              <a:t>menu</a:t>
            </a:r>
          </a:p>
          <a:p>
            <a:pPr marL="342900" indent="-342900">
              <a:buFontTx/>
              <a:buAutoNum type="arabicPeriod"/>
            </a:pPr>
            <a:r>
              <a:rPr lang="en-US" sz="1200" dirty="0" smtClean="0">
                <a:solidFill>
                  <a:srgbClr val="000000">
                    <a:lumMod val="65000"/>
                    <a:lumOff val="35000"/>
                  </a:srgbClr>
                </a:solidFill>
              </a:rPr>
              <a:t>Select </a:t>
            </a:r>
            <a:r>
              <a:rPr lang="en-US" sz="1200" b="1" u="sng" dirty="0" smtClean="0">
                <a:solidFill>
                  <a:srgbClr val="000000">
                    <a:lumMod val="65000"/>
                    <a:lumOff val="35000"/>
                  </a:srgbClr>
                </a:solidFill>
              </a:rPr>
              <a:t>P</a:t>
            </a:r>
            <a:r>
              <a:rPr lang="en-US" sz="1200" b="1" dirty="0" smtClean="0">
                <a:solidFill>
                  <a:srgbClr val="000000">
                    <a:lumMod val="65000"/>
                    <a:lumOff val="35000"/>
                  </a:srgbClr>
                </a:solidFill>
              </a:rPr>
              <a:t>icture…</a:t>
            </a:r>
          </a:p>
          <a:p>
            <a:pPr marL="342900" indent="-342900">
              <a:buFontTx/>
              <a:buAutoNum type="arabicPeriod"/>
            </a:pPr>
            <a:r>
              <a:rPr lang="en-US" sz="1200" dirty="0" smtClean="0">
                <a:solidFill>
                  <a:srgbClr val="000000">
                    <a:lumMod val="65000"/>
                    <a:lumOff val="35000"/>
                  </a:srgbClr>
                </a:solidFill>
              </a:rPr>
              <a:t>Browse to your image selection</a:t>
            </a:r>
          </a:p>
        </p:txBody>
      </p:sp>
      <p:sp>
        <p:nvSpPr>
          <p:cNvPr id="8" name="Rectangle 7"/>
          <p:cNvSpPr/>
          <p:nvPr userDrawn="1"/>
        </p:nvSpPr>
        <p:spPr>
          <a:xfrm>
            <a:off x="0" y="2267858"/>
            <a:ext cx="9144000" cy="1868736"/>
          </a:xfrm>
          <a:prstGeom prst="rect">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9" name="Rectangle 8"/>
          <p:cNvSpPr/>
          <p:nvPr userDrawn="1"/>
        </p:nvSpPr>
        <p:spPr>
          <a:xfrm>
            <a:off x="-1" y="3616621"/>
            <a:ext cx="9144000" cy="519974"/>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sp>
        <p:nvSpPr>
          <p:cNvPr id="10" name="Rounded Rectangle 9"/>
          <p:cNvSpPr/>
          <p:nvPr userDrawn="1"/>
        </p:nvSpPr>
        <p:spPr>
          <a:xfrm>
            <a:off x="7179239" y="5356162"/>
            <a:ext cx="1964765" cy="1501840"/>
          </a:xfrm>
          <a:prstGeom prst="roundRect">
            <a:avLst>
              <a:gd name="adj" fmla="val 7634"/>
            </a:avLst>
          </a:prstGeom>
          <a:solidFill>
            <a:srgbClr val="FFFFF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noFill/>
            </a:endParaRPr>
          </a:p>
        </p:txBody>
      </p:sp>
      <p:pic>
        <p:nvPicPr>
          <p:cNvPr id="11" name="Picture 10"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375118" y="5509100"/>
            <a:ext cx="1537536" cy="1130542"/>
          </a:xfrm>
          <a:prstGeom prst="rect">
            <a:avLst/>
          </a:prstGeom>
        </p:spPr>
      </p:pic>
      <p:sp>
        <p:nvSpPr>
          <p:cNvPr id="14" name="TextBox 13"/>
          <p:cNvSpPr txBox="1"/>
          <p:nvPr userDrawn="1"/>
        </p:nvSpPr>
        <p:spPr>
          <a:xfrm>
            <a:off x="3747" y="3645776"/>
            <a:ext cx="9143999" cy="461665"/>
          </a:xfrm>
          <a:prstGeom prst="rect">
            <a:avLst/>
          </a:prstGeom>
          <a:noFill/>
        </p:spPr>
        <p:txBody>
          <a:bodyPr wrap="square" rtlCol="0">
            <a:spAutoFit/>
          </a:bodyPr>
          <a:lstStyle/>
          <a:p>
            <a:pPr algn="ctr" defTabSz="457200">
              <a:spcBef>
                <a:spcPct val="0"/>
              </a:spcBef>
            </a:pPr>
            <a:fld id="{639E9D3E-D99E-4E81-80DF-A6D7234D1C74}" type="datetime4">
              <a:rPr lang="en-US" sz="2400" cap="all" smtClean="0">
                <a:solidFill>
                  <a:srgbClr val="000000">
                    <a:lumMod val="65000"/>
                    <a:lumOff val="35000"/>
                  </a:srgbClr>
                </a:solidFill>
                <a:cs typeface="Century Gothic"/>
              </a:rPr>
              <a:pPr algn="ctr" defTabSz="457200">
                <a:spcBef>
                  <a:spcPct val="0"/>
                </a:spcBef>
              </a:pPr>
              <a:t>June 7, 2017</a:t>
            </a:fld>
            <a:endParaRPr lang="en-US" sz="2400" cap="all" dirty="0">
              <a:solidFill>
                <a:srgbClr val="000000">
                  <a:lumMod val="65000"/>
                  <a:lumOff val="35000"/>
                </a:srgbClr>
              </a:solidFill>
              <a:cs typeface="Century Gothic"/>
            </a:endParaRPr>
          </a:p>
        </p:txBody>
      </p:sp>
      <p:sp>
        <p:nvSpPr>
          <p:cNvPr id="2" name="Title 1"/>
          <p:cNvSpPr>
            <a:spLocks noGrp="1"/>
          </p:cNvSpPr>
          <p:nvPr>
            <p:ph type="ctrTitle" hasCustomPrompt="1"/>
          </p:nvPr>
        </p:nvSpPr>
        <p:spPr>
          <a:xfrm>
            <a:off x="2" y="2335430"/>
            <a:ext cx="9143999" cy="691403"/>
          </a:xfrm>
        </p:spPr>
        <p:txBody>
          <a:bodyPr>
            <a:normAutofit/>
          </a:bodyPr>
          <a:lstStyle>
            <a:lvl1pPr>
              <a:defRPr lang="en-US" sz="5200" kern="1200" cap="all" baseline="0" dirty="0">
                <a:solidFill>
                  <a:schemeClr val="tx2">
                    <a:lumMod val="65000"/>
                    <a:lumOff val="35000"/>
                  </a:schemeClr>
                </a:solidFill>
                <a:latin typeface="Century Gothic" pitchFamily="34" charset="0"/>
                <a:ea typeface="+mj-ea"/>
                <a:cs typeface="+mj-cs"/>
              </a:defRPr>
            </a:lvl1pPr>
          </a:lstStyle>
          <a:p>
            <a:r>
              <a:rPr lang="en-US" dirty="0" smtClean="0"/>
              <a:t>Presentation Headline</a:t>
            </a:r>
            <a:endParaRPr lang="en-US" dirty="0"/>
          </a:p>
        </p:txBody>
      </p:sp>
      <p:sp>
        <p:nvSpPr>
          <p:cNvPr id="3" name="Subtitle 2"/>
          <p:cNvSpPr>
            <a:spLocks noGrp="1"/>
          </p:cNvSpPr>
          <p:nvPr>
            <p:ph type="subTitle" idx="1" hasCustomPrompt="1"/>
          </p:nvPr>
        </p:nvSpPr>
        <p:spPr>
          <a:xfrm>
            <a:off x="1" y="2971801"/>
            <a:ext cx="9143998" cy="644820"/>
          </a:xfrm>
        </p:spPr>
        <p:txBody>
          <a:bodyPr>
            <a:norm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Presenter’s Title</a:t>
            </a:r>
            <a:endParaRPr lang="en-US" dirty="0"/>
          </a:p>
        </p:txBody>
      </p:sp>
    </p:spTree>
    <p:extLst>
      <p:ext uri="{BB962C8B-B14F-4D97-AF65-F5344CB8AC3E}">
        <p14:creationId xmlns:p14="http://schemas.microsoft.com/office/powerpoint/2010/main" val="30461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0" name="Straight Connector 9"/>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0" y="32952"/>
            <a:ext cx="8229600" cy="896467"/>
          </a:xfrm>
        </p:spPr>
        <p:txBody>
          <a:bodyPr>
            <a:normAutofit/>
          </a:bodyPr>
          <a:lstStyle>
            <a:lvl1pPr algn="l">
              <a:lnSpc>
                <a:spcPts val="2800"/>
              </a:lnSpc>
              <a:defRPr lang="en-US" sz="2600" kern="1200" smtClean="0">
                <a:solidFill>
                  <a:srgbClr val="676767"/>
                </a:solidFill>
                <a:latin typeface="Calibri" pitchFamily="34" charset="0"/>
                <a:ea typeface="+mj-ea"/>
                <a:cs typeface="Calibri" pitchFamily="34" charset="0"/>
              </a:defRPr>
            </a:lvl1pPr>
          </a:lstStyle>
          <a:p>
            <a:r>
              <a:rPr lang="en-US" dirty="0" smtClean="0"/>
              <a:t>Headline goes here in sentence form</a:t>
            </a:r>
            <a:endParaRPr lang="en-US" dirty="0"/>
          </a:p>
        </p:txBody>
      </p:sp>
      <p:sp>
        <p:nvSpPr>
          <p:cNvPr id="3" name="Content Placeholder 2"/>
          <p:cNvSpPr>
            <a:spLocks noGrp="1"/>
          </p:cNvSpPr>
          <p:nvPr>
            <p:ph idx="1" hasCustomPrompt="1"/>
          </p:nvPr>
        </p:nvSpPr>
        <p:spPr>
          <a:xfrm>
            <a:off x="457199" y="1100451"/>
            <a:ext cx="8547462" cy="5757550"/>
          </a:xfrm>
        </p:spPr>
        <p:txBody>
          <a:bodyPr/>
          <a:lstStyle>
            <a:lvl1pPr marL="0" indent="0">
              <a:spcBef>
                <a:spcPts val="600"/>
              </a:spcBef>
              <a:spcAft>
                <a:spcPts val="400"/>
              </a:spcAft>
              <a:buFontTx/>
              <a:buNone/>
              <a:defRPr sz="2400">
                <a:solidFill>
                  <a:schemeClr val="accent1"/>
                </a:solidFill>
                <a:latin typeface="Century Gothic" pitchFamily="34" charset="0"/>
              </a:defRPr>
            </a:lvl1pPr>
            <a:lvl2pPr marL="288925" indent="-288925">
              <a:buFontTx/>
              <a:buBlip>
                <a:blip r:embed="rId2"/>
              </a:buBlip>
              <a:defRPr sz="2000" baseline="0">
                <a:solidFill>
                  <a:srgbClr val="676767"/>
                </a:solidFill>
                <a:latin typeface="Century Gothic" pitchFamily="34" charset="0"/>
              </a:defRPr>
            </a:lvl2pPr>
            <a:lvl3pPr marL="509588" indent="-228600">
              <a:buClr>
                <a:schemeClr val="accent1"/>
              </a:buClr>
              <a:buFont typeface="Arial" pitchFamily="34" charset="0"/>
              <a:buChar char="+"/>
              <a:defRPr sz="1600" baseline="0">
                <a:solidFill>
                  <a:srgbClr val="676767"/>
                </a:solidFill>
                <a:latin typeface="Century Gothic" pitchFamily="34" charset="0"/>
              </a:defRPr>
            </a:lvl3pPr>
            <a:lvl4pPr marL="744538" indent="-228600">
              <a:buClr>
                <a:schemeClr val="accent1"/>
              </a:buClr>
              <a:buFont typeface="Century Gothic" pitchFamily="34" charset="0"/>
              <a:buChar char="&gt;"/>
              <a:defRPr sz="1600">
                <a:solidFill>
                  <a:srgbClr val="676767"/>
                </a:solidFill>
                <a:latin typeface="Century Gothic" pitchFamily="34" charset="0"/>
              </a:defRPr>
            </a:lvl4pPr>
            <a:lvl5pPr marL="968375" indent="-228600">
              <a:buClr>
                <a:srgbClr val="6E787B"/>
              </a:buClr>
              <a:buFont typeface="Arial" pitchFamily="34" charset="0"/>
              <a:buChar char="+"/>
              <a:defRPr sz="1600">
                <a:solidFill>
                  <a:srgbClr val="676767"/>
                </a:solidFill>
                <a:latin typeface="Century Gothic" pitchFamily="34" charset="0"/>
              </a:defRPr>
            </a:lvl5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24" name="Title 1"/>
          <p:cNvSpPr txBox="1">
            <a:spLocks/>
          </p:cNvSpPr>
          <p:nvPr userDrawn="1"/>
        </p:nvSpPr>
        <p:spPr>
          <a:xfrm>
            <a:off x="8448324" y="328122"/>
            <a:ext cx="556341"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pic>
        <p:nvPicPr>
          <p:cNvPr id="7" name="Picture 6" descr="EXL_LookDeeper_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448324" y="6320972"/>
            <a:ext cx="701481" cy="515795"/>
          </a:xfrm>
          <a:prstGeom prst="rect">
            <a:avLst/>
          </a:prstGeom>
        </p:spPr>
      </p:pic>
    </p:spTree>
    <p:extLst>
      <p:ext uri="{BB962C8B-B14F-4D97-AF65-F5344CB8AC3E}">
        <p14:creationId xmlns:p14="http://schemas.microsoft.com/office/powerpoint/2010/main" val="65351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hasCustomPrompt="1"/>
          </p:nvPr>
        </p:nvSpPr>
        <p:spPr>
          <a:xfrm>
            <a:off x="457200" y="36576"/>
            <a:ext cx="8229600"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3" name="Content Placeholder 2"/>
          <p:cNvSpPr>
            <a:spLocks noGrp="1"/>
          </p:cNvSpPr>
          <p:nvPr>
            <p:ph sz="half" idx="1" hasCustomPrompt="1"/>
          </p:nvPr>
        </p:nvSpPr>
        <p:spPr>
          <a:xfrm>
            <a:off x="457200" y="1100453"/>
            <a:ext cx="4038600" cy="5443151"/>
          </a:xfrm>
        </p:spPr>
        <p:txBody>
          <a:bodyPr/>
          <a:lstStyle>
            <a:lvl1pPr marL="0" indent="0">
              <a:spcAft>
                <a:spcPts val="400"/>
              </a:spcAft>
              <a:buFontTx/>
              <a:buNone/>
              <a:defRPr sz="2400" baseline="0">
                <a:solidFill>
                  <a:schemeClr val="accent1"/>
                </a:solidFill>
                <a:latin typeface="Century Gothic" pitchFamily="34" charset="0"/>
              </a:defRPr>
            </a:lvl1pPr>
            <a:lvl2pPr marL="288925" indent="-285750">
              <a:buFontTx/>
              <a:buBlip>
                <a:blip r:embed="rId3"/>
              </a:buBlip>
              <a:defRPr sz="2000" baseline="0">
                <a:solidFill>
                  <a:srgbClr val="676767"/>
                </a:solidFill>
                <a:latin typeface="Century Gothic" pitchFamily="34" charset="0"/>
              </a:defRPr>
            </a:lvl2pPr>
            <a:lvl3pPr marL="511175" indent="-230188">
              <a:buClr>
                <a:schemeClr val="accent1"/>
              </a:buClr>
              <a:buFont typeface="Arial" pitchFamily="34" charset="0"/>
              <a:buChar char="+"/>
              <a:defRPr sz="1600">
                <a:solidFill>
                  <a:srgbClr val="676767"/>
                </a:solidFill>
                <a:latin typeface="Century Gothic" pitchFamily="34" charset="0"/>
              </a:defRPr>
            </a:lvl3pPr>
            <a:lvl4pPr marL="742950" indent="-228600">
              <a:buClr>
                <a:schemeClr val="accent1"/>
              </a:buClr>
              <a:buFont typeface="Century Gothic" pitchFamily="34" charset="0"/>
              <a:buChar char="&gt;"/>
              <a:defRPr sz="1600">
                <a:solidFill>
                  <a:srgbClr val="676767"/>
                </a:solidFill>
                <a:latin typeface="Century Gothic" pitchFamily="34" charset="0"/>
              </a:defRPr>
            </a:lvl4pPr>
            <a:lvl5pPr marL="971550" indent="-228600">
              <a:buFont typeface="Arial" pitchFamily="34" charset="0"/>
              <a:buChar char="+"/>
              <a:tabLst/>
              <a:defRPr sz="1600">
                <a:solidFill>
                  <a:srgbClr val="676767"/>
                </a:solidFill>
                <a:latin typeface="Century Gothic" pitchFamily="34" charset="0"/>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4" name="Content Placeholder 3"/>
          <p:cNvSpPr>
            <a:spLocks noGrp="1"/>
          </p:cNvSpPr>
          <p:nvPr>
            <p:ph sz="half" idx="2" hasCustomPrompt="1"/>
          </p:nvPr>
        </p:nvSpPr>
        <p:spPr>
          <a:xfrm>
            <a:off x="4648200" y="1100453"/>
            <a:ext cx="4038600" cy="5443151"/>
          </a:xfrm>
        </p:spPr>
        <p:txBody>
          <a:bodyPr/>
          <a:lstStyle>
            <a:lvl1pPr>
              <a:spcAft>
                <a:spcPts val="400"/>
              </a:spcAft>
              <a:defRPr lang="en-US" sz="2400" kern="1200" dirty="0" smtClean="0">
                <a:solidFill>
                  <a:schemeClr val="accent1"/>
                </a:solidFill>
                <a:latin typeface="Century Gothic" pitchFamily="34" charset="0"/>
                <a:ea typeface="+mn-ea"/>
                <a:cs typeface="+mn-cs"/>
              </a:defRPr>
            </a:lvl1pPr>
            <a:lvl2pPr marL="346075" indent="-342900">
              <a:defRPr lang="en-US" sz="2000" kern="1200" dirty="0" smtClean="0">
                <a:solidFill>
                  <a:srgbClr val="676767"/>
                </a:solidFill>
                <a:latin typeface="Century Gothic" pitchFamily="34" charset="0"/>
                <a:ea typeface="+mn-ea"/>
                <a:cs typeface="+mn-cs"/>
              </a:defRPr>
            </a:lvl2pPr>
            <a:lvl3pPr marL="623887" indent="-342900">
              <a:defRPr lang="en-US" sz="1600" kern="1200" dirty="0" smtClean="0">
                <a:solidFill>
                  <a:srgbClr val="676767"/>
                </a:solidFill>
                <a:latin typeface="Century Gothic" pitchFamily="34" charset="0"/>
                <a:ea typeface="+mn-ea"/>
                <a:cs typeface="+mn-cs"/>
              </a:defRPr>
            </a:lvl3pPr>
            <a:lvl4pPr marL="800100" indent="-285750">
              <a:defRPr lang="en-US" sz="1600" kern="1200" dirty="0" smtClean="0">
                <a:solidFill>
                  <a:srgbClr val="676767"/>
                </a:solidFill>
                <a:latin typeface="Century Gothic" pitchFamily="34" charset="0"/>
                <a:ea typeface="+mn-ea"/>
                <a:cs typeface="+mn-cs"/>
              </a:defRPr>
            </a:lvl4pPr>
            <a:lvl5pPr marL="1028700" indent="-285750">
              <a:defRPr lang="en-US" sz="1600" kern="1200" dirty="0">
                <a:solidFill>
                  <a:srgbClr val="676767"/>
                </a:solidFill>
                <a:latin typeface="Century Gothic"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cxnSp>
        <p:nvCxnSpPr>
          <p:cNvPr id="9" name="Straight Connector 8"/>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spTree>
    <p:extLst>
      <p:ext uri="{BB962C8B-B14F-4D97-AF65-F5344CB8AC3E}">
        <p14:creationId xmlns:p14="http://schemas.microsoft.com/office/powerpoint/2010/main" val="3656352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3" name="Content Placeholder 2"/>
          <p:cNvSpPr>
            <a:spLocks noGrp="1"/>
          </p:cNvSpPr>
          <p:nvPr>
            <p:ph sz="half" idx="1" hasCustomPrompt="1"/>
          </p:nvPr>
        </p:nvSpPr>
        <p:spPr>
          <a:xfrm>
            <a:off x="457200" y="1100453"/>
            <a:ext cx="4038600" cy="5443151"/>
          </a:xfrm>
        </p:spPr>
        <p:txBody>
          <a:bodyPr/>
          <a:lstStyle>
            <a:lvl1pPr marL="0" indent="0">
              <a:spcAft>
                <a:spcPts val="400"/>
              </a:spcAft>
              <a:buFontTx/>
              <a:buNone/>
              <a:defRPr sz="2400" baseline="0">
                <a:solidFill>
                  <a:schemeClr val="accent1"/>
                </a:solidFill>
                <a:latin typeface="Trebuchet MS" pitchFamily="34" charset="0"/>
              </a:defRPr>
            </a:lvl1pPr>
            <a:lvl2pPr marL="288925" indent="-285750">
              <a:buFontTx/>
              <a:buBlip>
                <a:blip r:embed="rId3"/>
              </a:buBlip>
              <a:defRPr sz="2000" baseline="0">
                <a:solidFill>
                  <a:srgbClr val="676767"/>
                </a:solidFill>
                <a:latin typeface="Century Gothic" pitchFamily="34" charset="0"/>
              </a:defRPr>
            </a:lvl2pPr>
            <a:lvl3pPr marL="511175" indent="-230188">
              <a:buClr>
                <a:schemeClr val="accent1"/>
              </a:buClr>
              <a:buFont typeface="Arial" pitchFamily="34" charset="0"/>
              <a:buChar char="+"/>
              <a:defRPr sz="1600">
                <a:solidFill>
                  <a:srgbClr val="676767"/>
                </a:solidFill>
                <a:latin typeface="Century Gothic" pitchFamily="34" charset="0"/>
              </a:defRPr>
            </a:lvl3pPr>
            <a:lvl4pPr marL="742950" indent="-228600">
              <a:buClr>
                <a:schemeClr val="accent1"/>
              </a:buClr>
              <a:buFont typeface="Century Gothic" pitchFamily="34" charset="0"/>
              <a:buChar char="&gt;"/>
              <a:defRPr sz="1600">
                <a:solidFill>
                  <a:srgbClr val="676767"/>
                </a:solidFill>
                <a:latin typeface="Century Gothic" pitchFamily="34" charset="0"/>
              </a:defRPr>
            </a:lvl4pPr>
            <a:lvl5pPr marL="971550" indent="-228600">
              <a:buFont typeface="Arial" pitchFamily="34" charset="0"/>
              <a:buChar char="+"/>
              <a:tabLst/>
              <a:defRPr sz="1600">
                <a:solidFill>
                  <a:srgbClr val="676767"/>
                </a:solidFill>
                <a:latin typeface="Century Gothic" pitchFamily="34" charset="0"/>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sp>
        <p:nvSpPr>
          <p:cNvPr id="4" name="Content Placeholder 3"/>
          <p:cNvSpPr>
            <a:spLocks noGrp="1"/>
          </p:cNvSpPr>
          <p:nvPr>
            <p:ph sz="half" idx="2" hasCustomPrompt="1"/>
          </p:nvPr>
        </p:nvSpPr>
        <p:spPr>
          <a:xfrm>
            <a:off x="4648200" y="1100453"/>
            <a:ext cx="4038600" cy="5443151"/>
          </a:xfrm>
        </p:spPr>
        <p:txBody>
          <a:bodyPr/>
          <a:lstStyle>
            <a:lvl1pPr>
              <a:spcAft>
                <a:spcPts val="400"/>
              </a:spcAft>
              <a:defRPr lang="en-US" sz="2400" kern="1200" dirty="0" smtClean="0">
                <a:solidFill>
                  <a:schemeClr val="accent1"/>
                </a:solidFill>
                <a:latin typeface="Trebuchet MS" pitchFamily="34" charset="0"/>
                <a:ea typeface="+mn-ea"/>
                <a:cs typeface="+mn-cs"/>
              </a:defRPr>
            </a:lvl1pPr>
            <a:lvl2pPr marL="346075" indent="-342900">
              <a:defRPr lang="en-US" sz="2000" kern="1200" dirty="0" smtClean="0">
                <a:solidFill>
                  <a:srgbClr val="676767"/>
                </a:solidFill>
                <a:latin typeface="Century Gothic" pitchFamily="34" charset="0"/>
                <a:ea typeface="+mn-ea"/>
                <a:cs typeface="+mn-cs"/>
              </a:defRPr>
            </a:lvl2pPr>
            <a:lvl3pPr marL="623887" indent="-342900">
              <a:defRPr lang="en-US" sz="1600" kern="1200" dirty="0" smtClean="0">
                <a:solidFill>
                  <a:srgbClr val="676767"/>
                </a:solidFill>
                <a:latin typeface="Century Gothic" pitchFamily="34" charset="0"/>
                <a:ea typeface="+mn-ea"/>
                <a:cs typeface="+mn-cs"/>
              </a:defRPr>
            </a:lvl3pPr>
            <a:lvl4pPr marL="800100" indent="-285750">
              <a:defRPr lang="en-US" sz="1600" kern="1200" dirty="0" smtClean="0">
                <a:solidFill>
                  <a:srgbClr val="676767"/>
                </a:solidFill>
                <a:latin typeface="Century Gothic" pitchFamily="34" charset="0"/>
                <a:ea typeface="+mn-ea"/>
                <a:cs typeface="+mn-cs"/>
              </a:defRPr>
            </a:lvl4pPr>
            <a:lvl5pPr marL="1028700" indent="-285750">
              <a:defRPr lang="en-US" sz="1600" kern="1200" dirty="0">
                <a:solidFill>
                  <a:srgbClr val="676767"/>
                </a:solidFill>
                <a:latin typeface="Century Gothic"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subhead 1</a:t>
            </a:r>
          </a:p>
          <a:p>
            <a:pPr lvl="1"/>
            <a:r>
              <a:rPr lang="en-US" dirty="0" smtClean="0"/>
              <a:t>Click to edit bullet 1</a:t>
            </a:r>
          </a:p>
          <a:p>
            <a:pPr lvl="2"/>
            <a:r>
              <a:rPr lang="en-US" dirty="0" smtClean="0"/>
              <a:t>Click to edit sub bullet 2</a:t>
            </a:r>
          </a:p>
          <a:p>
            <a:pPr lvl="3"/>
            <a:r>
              <a:rPr lang="en-US" dirty="0" smtClean="0"/>
              <a:t>Click to edit sub bullet 3</a:t>
            </a:r>
          </a:p>
          <a:p>
            <a:pPr lvl="4"/>
            <a:r>
              <a:rPr lang="en-US" dirty="0" smtClean="0"/>
              <a:t>Click to edit sub bullet 4</a:t>
            </a:r>
            <a:endParaRPr lang="en-US" dirty="0"/>
          </a:p>
        </p:txBody>
      </p:sp>
      <p:cxnSp>
        <p:nvCxnSpPr>
          <p:cNvPr id="9" name="Straight Connector 8"/>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
        <p:nvSpPr>
          <p:cNvPr id="8"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Tree>
    <p:extLst>
      <p:ext uri="{BB962C8B-B14F-4D97-AF65-F5344CB8AC3E}">
        <p14:creationId xmlns:p14="http://schemas.microsoft.com/office/powerpoint/2010/main" val="103486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576"/>
            <a:ext cx="8229600" cy="896467"/>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itle 1"/>
          <p:cNvSpPr txBox="1">
            <a:spLocks/>
          </p:cNvSpPr>
          <p:nvPr userDrawn="1"/>
        </p:nvSpPr>
        <p:spPr>
          <a:xfrm>
            <a:off x="8448324" y="328122"/>
            <a:ext cx="556341"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pic>
        <p:nvPicPr>
          <p:cNvPr id="8" name="Picture 7"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448324" y="6320972"/>
            <a:ext cx="701481" cy="515795"/>
          </a:xfrm>
          <a:prstGeom prst="rect">
            <a:avLst/>
          </a:prstGeom>
        </p:spPr>
      </p:pic>
    </p:spTree>
    <p:extLst>
      <p:ext uri="{BB962C8B-B14F-4D97-AF65-F5344CB8AC3E}">
        <p14:creationId xmlns:p14="http://schemas.microsoft.com/office/powerpoint/2010/main" val="4040025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576"/>
            <a:ext cx="8229600" cy="859891"/>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pic>
        <p:nvPicPr>
          <p:cNvPr id="6" name="Picture 5"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556816" y="6440294"/>
            <a:ext cx="539201" cy="396472"/>
          </a:xfrm>
          <a:prstGeom prst="rect">
            <a:avLst/>
          </a:prstGeom>
        </p:spPr>
      </p:pic>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itle 1"/>
          <p:cNvSpPr txBox="1">
            <a:spLocks/>
          </p:cNvSpPr>
          <p:nvPr userDrawn="1"/>
        </p:nvSpPr>
        <p:spPr>
          <a:xfrm>
            <a:off x="8420104" y="328122"/>
            <a:ext cx="584561"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spTree>
    <p:extLst>
      <p:ext uri="{BB962C8B-B14F-4D97-AF65-F5344CB8AC3E}">
        <p14:creationId xmlns:p14="http://schemas.microsoft.com/office/powerpoint/2010/main" val="424408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100451"/>
            <a:ext cx="8477612" cy="1947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sp>
        <p:nvSpPr>
          <p:cNvPr id="11" name="Table Placeholder 10"/>
          <p:cNvSpPr>
            <a:spLocks noGrp="1"/>
          </p:cNvSpPr>
          <p:nvPr>
            <p:ph type="tbl" sz="quarter" idx="11"/>
          </p:nvPr>
        </p:nvSpPr>
        <p:spPr>
          <a:xfrm>
            <a:off x="457200" y="3212760"/>
            <a:ext cx="8477611" cy="2545492"/>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196417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59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100451"/>
            <a:ext cx="2998746" cy="5572198"/>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sp>
        <p:nvSpPr>
          <p:cNvPr id="8" name="Chart Placeholder 7"/>
          <p:cNvSpPr>
            <a:spLocks noGrp="1"/>
          </p:cNvSpPr>
          <p:nvPr>
            <p:ph type="chart" sz="quarter" idx="11"/>
          </p:nvPr>
        </p:nvSpPr>
        <p:spPr>
          <a:xfrm>
            <a:off x="3707027" y="1100452"/>
            <a:ext cx="5297634" cy="4649561"/>
          </a:xfrm>
        </p:spPr>
        <p:txBody>
          <a:bodyPr/>
          <a:lstStyle/>
          <a:p>
            <a:r>
              <a:rPr lang="en-US" dirty="0" smtClean="0"/>
              <a:t>Click icon to add chart</a:t>
            </a:r>
            <a:endParaRPr lang="en-US" dirty="0"/>
          </a:p>
        </p:txBody>
      </p:sp>
    </p:spTree>
    <p:extLst>
      <p:ext uri="{BB962C8B-B14F-4D97-AF65-F5344CB8AC3E}">
        <p14:creationId xmlns:p14="http://schemas.microsoft.com/office/powerpoint/2010/main" val="418365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descr="EXL_LookDeeper_Logo.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99730" y="5878213"/>
            <a:ext cx="1204935" cy="885982"/>
          </a:xfrm>
          <a:prstGeom prst="rect">
            <a:avLst/>
          </a:prstGeom>
        </p:spPr>
      </p:pic>
      <p:sp>
        <p:nvSpPr>
          <p:cNvPr id="2" name="Title 1"/>
          <p:cNvSpPr>
            <a:spLocks noGrp="1"/>
          </p:cNvSpPr>
          <p:nvPr>
            <p:ph type="title"/>
          </p:nvPr>
        </p:nvSpPr>
        <p:spPr>
          <a:xfrm>
            <a:off x="457200" y="32952"/>
            <a:ext cx="8229600" cy="896467"/>
          </a:xfrm>
        </p:spPr>
        <p:txBody>
          <a:bodyPr/>
          <a:lstStyle>
            <a:lvl1pPr algn="l">
              <a:defRPr>
                <a:solidFill>
                  <a:srgbClr val="676767"/>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707028" y="1100452"/>
            <a:ext cx="5231027" cy="4649561"/>
          </a:xfrm>
        </p:spPr>
        <p:txBody>
          <a:bodyPr/>
          <a:lstStyle>
            <a:lvl2pPr>
              <a:defRPr>
                <a:solidFill>
                  <a:srgbClr val="676767"/>
                </a:solidFill>
              </a:defRPr>
            </a:lvl2pPr>
            <a:lvl3pPr>
              <a:defRPr>
                <a:solidFill>
                  <a:srgbClr val="676767"/>
                </a:solidFill>
              </a:defRPr>
            </a:lvl3pPr>
            <a:lvl4pPr>
              <a:defRPr>
                <a:solidFill>
                  <a:srgbClr val="676767"/>
                </a:solidFill>
              </a:defRPr>
            </a:lvl4pPr>
            <a:lvl5pPr>
              <a:defRPr>
                <a:solidFill>
                  <a:srgbClr val="67676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557306" y="328122"/>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rgbClr val="008ED0"/>
                </a:solidFill>
                <a:cs typeface="Trebuchet MS"/>
              </a:rPr>
              <a:pPr algn="r"/>
              <a:t>‹#›</a:t>
            </a:fld>
            <a:endParaRPr lang="en-US" sz="1300" dirty="0">
              <a:solidFill>
                <a:srgbClr val="008ED0"/>
              </a:solidFill>
              <a:cs typeface="Trebuchet MS"/>
            </a:endParaRPr>
          </a:p>
        </p:txBody>
      </p:sp>
      <p:sp>
        <p:nvSpPr>
          <p:cNvPr id="9" name="Picture Placeholder 8"/>
          <p:cNvSpPr>
            <a:spLocks noGrp="1"/>
          </p:cNvSpPr>
          <p:nvPr>
            <p:ph type="pic" sz="quarter" idx="11"/>
          </p:nvPr>
        </p:nvSpPr>
        <p:spPr>
          <a:xfrm>
            <a:off x="457202" y="1100451"/>
            <a:ext cx="3023459" cy="2768086"/>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55031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42395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4180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en-US" smtClean="0"/>
              <a:t>Click to edit Master title style</a:t>
            </a:r>
            <a:endParaRPr lang="en-US" dirty="0"/>
          </a:p>
        </p:txBody>
      </p:sp>
      <p:sp>
        <p:nvSpPr>
          <p:cNvPr id="4" name="Rectangle 6"/>
          <p:cNvSpPr>
            <a:spLocks noGrp="1" noChangeArrowheads="1"/>
          </p:cNvSpPr>
          <p:nvPr>
            <p:ph type="sldNum" sz="quarter" idx="10"/>
          </p:nvPr>
        </p:nvSpPr>
        <p:spPr>
          <a:xfrm>
            <a:off x="8805672" y="6471312"/>
            <a:ext cx="338328" cy="338328"/>
          </a:xfrm>
          <a:prstGeom prst="rect">
            <a:avLst/>
          </a:prstGeom>
          <a:ln/>
        </p:spPr>
        <p:txBody>
          <a:bodyPr/>
          <a:lstStyle>
            <a:lvl1pPr>
              <a:defRPr/>
            </a:lvl1pPr>
          </a:lstStyle>
          <a:p>
            <a:pPr>
              <a:defRPr/>
            </a:pPr>
            <a:fld id="{B7B27675-DCC4-4FCD-8905-ED0200ECBB5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42335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
        <p:nvSpPr>
          <p:cNvPr id="9"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Tree>
    <p:extLst>
      <p:ext uri="{BB962C8B-B14F-4D97-AF65-F5344CB8AC3E}">
        <p14:creationId xmlns:p14="http://schemas.microsoft.com/office/powerpoint/2010/main" val="407892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cxnSp>
        <p:nvCxnSpPr>
          <p:cNvPr id="7" name="Straight Connector 6"/>
          <p:cNvCxnSpPr/>
          <p:nvPr userDrawn="1"/>
        </p:nvCxnSpPr>
        <p:spPr>
          <a:xfrm>
            <a:off x="0" y="896467"/>
            <a:ext cx="914400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hasCustomPrompt="1"/>
          </p:nvPr>
        </p:nvSpPr>
        <p:spPr>
          <a:xfrm>
            <a:off x="193675" y="36576"/>
            <a:ext cx="8493125" cy="850528"/>
          </a:xfrm>
        </p:spPr>
        <p:txBody>
          <a:bodyPr>
            <a:normAutofit/>
          </a:bodyPr>
          <a:lstStyle>
            <a:lvl1pPr algn="l">
              <a:lnSpc>
                <a:spcPts val="2800"/>
              </a:lnSpc>
              <a:defRPr lang="en-US" sz="2600" kern="1200" dirty="0" smtClean="0">
                <a:solidFill>
                  <a:srgbClr val="676767"/>
                </a:solidFill>
                <a:latin typeface="Century Gothic" pitchFamily="34" charset="0"/>
                <a:ea typeface="+mj-ea"/>
                <a:cs typeface="+mj-cs"/>
              </a:defRPr>
            </a:lvl1pPr>
          </a:lstStyle>
          <a:p>
            <a:r>
              <a:rPr lang="en-US" dirty="0" smtClean="0"/>
              <a:t>Headline goes here in sentence form</a:t>
            </a:r>
            <a:endParaRPr lang="en-US" dirty="0"/>
          </a:p>
        </p:txBody>
      </p:sp>
      <p:sp>
        <p:nvSpPr>
          <p:cNvPr id="11" name="Title 1"/>
          <p:cNvSpPr txBox="1">
            <a:spLocks/>
          </p:cNvSpPr>
          <p:nvPr userDrawn="1"/>
        </p:nvSpPr>
        <p:spPr>
          <a:xfrm>
            <a:off x="8709518"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pic>
        <p:nvPicPr>
          <p:cNvPr id="12" name="Picture 11" descr="EXL_LookDeeper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Tree>
    <p:extLst>
      <p:ext uri="{BB962C8B-B14F-4D97-AF65-F5344CB8AC3E}">
        <p14:creationId xmlns:p14="http://schemas.microsoft.com/office/powerpoint/2010/main" val="134621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863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image" Target="../media/image2.png"/><Relationship Id="rId2" Type="http://schemas.openxmlformats.org/officeDocument/2006/relationships/slideLayout" Target="../slideLayouts/slideLayout55.xml"/><Relationship Id="rId16" Type="http://schemas.openxmlformats.org/officeDocument/2006/relationships/theme" Target="../theme/theme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952"/>
            <a:ext cx="8229600" cy="89646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0045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3294746" y="6643186"/>
            <a:ext cx="2554515" cy="184666"/>
          </a:xfrm>
          <a:prstGeom prst="rect">
            <a:avLst/>
          </a:prstGeom>
          <a:noFill/>
        </p:spPr>
        <p:txBody>
          <a:bodyPr wrap="square" lIns="0" tIns="0" rIns="0" bIns="0" rtlCol="0">
            <a:spAutoFit/>
          </a:bodyPr>
          <a:lstStyle/>
          <a:p>
            <a:pPr algn="ctr"/>
            <a:r>
              <a:rPr lang="en-US" sz="1200" dirty="0" smtClean="0">
                <a:solidFill>
                  <a:schemeClr val="accent4"/>
                </a:solidFill>
              </a:rPr>
              <a:t>Confidential EXL Information</a:t>
            </a:r>
            <a:endParaRPr lang="en-GB" sz="1200" dirty="0">
              <a:solidFill>
                <a:schemeClr val="accent4"/>
              </a:solidFill>
            </a:endParaRPr>
          </a:p>
        </p:txBody>
      </p:sp>
      <p:pic>
        <p:nvPicPr>
          <p:cNvPr id="6" name="Picture 5" descr="EXL_LookDeeper_Logo.pn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198792" y="118187"/>
            <a:ext cx="899157" cy="659737"/>
          </a:xfrm>
          <a:prstGeom prst="rect">
            <a:avLst/>
          </a:prstGeom>
          <a:noFill/>
          <a:ln>
            <a:noFill/>
          </a:ln>
        </p:spPr>
      </p:pic>
      <p:sp>
        <p:nvSpPr>
          <p:cNvPr id="7" name="Title 1"/>
          <p:cNvSpPr txBox="1">
            <a:spLocks/>
          </p:cNvSpPr>
          <p:nvPr userDrawn="1"/>
        </p:nvSpPr>
        <p:spPr>
          <a:xfrm>
            <a:off x="8709518" y="6591418"/>
            <a:ext cx="447359" cy="2665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fld id="{CF93EE7D-6689-4778-B89F-3EEF780A01DC}" type="slidenum">
              <a:rPr lang="en-US" sz="1300" smtClean="0">
                <a:solidFill>
                  <a:schemeClr val="accent1"/>
                </a:solidFill>
                <a:latin typeface="Trebuchet MS"/>
                <a:cs typeface="Trebuchet MS"/>
              </a:rPr>
              <a:pPr algn="r"/>
              <a:t>‹#›</a:t>
            </a:fld>
            <a:endParaRPr lang="en-US" sz="1300" dirty="0">
              <a:solidFill>
                <a:schemeClr val="accent1"/>
              </a:solidFill>
              <a:latin typeface="Trebuchet MS"/>
              <a:cs typeface="Trebuchet MS"/>
            </a:endParaRPr>
          </a:p>
        </p:txBody>
      </p:sp>
    </p:spTree>
    <p:extLst>
      <p:ext uri="{BB962C8B-B14F-4D97-AF65-F5344CB8AC3E}">
        <p14:creationId xmlns:p14="http://schemas.microsoft.com/office/powerpoint/2010/main" val="286352499"/>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8" r:id="rId3"/>
    <p:sldLayoutId id="2147483662" r:id="rId4"/>
    <p:sldLayoutId id="2147483650" r:id="rId5"/>
    <p:sldLayoutId id="2147483652" r:id="rId6"/>
    <p:sldLayoutId id="2147483654" r:id="rId7"/>
    <p:sldLayoutId id="2147483672" r:id="rId8"/>
    <p:sldLayoutId id="2147483655" r:id="rId9"/>
    <p:sldLayoutId id="2147483663" r:id="rId10"/>
    <p:sldLayoutId id="2147483664" r:id="rId11"/>
    <p:sldLayoutId id="2147483665" r:id="rId12"/>
    <p:sldLayoutId id="2147483666" r:id="rId13"/>
    <p:sldLayoutId id="2147483667" r:id="rId14"/>
    <p:sldLayoutId id="2147483668" r:id="rId15"/>
    <p:sldLayoutId id="2147483669" r:id="rId16"/>
    <p:sldLayoutId id="2147483671" r:id="rId17"/>
    <p:sldLayoutId id="2147483673" r:id="rId18"/>
    <p:sldLayoutId id="2147483691" r:id="rId19"/>
    <p:sldLayoutId id="2147483693" r:id="rId20"/>
    <p:sldLayoutId id="2147483694" r:id="rId21"/>
    <p:sldLayoutId id="2147483695" r:id="rId22"/>
    <p:sldLayoutId id="2147483696" r:id="rId23"/>
  </p:sldLayoutIdLst>
  <mc:AlternateContent xmlns:mc="http://schemas.openxmlformats.org/markup-compatibility/2006" xmlns:p14="http://schemas.microsoft.com/office/powerpoint/2010/main">
    <mc:Choice Requires="p14">
      <p:transition p14:dur="0"/>
    </mc:Choice>
    <mc:Fallback xmlns="">
      <p:transition/>
    </mc:Fallback>
  </mc:AlternateContent>
  <p:hf sldNum="0" hdr="0" ftr="0" dt="0"/>
  <p:txStyles>
    <p:titleStyle>
      <a:lvl1pPr algn="ctr" defTabSz="914400" rtl="0" eaLnBrk="1" latinLnBrk="0" hangingPunct="1">
        <a:spcBef>
          <a:spcPct val="0"/>
        </a:spcBef>
        <a:buNone/>
        <a:defRPr lang="en-US" sz="2600" b="1" kern="1200" dirty="0" smtClean="0">
          <a:solidFill>
            <a:schemeClr val="accent1"/>
          </a:solidFill>
          <a:latin typeface="Century Gothic" pitchFamily="34" charset="0"/>
          <a:ea typeface="+mj-ea"/>
          <a:cs typeface="+mj-cs"/>
        </a:defRPr>
      </a:lvl1pPr>
    </p:titleStyle>
    <p:body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6"/>
        </a:buBlip>
        <a:defRPr sz="2000" kern="1200">
          <a:solidFill>
            <a:srgbClr val="676767"/>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rgbClr val="676767"/>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rgbClr val="676767"/>
          </a:solidFill>
          <a:latin typeface="Century Gothic" pitchFamily="34" charset="0"/>
          <a:ea typeface="+mn-ea"/>
          <a:cs typeface="+mn-cs"/>
        </a:defRPr>
      </a:lvl4pPr>
      <a:lvl5pPr marL="1200150" indent="-228600" algn="l" defTabSz="914400" rtl="0" eaLnBrk="1" latinLnBrk="0" hangingPunct="1">
        <a:spcBef>
          <a:spcPct val="20000"/>
        </a:spcBef>
        <a:buFont typeface="Arial" pitchFamily="34" charset="0"/>
        <a:buChar char="+"/>
        <a:defRPr sz="1600" kern="1200">
          <a:solidFill>
            <a:srgbClr val="676767"/>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952"/>
            <a:ext cx="8229600" cy="89646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0045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5535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ctr" defTabSz="914400" rtl="0" eaLnBrk="1" latinLnBrk="0" hangingPunct="1">
        <a:spcBef>
          <a:spcPct val="0"/>
        </a:spcBef>
        <a:buNone/>
        <a:defRPr lang="en-US" sz="2600" kern="1200" dirty="0" smtClean="0">
          <a:solidFill>
            <a:srgbClr val="676767"/>
          </a:solidFill>
          <a:latin typeface="Century Gothic" pitchFamily="34" charset="0"/>
          <a:ea typeface="+mj-ea"/>
          <a:cs typeface="+mj-cs"/>
        </a:defRPr>
      </a:lvl1pPr>
    </p:titleStyle>
    <p:body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14"/>
        </a:buBlip>
        <a:defRPr sz="2000" kern="1200">
          <a:solidFill>
            <a:srgbClr val="676767"/>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rgbClr val="676767"/>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rgbClr val="676767"/>
          </a:solidFill>
          <a:latin typeface="Century Gothic" pitchFamily="34" charset="0"/>
          <a:ea typeface="+mn-ea"/>
          <a:cs typeface="+mn-cs"/>
        </a:defRPr>
      </a:lvl4pPr>
      <a:lvl5pPr marL="1200150" indent="-228600" algn="l" defTabSz="914400" rtl="0" eaLnBrk="1" latinLnBrk="0" hangingPunct="1">
        <a:spcBef>
          <a:spcPct val="20000"/>
        </a:spcBef>
        <a:buFont typeface="Arial" pitchFamily="34" charset="0"/>
        <a:buChar char="+"/>
        <a:defRPr sz="1600" kern="1200">
          <a:solidFill>
            <a:srgbClr val="676767"/>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276" y="32952"/>
            <a:ext cx="8365524" cy="89646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1276" y="1100452"/>
            <a:ext cx="8365524" cy="5405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63282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30" r:id="rId16"/>
    <p:sldLayoutId id="2147483731" r:id="rId17"/>
    <p:sldLayoutId id="2147483732" r:id="rId18"/>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ctr" defTabSz="914400" rtl="0" eaLnBrk="1" latinLnBrk="0" hangingPunct="1">
        <a:spcBef>
          <a:spcPct val="0"/>
        </a:spcBef>
        <a:buNone/>
        <a:defRPr lang="en-US" sz="2600" kern="1200" dirty="0" smtClean="0">
          <a:solidFill>
            <a:srgbClr val="676767"/>
          </a:solidFill>
          <a:latin typeface="Century Gothic" pitchFamily="34" charset="0"/>
          <a:ea typeface="+mj-ea"/>
          <a:cs typeface="+mj-cs"/>
        </a:defRPr>
      </a:lvl1pPr>
    </p:titleStyle>
    <p:body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0"/>
        </a:buBlip>
        <a:defRPr sz="2000" kern="1200">
          <a:solidFill>
            <a:schemeClr val="tx1">
              <a:lumMod val="75000"/>
            </a:schemeClr>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lumMod val="75000"/>
            </a:schemeClr>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lumMod val="75000"/>
            </a:schemeClr>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lumMod val="75000"/>
            </a:schemeClr>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952"/>
            <a:ext cx="8229600" cy="89646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0045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3294746" y="6643186"/>
            <a:ext cx="2554515" cy="184666"/>
          </a:xfrm>
          <a:prstGeom prst="rect">
            <a:avLst/>
          </a:prstGeom>
          <a:noFill/>
        </p:spPr>
        <p:txBody>
          <a:bodyPr wrap="square" lIns="0" tIns="0" rIns="0" bIns="0" rtlCol="0">
            <a:spAutoFit/>
          </a:bodyPr>
          <a:lstStyle/>
          <a:p>
            <a:pPr algn="ctr"/>
            <a:r>
              <a:rPr lang="en-US" sz="1200" dirty="0" smtClean="0">
                <a:solidFill>
                  <a:srgbClr val="F78C34"/>
                </a:solidFill>
              </a:rPr>
              <a:t>Confidential EXL Information</a:t>
            </a:r>
            <a:endParaRPr lang="en-GB" sz="1200" dirty="0">
              <a:solidFill>
                <a:srgbClr val="F78C34"/>
              </a:solidFill>
            </a:endParaRPr>
          </a:p>
        </p:txBody>
      </p:sp>
    </p:spTree>
    <p:extLst>
      <p:ext uri="{BB962C8B-B14F-4D97-AF65-F5344CB8AC3E}">
        <p14:creationId xmlns:p14="http://schemas.microsoft.com/office/powerpoint/2010/main" val="176335593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lang="en-US" sz="2600" kern="1200" dirty="0" smtClean="0">
          <a:solidFill>
            <a:srgbClr val="676767"/>
          </a:solidFill>
          <a:latin typeface="Calibri" pitchFamily="34" charset="0"/>
          <a:ea typeface="+mj-ea"/>
          <a:cs typeface="Calibri" pitchFamily="34" charset="0"/>
        </a:defRPr>
      </a:lvl1pPr>
    </p:titleStyle>
    <p:bodyStyle>
      <a:lvl1pPr marL="0" indent="0" algn="l" defTabSz="914400" rtl="0" eaLnBrk="1" latinLnBrk="0" hangingPunct="1">
        <a:spcBef>
          <a:spcPts val="600"/>
        </a:spcBef>
        <a:spcAft>
          <a:spcPts val="400"/>
        </a:spcAft>
        <a:buFontTx/>
        <a:buNone/>
        <a:defRPr sz="2400" kern="1200">
          <a:solidFill>
            <a:schemeClr val="accent1"/>
          </a:solidFill>
          <a:latin typeface="Century Gothic" pitchFamily="34" charset="0"/>
          <a:ea typeface="+mn-ea"/>
          <a:cs typeface="+mn-cs"/>
        </a:defRPr>
      </a:lvl1pPr>
      <a:lvl2pPr marL="512763" indent="-285750" algn="l" defTabSz="914400" rtl="0" eaLnBrk="1" latinLnBrk="0" hangingPunct="1">
        <a:spcBef>
          <a:spcPct val="20000"/>
        </a:spcBef>
        <a:buFontTx/>
        <a:buBlip>
          <a:blip r:embed="rId17"/>
        </a:buBlip>
        <a:defRPr sz="2000" kern="1200">
          <a:solidFill>
            <a:srgbClr val="676767"/>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rgbClr val="676767"/>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rgbClr val="676767"/>
          </a:solidFill>
          <a:latin typeface="Century Gothic" pitchFamily="34" charset="0"/>
          <a:ea typeface="+mn-ea"/>
          <a:cs typeface="+mn-cs"/>
        </a:defRPr>
      </a:lvl4pPr>
      <a:lvl5pPr marL="1200150" indent="-228600" algn="l" defTabSz="914400" rtl="0" eaLnBrk="1" latinLnBrk="0" hangingPunct="1">
        <a:spcBef>
          <a:spcPct val="20000"/>
        </a:spcBef>
        <a:buFont typeface="Arial" pitchFamily="34" charset="0"/>
        <a:buChar char="+"/>
        <a:defRPr sz="1600" kern="1200">
          <a:solidFill>
            <a:srgbClr val="676767"/>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7.xml"/></Relationships>
</file>

<file path=ppt/slides/_rels/slide1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2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2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2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47.xml"/><Relationship Id="rId1" Type="http://schemas.openxmlformats.org/officeDocument/2006/relationships/vmlDrawing" Target="../drawings/vmlDrawing6.vml"/><Relationship Id="rId6" Type="http://schemas.openxmlformats.org/officeDocument/2006/relationships/image" Target="../media/image43.wmf"/><Relationship Id="rId5" Type="http://schemas.openxmlformats.org/officeDocument/2006/relationships/oleObject" Target="../embeddings/oleObject1.bin"/><Relationship Id="rId4" Type="http://schemas.openxmlformats.org/officeDocument/2006/relationships/hyperlink" Target="http://transtats.bts.gov/DL_SelectFields.asp?Table_ID=236"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8.xml.rels><?xml version="1.0" encoding="UTF-8" standalone="yes"?>
<Relationships xmlns="http://schemas.openxmlformats.org/package/2006/relationships"><Relationship Id="rId8" Type="http://schemas.openxmlformats.org/officeDocument/2006/relationships/hyperlink" Target="http://vita.had.co.nz/papers/tidy-data.pdf" TargetMode="External"/><Relationship Id="rId3" Type="http://schemas.openxmlformats.org/officeDocument/2006/relationships/hyperlink" Target="https://cran.r-project.org/" TargetMode="External"/><Relationship Id="rId7" Type="http://schemas.openxmlformats.org/officeDocument/2006/relationships/hyperlink" Target="http://statistics.ats.ucla.edu/stat/r/" TargetMode="External"/><Relationship Id="rId12" Type="http://schemas.openxmlformats.org/officeDocument/2006/relationships/hyperlink" Target="http://transtats.bts.gov/DL_SelectFields.asp?Table_ID=236" TargetMode="External"/><Relationship Id="rId2" Type="http://schemas.openxmlformats.org/officeDocument/2006/relationships/hyperlink" Target="http://www.rdocumentation.org/" TargetMode="External"/><Relationship Id="rId1" Type="http://schemas.openxmlformats.org/officeDocument/2006/relationships/slideLayout" Target="../slideLayouts/slideLayout47.xml"/><Relationship Id="rId6" Type="http://schemas.openxmlformats.org/officeDocument/2006/relationships/hyperlink" Target="http://www.rbloggers.com/" TargetMode="External"/><Relationship Id="rId11" Type="http://schemas.openxmlformats.org/officeDocument/2006/relationships/hyperlink" Target="https://cran.r-project.org/web/packages/dplyr/vignettes/two-table.html" TargetMode="External"/><Relationship Id="rId5" Type="http://schemas.openxmlformats.org/officeDocument/2006/relationships/hyperlink" Target="http://www.kdnuggets.com/" TargetMode="External"/><Relationship Id="rId10" Type="http://schemas.openxmlformats.org/officeDocument/2006/relationships/hyperlink" Target="http://dept.stat.lsa.umich.edu/~kshedden/Courses/Stat401/Notes/401-bivariate-slides.pdf" TargetMode="External"/><Relationship Id="rId4" Type="http://schemas.openxmlformats.org/officeDocument/2006/relationships/hyperlink" Target="http://www.analyticsvidha.com/" TargetMode="External"/><Relationship Id="rId9" Type="http://schemas.openxmlformats.org/officeDocument/2006/relationships/hyperlink" Target="https://cran.r-project.org/doc/contrib/de_Jonge+van_der_Loo-Introduction_to_data_cleaning_with_R.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rstudio.com/" TargetMode="Externa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www.r-project.org/foundation/" TargetMode="External"/><Relationship Id="rId2" Type="http://schemas.openxmlformats.org/officeDocument/2006/relationships/hyperlink" Target="#What-is-the-R-Foundation_003f"/><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hyperlink" Target="http://www.rseek.org/" TargetMode="External"/><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s://www.tutorialspoint.com/r/r_while_loop.htm" TargetMode="External"/><Relationship Id="rId2" Type="http://schemas.openxmlformats.org/officeDocument/2006/relationships/hyperlink" Target="https://www.tutorialspoint.com/r/r_for_loop.htm" TargetMode="External"/><Relationship Id="rId1" Type="http://schemas.openxmlformats.org/officeDocument/2006/relationships/slideLayout" Target="../slideLayouts/slideLayout47.xml"/><Relationship Id="rId4" Type="http://schemas.openxmlformats.org/officeDocument/2006/relationships/hyperlink" Target="https://www.tutorialspoint.com/r/r_repeat_loop.htm"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 y="2250501"/>
            <a:ext cx="9143999" cy="691403"/>
          </a:xfrm>
          <a:solidFill>
            <a:schemeClr val="accent1">
              <a:alpha val="12000"/>
            </a:schemeClr>
          </a:solidFill>
        </p:spPr>
        <p:txBody>
          <a:bodyPr>
            <a:noAutofit/>
          </a:bodyPr>
          <a:lstStyle/>
          <a:p>
            <a:r>
              <a:rPr lang="en-US" sz="4800" dirty="0" smtClean="0"/>
              <a:t>EXL s</a:t>
            </a:r>
            <a:r>
              <a:rPr lang="en-US" sz="4800" cap="none" dirty="0" smtClean="0"/>
              <a:t>ervice</a:t>
            </a:r>
            <a:endParaRPr lang="en-US" sz="4800" b="1" cap="none" dirty="0"/>
          </a:p>
        </p:txBody>
      </p:sp>
      <p:sp>
        <p:nvSpPr>
          <p:cNvPr id="4" name="Subtitle 2"/>
          <p:cNvSpPr>
            <a:spLocks noGrp="1"/>
          </p:cNvSpPr>
          <p:nvPr>
            <p:ph type="subTitle" idx="1"/>
          </p:nvPr>
        </p:nvSpPr>
        <p:spPr>
          <a:xfrm>
            <a:off x="1" y="2954395"/>
            <a:ext cx="9143998" cy="731940"/>
          </a:xfrm>
          <a:solidFill>
            <a:schemeClr val="bg2">
              <a:lumMod val="95000"/>
            </a:schemeClr>
          </a:solidFill>
        </p:spPr>
        <p:txBody>
          <a:bodyPr anchor="ctr" anchorCtr="0">
            <a:noAutofit/>
          </a:bodyPr>
          <a:lstStyle>
            <a:lvl1pPr marL="0" indent="0" algn="ctr">
              <a:buNone/>
              <a:defRPr lang="en-US" sz="2800" kern="1200" dirty="0">
                <a:solidFill>
                  <a:schemeClr val="accent4"/>
                </a:solidFill>
                <a:latin typeface="Century Gothic" pitchFamily="34" charset="0"/>
                <a:ea typeface="+mj-ea"/>
                <a:cs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3200" dirty="0" smtClean="0"/>
              <a:t>Basic R modules</a:t>
            </a:r>
            <a:endParaRPr lang="en-US" sz="3200" dirty="0"/>
          </a:p>
        </p:txBody>
      </p:sp>
    </p:spTree>
    <p:extLst>
      <p:ext uri="{BB962C8B-B14F-4D97-AF65-F5344CB8AC3E}">
        <p14:creationId xmlns:p14="http://schemas.microsoft.com/office/powerpoint/2010/main" val="1491401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490" y="1037232"/>
            <a:ext cx="8502555" cy="4770537"/>
          </a:xfrm>
          <a:prstGeom prst="rect">
            <a:avLst/>
          </a:prstGeom>
          <a:noFill/>
        </p:spPr>
        <p:txBody>
          <a:bodyPr wrap="square" rtlCol="0">
            <a:spAutoFit/>
          </a:bodyPr>
          <a:lstStyle/>
          <a:p>
            <a:r>
              <a:rPr lang="en-US" sz="1600" dirty="0" smtClean="0"/>
              <a:t>After installing R, or logging into system having R, open command line or terminal and simply type </a:t>
            </a:r>
            <a:r>
              <a:rPr lang="en-US" sz="1600" i="1" dirty="0" smtClean="0"/>
              <a:t>R</a:t>
            </a:r>
          </a:p>
          <a:p>
            <a:endParaRPr lang="en-US" sz="1600" dirty="0"/>
          </a:p>
          <a:p>
            <a:endParaRPr lang="en-US" sz="1600" dirty="0" smtClean="0"/>
          </a:p>
          <a:p>
            <a:endParaRPr lang="en-US" sz="1600" dirty="0"/>
          </a:p>
          <a:p>
            <a:r>
              <a:rPr lang="en-US" sz="1600" dirty="0"/>
              <a:t>This will launch R interpreter and you will get a prompt </a:t>
            </a:r>
            <a:r>
              <a:rPr lang="en-US" sz="1600" dirty="0" smtClean="0"/>
              <a:t>“&gt;”, </a:t>
            </a:r>
            <a:r>
              <a:rPr lang="en-US" sz="1600" dirty="0"/>
              <a:t>where you can start typing your program as follows </a:t>
            </a:r>
            <a:r>
              <a:rPr lang="en-US" sz="1600" dirty="0" smtClean="0"/>
              <a:t>−</a:t>
            </a:r>
          </a:p>
          <a:p>
            <a:endParaRPr lang="en-US" sz="1600" dirty="0"/>
          </a:p>
          <a:p>
            <a:endParaRPr lang="en-US" sz="1600" dirty="0" smtClean="0"/>
          </a:p>
          <a:p>
            <a:endParaRPr lang="en-US" sz="1600" dirty="0"/>
          </a:p>
          <a:p>
            <a:endParaRPr lang="en-US" sz="1600" dirty="0" smtClean="0"/>
          </a:p>
          <a:p>
            <a:pPr marL="285750" indent="-285750">
              <a:buFont typeface="Arial" pitchFamily="34" charset="0"/>
              <a:buChar char="•"/>
            </a:pPr>
            <a:r>
              <a:rPr lang="en-US" sz="1600" dirty="0" smtClean="0"/>
              <a:t>Here, the </a:t>
            </a:r>
            <a:r>
              <a:rPr lang="en-US" sz="1600" dirty="0"/>
              <a:t>first statement defines a string variable </a:t>
            </a:r>
            <a:r>
              <a:rPr lang="en-US" sz="1600" i="1" dirty="0" err="1"/>
              <a:t>myString</a:t>
            </a:r>
            <a:r>
              <a:rPr lang="en-US" sz="1600" dirty="0"/>
              <a:t>, where we assign </a:t>
            </a:r>
            <a:r>
              <a:rPr lang="en-US" sz="1600" dirty="0" smtClean="0"/>
              <a:t>the </a:t>
            </a:r>
            <a:r>
              <a:rPr lang="en-US" sz="1600" dirty="0"/>
              <a:t>string "Hello, World</a:t>
            </a:r>
            <a:r>
              <a:rPr lang="en-US" sz="1600" dirty="0" smtClean="0"/>
              <a:t>!"</a:t>
            </a:r>
          </a:p>
          <a:p>
            <a:pPr marL="285750" indent="-285750">
              <a:buFont typeface="Arial" pitchFamily="34" charset="0"/>
              <a:buChar char="•"/>
            </a:pPr>
            <a:r>
              <a:rPr lang="en-US" sz="1600" dirty="0" smtClean="0"/>
              <a:t>The </a:t>
            </a:r>
            <a:r>
              <a:rPr lang="en-US" sz="1600" i="1" dirty="0" smtClean="0"/>
              <a:t>print</a:t>
            </a:r>
            <a:r>
              <a:rPr lang="en-US" sz="1600" i="1" dirty="0"/>
              <a:t>()</a:t>
            </a:r>
            <a:r>
              <a:rPr lang="en-US" sz="1600" dirty="0"/>
              <a:t> </a:t>
            </a:r>
            <a:r>
              <a:rPr lang="en-US" sz="1600" dirty="0" smtClean="0"/>
              <a:t>statement is used </a:t>
            </a:r>
            <a:r>
              <a:rPr lang="en-US" sz="1600" dirty="0"/>
              <a:t>to print the value stored in variable </a:t>
            </a:r>
            <a:r>
              <a:rPr lang="en-US" sz="1600" dirty="0" err="1"/>
              <a:t>myString</a:t>
            </a:r>
            <a:r>
              <a:rPr lang="en-US" sz="1600" dirty="0" smtClean="0"/>
              <a:t>.</a:t>
            </a:r>
          </a:p>
          <a:p>
            <a:pPr marL="285750" indent="-285750">
              <a:buFont typeface="Arial" pitchFamily="34" charset="0"/>
              <a:buChar char="•"/>
            </a:pPr>
            <a:endParaRPr lang="en-US" sz="1600" dirty="0" smtClean="0"/>
          </a:p>
          <a:p>
            <a:r>
              <a:rPr lang="en-US" sz="1600" dirty="0" smtClean="0"/>
              <a:t>To exit R, type “q()”</a:t>
            </a:r>
          </a:p>
          <a:p>
            <a:endParaRPr lang="en-US" sz="1600" dirty="0"/>
          </a:p>
          <a:p>
            <a:endParaRPr lang="en-US" sz="1600" dirty="0" smtClean="0"/>
          </a:p>
          <a:p>
            <a:endParaRPr lang="en-US" sz="1600" dirty="0"/>
          </a:p>
          <a:p>
            <a:endParaRPr lang="en-US" sz="1600" dirty="0"/>
          </a:p>
        </p:txBody>
      </p:sp>
      <p:sp>
        <p:nvSpPr>
          <p:cNvPr id="2" name="Title 1"/>
          <p:cNvSpPr>
            <a:spLocks noGrp="1"/>
          </p:cNvSpPr>
          <p:nvPr>
            <p:ph type="title"/>
          </p:nvPr>
        </p:nvSpPr>
        <p:spPr/>
        <p:txBody>
          <a:bodyPr/>
          <a:lstStyle/>
          <a:p>
            <a:r>
              <a:rPr lang="en-US" dirty="0" smtClean="0"/>
              <a:t>Getting Started</a:t>
            </a:r>
            <a:endParaRPr lang="en-US" dirty="0"/>
          </a:p>
        </p:txBody>
      </p:sp>
      <p:sp>
        <p:nvSpPr>
          <p:cNvPr id="3" name="TextBox 2"/>
          <p:cNvSpPr txBox="1"/>
          <p:nvPr/>
        </p:nvSpPr>
        <p:spPr>
          <a:xfrm>
            <a:off x="348019" y="1528554"/>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 R</a:t>
            </a:r>
            <a:endParaRPr lang="en-US" sz="1400" dirty="0">
              <a:latin typeface="Consolas" pitchFamily="49" charset="0"/>
              <a:cs typeface="Consolas" pitchFamily="49" charset="0"/>
            </a:endParaRPr>
          </a:p>
        </p:txBody>
      </p:sp>
      <p:sp>
        <p:nvSpPr>
          <p:cNvPr id="5" name="TextBox 4"/>
          <p:cNvSpPr txBox="1"/>
          <p:nvPr/>
        </p:nvSpPr>
        <p:spPr>
          <a:xfrm>
            <a:off x="348019" y="2681748"/>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err="1">
                <a:latin typeface="Consolas" pitchFamily="49" charset="0"/>
                <a:cs typeface="Consolas" pitchFamily="49" charset="0"/>
              </a:rPr>
              <a:t>myString</a:t>
            </a:r>
            <a:r>
              <a:rPr lang="en-US" sz="1400" dirty="0">
                <a:latin typeface="Consolas" pitchFamily="49" charset="0"/>
                <a:cs typeface="Consolas" pitchFamily="49" charset="0"/>
              </a:rPr>
              <a:t> &lt;- "</a:t>
            </a:r>
            <a:r>
              <a:rPr lang="en-US" sz="1400" dirty="0" smtClean="0">
                <a:latin typeface="Consolas" pitchFamily="49" charset="0"/>
                <a:cs typeface="Consolas" pitchFamily="49" charset="0"/>
              </a:rPr>
              <a:t>Hello </a:t>
            </a:r>
            <a:r>
              <a:rPr lang="en-US" sz="1400" dirty="0">
                <a:latin typeface="Consolas" pitchFamily="49" charset="0"/>
                <a:cs typeface="Consolas" pitchFamily="49" charset="0"/>
              </a:rPr>
              <a:t>World!"</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print ( </a:t>
            </a:r>
            <a:r>
              <a:rPr lang="en-US" sz="1400" dirty="0" err="1">
                <a:latin typeface="Consolas" pitchFamily="49" charset="0"/>
                <a:cs typeface="Consolas" pitchFamily="49" charset="0"/>
              </a:rPr>
              <a:t>myString</a:t>
            </a:r>
            <a:r>
              <a:rPr lang="en-US" sz="1400" dirty="0">
                <a:latin typeface="Consolas" pitchFamily="49" charset="0"/>
                <a:cs typeface="Consolas" pitchFamily="49" charset="0"/>
              </a:rPr>
              <a:t>)</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Hello </a:t>
            </a:r>
            <a:r>
              <a:rPr lang="en-US" sz="1400" dirty="0">
                <a:latin typeface="Consolas" pitchFamily="49" charset="0"/>
                <a:cs typeface="Consolas" pitchFamily="49" charset="0"/>
              </a:rPr>
              <a:t>World</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6" name="TextBox 5"/>
          <p:cNvSpPr txBox="1"/>
          <p:nvPr/>
        </p:nvSpPr>
        <p:spPr>
          <a:xfrm>
            <a:off x="348019" y="4901819"/>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q()</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16788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Argument Calling</a:t>
            </a:r>
            <a:endParaRPr lang="en-US" dirty="0"/>
          </a:p>
        </p:txBody>
      </p:sp>
      <p:sp>
        <p:nvSpPr>
          <p:cNvPr id="3" name="Rectangle 2"/>
          <p:cNvSpPr/>
          <p:nvPr/>
        </p:nvSpPr>
        <p:spPr>
          <a:xfrm>
            <a:off x="117231" y="886360"/>
            <a:ext cx="8862646" cy="3785652"/>
          </a:xfrm>
          <a:prstGeom prst="rect">
            <a:avLst/>
          </a:prstGeom>
        </p:spPr>
        <p:txBody>
          <a:bodyPr wrap="square">
            <a:spAutoFit/>
          </a:bodyPr>
          <a:lstStyle/>
          <a:p>
            <a:r>
              <a:rPr lang="en-US" sz="1600" dirty="0" smtClean="0"/>
              <a:t>A function could either be called by matching the positions or by matching the names.</a:t>
            </a:r>
          </a:p>
          <a:p>
            <a:endParaRPr lang="en-US" sz="1600" dirty="0" smtClean="0"/>
          </a:p>
          <a:p>
            <a:r>
              <a:rPr lang="en-US" sz="1600" b="1" dirty="0" smtClean="0"/>
              <a:t>Positional Matching:</a:t>
            </a:r>
          </a:p>
          <a:p>
            <a:r>
              <a:rPr lang="en-US" sz="1600" dirty="0" smtClean="0"/>
              <a:t> </a:t>
            </a:r>
            <a:endParaRPr lang="en-US" sz="1600" dirty="0"/>
          </a:p>
          <a:p>
            <a:endParaRPr lang="en-US" sz="1600" dirty="0" smtClean="0"/>
          </a:p>
          <a:p>
            <a:endParaRPr lang="en-US" sz="1600" dirty="0"/>
          </a:p>
          <a:p>
            <a:endParaRPr lang="en-US" sz="1600" dirty="0" smtClean="0"/>
          </a:p>
          <a:p>
            <a:r>
              <a:rPr lang="en-US" sz="1600" b="1" dirty="0" smtClean="0"/>
              <a:t>Name Matching </a:t>
            </a:r>
            <a:r>
              <a:rPr lang="en-US" sz="1600" dirty="0" smtClean="0"/>
              <a:t>is very useful when the order of the arguments in function definition is not known</a:t>
            </a:r>
          </a:p>
          <a:p>
            <a:endParaRPr lang="en-US" sz="1600" dirty="0" smtClean="0"/>
          </a:p>
          <a:p>
            <a:endParaRPr lang="en-US" sz="1600" dirty="0"/>
          </a:p>
          <a:p>
            <a:endParaRPr lang="en-US" sz="1600" dirty="0"/>
          </a:p>
          <a:p>
            <a:endParaRPr lang="en-US" sz="1600" dirty="0" smtClean="0"/>
          </a:p>
          <a:p>
            <a:endParaRPr lang="en-US" sz="1600" dirty="0"/>
          </a:p>
          <a:p>
            <a:r>
              <a:rPr lang="en-US" sz="1600" dirty="0" smtClean="0"/>
              <a:t>The last expression evaluated in a function is the return value of a function</a:t>
            </a:r>
          </a:p>
          <a:p>
            <a:r>
              <a:rPr lang="en-US" sz="1600" dirty="0" smtClean="0"/>
              <a:t>Sometimes return() argument is used to return the value of a function</a:t>
            </a:r>
          </a:p>
        </p:txBody>
      </p:sp>
      <p:sp>
        <p:nvSpPr>
          <p:cNvPr id="4" name="TextBox 3"/>
          <p:cNvSpPr txBox="1"/>
          <p:nvPr/>
        </p:nvSpPr>
        <p:spPr>
          <a:xfrm>
            <a:off x="231835" y="1708043"/>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s-ES" sz="1400" dirty="0"/>
              <a:t>&gt; </a:t>
            </a:r>
            <a:r>
              <a:rPr lang="es-ES" sz="1400" dirty="0" err="1"/>
              <a:t>fun</a:t>
            </a:r>
            <a:r>
              <a:rPr lang="es-ES" sz="1400" dirty="0"/>
              <a:t>&lt;- </a:t>
            </a:r>
            <a:r>
              <a:rPr lang="es-ES" sz="1400" dirty="0" err="1"/>
              <a:t>function</a:t>
            </a:r>
            <a:r>
              <a:rPr lang="es-ES" sz="1400" dirty="0"/>
              <a:t>(</a:t>
            </a:r>
            <a:r>
              <a:rPr lang="es-ES" sz="1400" dirty="0" err="1"/>
              <a:t>x,y</a:t>
            </a:r>
            <a:r>
              <a:rPr lang="es-ES" sz="1400" dirty="0"/>
              <a:t>) {</a:t>
            </a:r>
            <a:r>
              <a:rPr lang="es-ES" sz="1400" dirty="0" smtClean="0"/>
              <a:t>x-y</a:t>
            </a:r>
            <a:r>
              <a:rPr lang="es-ES" sz="1400" dirty="0"/>
              <a:t>} </a:t>
            </a:r>
          </a:p>
          <a:p>
            <a:r>
              <a:rPr lang="es-ES" sz="1400" dirty="0"/>
              <a:t>&gt; </a:t>
            </a:r>
            <a:r>
              <a:rPr lang="es-ES" sz="1400" dirty="0" err="1"/>
              <a:t>fun</a:t>
            </a:r>
            <a:r>
              <a:rPr lang="es-ES" sz="1400" dirty="0"/>
              <a:t>(2,3) </a:t>
            </a:r>
          </a:p>
          <a:p>
            <a:r>
              <a:rPr lang="es-ES" sz="1400" dirty="0"/>
              <a:t>[1] </a:t>
            </a:r>
            <a:r>
              <a:rPr lang="es-ES" sz="1400" dirty="0" smtClean="0"/>
              <a:t>-1</a:t>
            </a:r>
            <a:endParaRPr lang="en-US" sz="1400" dirty="0"/>
          </a:p>
        </p:txBody>
      </p:sp>
      <p:sp>
        <p:nvSpPr>
          <p:cNvPr id="5" name="TextBox 4"/>
          <p:cNvSpPr txBox="1"/>
          <p:nvPr/>
        </p:nvSpPr>
        <p:spPr>
          <a:xfrm>
            <a:off x="255282" y="2930788"/>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s-ES" sz="1400" dirty="0"/>
              <a:t>&gt; </a:t>
            </a:r>
            <a:r>
              <a:rPr lang="es-ES" sz="1400" dirty="0" err="1" smtClean="0"/>
              <a:t>fun</a:t>
            </a:r>
            <a:r>
              <a:rPr lang="es-ES" sz="1400" dirty="0" smtClean="0"/>
              <a:t>(x=3,y=2) </a:t>
            </a:r>
            <a:endParaRPr lang="es-ES" sz="1400" dirty="0"/>
          </a:p>
          <a:p>
            <a:r>
              <a:rPr lang="es-ES" sz="1400" dirty="0"/>
              <a:t>[1] </a:t>
            </a:r>
            <a:r>
              <a:rPr lang="es-ES" sz="1400" dirty="0" smtClean="0"/>
              <a:t>1 </a:t>
            </a:r>
            <a:endParaRPr lang="es-ES" sz="1400" dirty="0"/>
          </a:p>
          <a:p>
            <a:r>
              <a:rPr lang="es-ES" sz="1400" dirty="0"/>
              <a:t>&gt; </a:t>
            </a:r>
            <a:r>
              <a:rPr lang="es-ES" sz="1400" dirty="0" err="1"/>
              <a:t>fun</a:t>
            </a:r>
            <a:r>
              <a:rPr lang="es-ES" sz="1400" dirty="0"/>
              <a:t>(y=2,x=0) </a:t>
            </a:r>
          </a:p>
          <a:p>
            <a:r>
              <a:rPr lang="es-ES" sz="1400" dirty="0"/>
              <a:t>[1] </a:t>
            </a:r>
            <a:r>
              <a:rPr lang="es-ES" sz="1400" dirty="0" smtClean="0"/>
              <a:t>2</a:t>
            </a:r>
            <a:endParaRPr lang="en-US" sz="1400" dirty="0"/>
          </a:p>
        </p:txBody>
      </p:sp>
    </p:spTree>
    <p:extLst>
      <p:ext uri="{BB962C8B-B14F-4D97-AF65-F5344CB8AC3E}">
        <p14:creationId xmlns:p14="http://schemas.microsoft.com/office/powerpoint/2010/main" val="1464507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Lexical Scoping</a:t>
            </a:r>
            <a:endParaRPr lang="en-US" dirty="0"/>
          </a:p>
        </p:txBody>
      </p:sp>
      <p:sp>
        <p:nvSpPr>
          <p:cNvPr id="3" name="Rectangle 2"/>
          <p:cNvSpPr/>
          <p:nvPr/>
        </p:nvSpPr>
        <p:spPr>
          <a:xfrm>
            <a:off x="117231" y="886360"/>
            <a:ext cx="8862646" cy="5755422"/>
          </a:xfrm>
          <a:prstGeom prst="rect">
            <a:avLst/>
          </a:prstGeom>
        </p:spPr>
        <p:txBody>
          <a:bodyPr wrap="square">
            <a:spAutoFit/>
          </a:bodyPr>
          <a:lstStyle/>
          <a:p>
            <a:pPr marL="285750" indent="-285750">
              <a:buFont typeface="Arial" pitchFamily="34" charset="0"/>
              <a:buChar char="•"/>
            </a:pPr>
            <a:r>
              <a:rPr lang="en-US" sz="1600" b="1" dirty="0" smtClean="0"/>
              <a:t>Scoping describes how R looks up values when given a name. If an argument is not well defined inside a function then R looks up in the global environment.  </a:t>
            </a:r>
            <a:br>
              <a:rPr lang="en-US" sz="1600" b="1" dirty="0" smtClean="0"/>
            </a:br>
            <a:endParaRPr lang="en-US" sz="1600" b="1" dirty="0" smtClean="0"/>
          </a:p>
          <a:p>
            <a:r>
              <a:rPr lang="en-US" sz="1600" dirty="0" smtClean="0"/>
              <a:t>Consider the following example : </a:t>
            </a:r>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r>
              <a:rPr lang="en-US" sz="1600" i="1" dirty="0" smtClean="0"/>
              <a:t>The answer is not 5 because:</a:t>
            </a:r>
          </a:p>
          <a:p>
            <a:pPr marL="285750" indent="-285750">
              <a:buFont typeface="Arial" pitchFamily="34" charset="0"/>
              <a:buChar char="•"/>
            </a:pPr>
            <a:r>
              <a:rPr lang="en-US" sz="1600" i="1" dirty="0"/>
              <a:t> f() was defined in the global environment, so </a:t>
            </a:r>
            <a:r>
              <a:rPr lang="en-US" sz="1600" i="1" dirty="0" smtClean="0"/>
              <a:t>the </a:t>
            </a:r>
            <a:r>
              <a:rPr lang="en-US" sz="1600" i="1" dirty="0"/>
              <a:t>global bindings of a and b which </a:t>
            </a:r>
            <a:r>
              <a:rPr lang="en-US" sz="1600" i="1" dirty="0" smtClean="0"/>
              <a:t>count</a:t>
            </a:r>
          </a:p>
          <a:p>
            <a:pPr marL="285750" indent="-285750">
              <a:buFont typeface="Arial" pitchFamily="34" charset="0"/>
              <a:buChar char="•"/>
            </a:pPr>
            <a:r>
              <a:rPr lang="en-US" sz="1600" i="1" dirty="0" smtClean="0"/>
              <a:t>Although </a:t>
            </a:r>
            <a:r>
              <a:rPr lang="en-US" sz="1600" i="1" dirty="0"/>
              <a:t>the function g() defines its own local bindings for a and b, these </a:t>
            </a:r>
            <a:r>
              <a:rPr lang="en-US" sz="1600" i="1" dirty="0" smtClean="0"/>
              <a:t>do not overwrite the global </a:t>
            </a:r>
            <a:r>
              <a:rPr lang="en-US" sz="1600" i="1" dirty="0"/>
              <a:t>bindings, and are simply not relevant to the evaluation of f</a:t>
            </a:r>
            <a:r>
              <a:rPr lang="en-US" sz="1600" i="1" dirty="0" smtClean="0"/>
              <a:t>()</a:t>
            </a:r>
          </a:p>
          <a:p>
            <a:pPr marL="285750" indent="-285750">
              <a:buFont typeface="Arial" pitchFamily="34" charset="0"/>
              <a:buChar char="•"/>
            </a:pPr>
            <a:r>
              <a:rPr lang="en-US" sz="1600" i="1" dirty="0" smtClean="0"/>
              <a:t>To use the local values of a and b, consider rewriting the function f() to include arguments a &amp; b as input parameters</a:t>
            </a:r>
          </a:p>
        </p:txBody>
      </p:sp>
      <p:sp>
        <p:nvSpPr>
          <p:cNvPr id="4" name="TextBox 3"/>
          <p:cNvSpPr txBox="1"/>
          <p:nvPr/>
        </p:nvSpPr>
        <p:spPr>
          <a:xfrm>
            <a:off x="117231" y="1967918"/>
            <a:ext cx="8851438" cy="2893100"/>
          </a:xfrm>
          <a:prstGeom prst="rect">
            <a:avLst/>
          </a:prstGeom>
          <a:solidFill>
            <a:schemeClr val="bg2">
              <a:lumMod val="95000"/>
            </a:schemeClr>
          </a:solidFill>
          <a:ln>
            <a:solidFill>
              <a:schemeClr val="bg2">
                <a:lumMod val="75000"/>
              </a:schemeClr>
            </a:solidFill>
          </a:ln>
        </p:spPr>
        <p:txBody>
          <a:bodyPr wrap="square" rtlCol="0">
            <a:spAutoFit/>
          </a:bodyPr>
          <a:lstStyle/>
          <a:p>
            <a:r>
              <a:rPr lang="es-ES" sz="1400" dirty="0" smtClean="0">
                <a:latin typeface="Consolas" pitchFamily="49" charset="0"/>
                <a:cs typeface="Consolas" pitchFamily="49" charset="0"/>
              </a:rPr>
              <a:t>&gt; a=1</a:t>
            </a:r>
          </a:p>
          <a:p>
            <a:r>
              <a:rPr lang="es-ES" sz="1400" dirty="0" smtClean="0">
                <a:latin typeface="Consolas" pitchFamily="49" charset="0"/>
                <a:cs typeface="Consolas" pitchFamily="49" charset="0"/>
              </a:rPr>
              <a:t>&gt; b=2</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&gt; f&lt;- </a:t>
            </a:r>
            <a:r>
              <a:rPr lang="es-ES" sz="1400" dirty="0" err="1" smtClean="0">
                <a:latin typeface="Consolas" pitchFamily="49" charset="0"/>
                <a:cs typeface="Consolas" pitchFamily="49" charset="0"/>
              </a:rPr>
              <a:t>function</a:t>
            </a:r>
            <a:r>
              <a:rPr lang="es-ES" sz="1400" dirty="0" smtClean="0">
                <a:latin typeface="Consolas" pitchFamily="49" charset="0"/>
                <a:cs typeface="Consolas" pitchFamily="49" charset="0"/>
              </a:rPr>
              <a:t>(x) {</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a*</a:t>
            </a:r>
            <a:r>
              <a:rPr lang="es-ES" sz="1400" dirty="0" err="1" smtClean="0">
                <a:latin typeface="Consolas" pitchFamily="49" charset="0"/>
                <a:cs typeface="Consolas" pitchFamily="49" charset="0"/>
              </a:rPr>
              <a:t>x+b</a:t>
            </a:r>
            <a:r>
              <a:rPr lang="es-ES" sz="1400" dirty="0" smtClean="0">
                <a:latin typeface="Consolas" pitchFamily="49" charset="0"/>
                <a:cs typeface="Consolas" pitchFamily="49" charset="0"/>
              </a:rPr>
              <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&gt; g&lt;- </a:t>
            </a:r>
            <a:r>
              <a:rPr lang="es-ES" sz="1400" dirty="0" err="1" smtClean="0">
                <a:latin typeface="Consolas" pitchFamily="49" charset="0"/>
                <a:cs typeface="Consolas" pitchFamily="49" charset="0"/>
              </a:rPr>
              <a:t>function</a:t>
            </a:r>
            <a:r>
              <a:rPr lang="es-ES" sz="1400" dirty="0" smtClean="0">
                <a:latin typeface="Consolas" pitchFamily="49" charset="0"/>
                <a:cs typeface="Consolas" pitchFamily="49" charset="0"/>
              </a:rPr>
              <a:t>(x)</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a=2</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b=1</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f(x)</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 }</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&gt; g(2)</a:t>
            </a:r>
            <a:br>
              <a:rPr lang="es-ES" sz="1400" dirty="0" smtClean="0">
                <a:latin typeface="Consolas" pitchFamily="49" charset="0"/>
                <a:cs typeface="Consolas" pitchFamily="49" charset="0"/>
              </a:rPr>
            </a:br>
            <a:r>
              <a:rPr lang="es-ES" sz="1400" dirty="0" smtClean="0">
                <a:latin typeface="Consolas" pitchFamily="49" charset="0"/>
                <a:cs typeface="Consolas" pitchFamily="49" charset="0"/>
              </a:rPr>
              <a:t>[1] 4</a:t>
            </a:r>
          </a:p>
        </p:txBody>
      </p:sp>
    </p:spTree>
    <p:extLst>
      <p:ext uri="{BB962C8B-B14F-4D97-AF65-F5344CB8AC3E}">
        <p14:creationId xmlns:p14="http://schemas.microsoft.com/office/powerpoint/2010/main" val="101540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Lookup &amp; … R Functions</a:t>
            </a:r>
            <a:endParaRPr lang="en-US" dirty="0"/>
          </a:p>
        </p:txBody>
      </p:sp>
      <p:sp>
        <p:nvSpPr>
          <p:cNvPr id="3" name="Rectangle 2"/>
          <p:cNvSpPr/>
          <p:nvPr/>
        </p:nvSpPr>
        <p:spPr>
          <a:xfrm>
            <a:off x="128806" y="1094710"/>
            <a:ext cx="8862646" cy="4278094"/>
          </a:xfrm>
          <a:prstGeom prst="rect">
            <a:avLst/>
          </a:prstGeom>
        </p:spPr>
        <p:txBody>
          <a:bodyPr wrap="square">
            <a:spAutoFit/>
          </a:bodyPr>
          <a:lstStyle/>
          <a:p>
            <a:r>
              <a:rPr lang="en-US" sz="1600" dirty="0" smtClean="0"/>
              <a:t>Lexical </a:t>
            </a:r>
            <a:r>
              <a:rPr lang="en-US" sz="1600" dirty="0"/>
              <a:t>scoping determines where to look for values, not when to look for them. R looks for values when the function is run, not when it’s created. This means that the output of a function can be different depending on objects outside its environment</a:t>
            </a:r>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a:p>
          <a:p>
            <a:r>
              <a:rPr lang="en-US" sz="1600" dirty="0" smtClean="0"/>
              <a:t>Sometimes the user may not know the number of arguments that the function needs to be specified in advance. In such cases … can be used in the function arguments while writing the function.</a:t>
            </a:r>
          </a:p>
          <a:p>
            <a:endParaRPr lang="en-US" sz="1600" dirty="0"/>
          </a:p>
          <a:p>
            <a:endParaRPr lang="en-US" sz="1600" dirty="0" smtClean="0"/>
          </a:p>
          <a:p>
            <a:endParaRPr lang="en-US" sz="1600" dirty="0"/>
          </a:p>
          <a:p>
            <a:endParaRPr lang="en-US" sz="1600" dirty="0" smtClean="0"/>
          </a:p>
          <a:p>
            <a:endParaRPr lang="en-US" sz="1600" dirty="0"/>
          </a:p>
        </p:txBody>
      </p:sp>
      <p:sp>
        <p:nvSpPr>
          <p:cNvPr id="4" name="TextBox 3"/>
          <p:cNvSpPr txBox="1"/>
          <p:nvPr/>
        </p:nvSpPr>
        <p:spPr>
          <a:xfrm>
            <a:off x="128806" y="1995153"/>
            <a:ext cx="8851438" cy="1200329"/>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smtClean="0"/>
              <a:t>&gt; a</a:t>
            </a:r>
            <a:r>
              <a:rPr lang="en-US" sz="1400" dirty="0"/>
              <a:t>&lt;- function(x) { x/5 } </a:t>
            </a:r>
          </a:p>
          <a:p>
            <a:r>
              <a:rPr lang="en-US" sz="1400" dirty="0" smtClean="0"/>
              <a:t>&gt; a(10</a:t>
            </a:r>
            <a:r>
              <a:rPr lang="en-US" sz="1400" dirty="0"/>
              <a:t>)</a:t>
            </a:r>
          </a:p>
          <a:p>
            <a:r>
              <a:rPr lang="en-US" sz="1400" dirty="0"/>
              <a:t>[1] 2</a:t>
            </a:r>
          </a:p>
          <a:p>
            <a:r>
              <a:rPr lang="en-US" sz="1400" dirty="0" smtClean="0"/>
              <a:t>&gt; a(100</a:t>
            </a:r>
            <a:r>
              <a:rPr lang="en-US" sz="1400" dirty="0"/>
              <a:t>)</a:t>
            </a:r>
          </a:p>
          <a:p>
            <a:r>
              <a:rPr lang="en-US" sz="1400" dirty="0"/>
              <a:t>[1] 20</a:t>
            </a:r>
          </a:p>
        </p:txBody>
      </p:sp>
      <p:sp>
        <p:nvSpPr>
          <p:cNvPr id="5" name="TextBox 4"/>
          <p:cNvSpPr txBox="1"/>
          <p:nvPr/>
        </p:nvSpPr>
        <p:spPr>
          <a:xfrm>
            <a:off x="174331" y="4296163"/>
            <a:ext cx="8851438" cy="1200329"/>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smtClean="0"/>
              <a:t>&gt; func1</a:t>
            </a:r>
            <a:r>
              <a:rPr lang="en-US" sz="1400" dirty="0"/>
              <a:t>&lt;- function(a1,a2, ...){ </a:t>
            </a:r>
          </a:p>
          <a:p>
            <a:r>
              <a:rPr lang="en-US" sz="1400" dirty="0"/>
              <a:t>+ max(a1,a2, ...) + min(a1,a2, ...) </a:t>
            </a:r>
          </a:p>
          <a:p>
            <a:r>
              <a:rPr lang="en-US" sz="1400" dirty="0"/>
              <a:t>+ } </a:t>
            </a:r>
          </a:p>
          <a:p>
            <a:r>
              <a:rPr lang="en-US" sz="1400" dirty="0" smtClean="0"/>
              <a:t>&gt; func1(12,45,23,56,789,12</a:t>
            </a:r>
            <a:r>
              <a:rPr lang="en-US" sz="1400" dirty="0"/>
              <a:t>) </a:t>
            </a:r>
          </a:p>
          <a:p>
            <a:r>
              <a:rPr lang="en-US" sz="1400" dirty="0"/>
              <a:t>[1] 801</a:t>
            </a:r>
          </a:p>
        </p:txBody>
      </p:sp>
    </p:spTree>
    <p:extLst>
      <p:ext uri="{BB962C8B-B14F-4D97-AF65-F5344CB8AC3E}">
        <p14:creationId xmlns:p14="http://schemas.microsoft.com/office/powerpoint/2010/main" val="3962326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Functions</a:t>
            </a:r>
            <a:endParaRPr lang="en-US" dirty="0"/>
          </a:p>
        </p:txBody>
      </p:sp>
      <p:sp>
        <p:nvSpPr>
          <p:cNvPr id="3" name="Rectangle 2"/>
          <p:cNvSpPr/>
          <p:nvPr/>
        </p:nvSpPr>
        <p:spPr>
          <a:xfrm>
            <a:off x="117231" y="886360"/>
            <a:ext cx="8862646" cy="830997"/>
          </a:xfrm>
          <a:prstGeom prst="rect">
            <a:avLst/>
          </a:prstGeom>
        </p:spPr>
        <p:txBody>
          <a:bodyPr wrap="square">
            <a:spAutoFit/>
          </a:bodyPr>
          <a:lstStyle/>
          <a:p>
            <a:pPr marL="285750" indent="-285750">
              <a:buFont typeface="Arial" pitchFamily="34" charset="0"/>
              <a:buChar char="•"/>
            </a:pPr>
            <a:r>
              <a:rPr lang="en-US" sz="1600" dirty="0" smtClean="0"/>
              <a:t>Using a function in a body of another leads to nested functions</a:t>
            </a:r>
          </a:p>
          <a:p>
            <a:pPr marL="285750" indent="-285750">
              <a:buFont typeface="Arial" pitchFamily="34" charset="0"/>
              <a:buChar char="•"/>
            </a:pPr>
            <a:r>
              <a:rPr lang="en-US" sz="1600" dirty="0" smtClean="0"/>
              <a:t>The </a:t>
            </a:r>
            <a:r>
              <a:rPr lang="en-US" sz="1600" dirty="0"/>
              <a:t>same rules apply if a function is defined inside another function: look inside the current function, then where that function was </a:t>
            </a:r>
            <a:r>
              <a:rPr lang="en-US" sz="1600" u="sng" dirty="0"/>
              <a:t>defined</a:t>
            </a:r>
            <a:r>
              <a:rPr lang="en-US" sz="1600" dirty="0"/>
              <a:t>, and so on, all the way up to the global </a:t>
            </a:r>
            <a:r>
              <a:rPr lang="en-US" sz="1600" dirty="0" smtClean="0"/>
              <a:t>environment</a:t>
            </a:r>
          </a:p>
        </p:txBody>
      </p:sp>
      <p:sp>
        <p:nvSpPr>
          <p:cNvPr id="4" name="TextBox 3"/>
          <p:cNvSpPr txBox="1"/>
          <p:nvPr/>
        </p:nvSpPr>
        <p:spPr>
          <a:xfrm>
            <a:off x="152401" y="1932462"/>
            <a:ext cx="4418012" cy="4616648"/>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smtClean="0"/>
              <a:t>&gt; fun1</a:t>
            </a:r>
            <a:r>
              <a:rPr lang="en-US" sz="1400" dirty="0"/>
              <a:t>&lt;- function(</a:t>
            </a:r>
            <a:r>
              <a:rPr lang="en-US" sz="1400" dirty="0" err="1"/>
              <a:t>a,b,c</a:t>
            </a:r>
            <a:r>
              <a:rPr lang="en-US" sz="1400" dirty="0"/>
              <a:t>) { </a:t>
            </a:r>
          </a:p>
          <a:p>
            <a:r>
              <a:rPr lang="en-US" sz="1400" dirty="0"/>
              <a:t>+ </a:t>
            </a:r>
            <a:r>
              <a:rPr lang="en-US" sz="1400" dirty="0" err="1" smtClean="0"/>
              <a:t>a+b+c</a:t>
            </a:r>
            <a:r>
              <a:rPr lang="en-US" sz="1400" dirty="0" smtClean="0"/>
              <a:t> } </a:t>
            </a:r>
            <a:endParaRPr lang="en-US" sz="1400" dirty="0"/>
          </a:p>
          <a:p>
            <a:r>
              <a:rPr lang="en-US" sz="1400" dirty="0" smtClean="0"/>
              <a:t>&gt; fun2</a:t>
            </a:r>
            <a:r>
              <a:rPr lang="en-US" sz="1400" dirty="0"/>
              <a:t>&lt;-function(x) { </a:t>
            </a:r>
          </a:p>
          <a:p>
            <a:r>
              <a:rPr lang="en-US" sz="1400" dirty="0"/>
              <a:t>+ a=x/2 </a:t>
            </a:r>
          </a:p>
          <a:p>
            <a:r>
              <a:rPr lang="en-US" sz="1400" dirty="0"/>
              <a:t>+ b=x/3 </a:t>
            </a:r>
          </a:p>
          <a:p>
            <a:r>
              <a:rPr lang="en-US" sz="1400" dirty="0"/>
              <a:t>+ c=x/4 </a:t>
            </a:r>
          </a:p>
          <a:p>
            <a:r>
              <a:rPr lang="en-US" sz="1400" dirty="0"/>
              <a:t>+ return(fun1(</a:t>
            </a:r>
            <a:r>
              <a:rPr lang="en-US" sz="1400" dirty="0" err="1"/>
              <a:t>a,b,c</a:t>
            </a:r>
            <a:r>
              <a:rPr lang="en-US" sz="1400" dirty="0"/>
              <a:t>)) </a:t>
            </a:r>
          </a:p>
          <a:p>
            <a:r>
              <a:rPr lang="en-US" sz="1400" dirty="0"/>
              <a:t>+ } </a:t>
            </a:r>
          </a:p>
          <a:p>
            <a:r>
              <a:rPr lang="en-US" sz="1400" dirty="0" smtClean="0"/>
              <a:t>&gt; fun2(120</a:t>
            </a:r>
            <a:r>
              <a:rPr lang="en-US" sz="1400" dirty="0"/>
              <a:t>) </a:t>
            </a:r>
          </a:p>
          <a:p>
            <a:r>
              <a:rPr lang="en-US" sz="1400" dirty="0"/>
              <a:t>[1] 130</a:t>
            </a:r>
            <a:br>
              <a:rPr lang="en-US" sz="1400" dirty="0"/>
            </a:br>
            <a:r>
              <a:rPr lang="en-US" sz="1400" dirty="0" smtClean="0"/>
              <a:t>&gt; #Output 2 </a:t>
            </a:r>
            <a:r>
              <a:rPr lang="en-US" sz="1400" dirty="0"/>
              <a:t>functions in a </a:t>
            </a:r>
            <a:r>
              <a:rPr lang="en-US" sz="1400" dirty="0" smtClean="0"/>
              <a:t>single function:</a:t>
            </a:r>
            <a:r>
              <a:rPr lang="en-US" sz="1400" dirty="0"/>
              <a:t/>
            </a:r>
            <a:br>
              <a:rPr lang="en-US" sz="1400" dirty="0"/>
            </a:br>
            <a:r>
              <a:rPr lang="en-US" sz="1400" dirty="0"/>
              <a:t>&gt; fun3 &lt;- function(x) { </a:t>
            </a:r>
          </a:p>
          <a:p>
            <a:r>
              <a:rPr lang="en-US" sz="1400" dirty="0"/>
              <a:t>+ a=b=c=x </a:t>
            </a:r>
          </a:p>
          <a:p>
            <a:r>
              <a:rPr lang="en-US" sz="1400" dirty="0"/>
              <a:t>+ fun1(</a:t>
            </a:r>
            <a:r>
              <a:rPr lang="en-US" sz="1400" dirty="0" err="1"/>
              <a:t>a,b,c</a:t>
            </a:r>
            <a:r>
              <a:rPr lang="en-US" sz="1400" dirty="0"/>
              <a:t>) </a:t>
            </a:r>
          </a:p>
          <a:p>
            <a:r>
              <a:rPr lang="en-US" sz="1400" dirty="0"/>
              <a:t>+ }</a:t>
            </a:r>
          </a:p>
          <a:p>
            <a:r>
              <a:rPr lang="en-US" sz="1400" dirty="0"/>
              <a:t>&gt; fun6&lt;- function(x) { </a:t>
            </a:r>
          </a:p>
          <a:p>
            <a:r>
              <a:rPr lang="en-US" sz="1400" dirty="0"/>
              <a:t>+ return(c(fun2(x),fun3(x))) </a:t>
            </a:r>
          </a:p>
          <a:p>
            <a:r>
              <a:rPr lang="en-US" sz="1400" dirty="0"/>
              <a:t>+ }</a:t>
            </a:r>
          </a:p>
          <a:p>
            <a:r>
              <a:rPr lang="en-US" sz="1400" dirty="0"/>
              <a:t>&gt; fun6(120) </a:t>
            </a:r>
          </a:p>
          <a:p>
            <a:r>
              <a:rPr lang="en-US" sz="1400" dirty="0"/>
              <a:t>[1] 130 360</a:t>
            </a:r>
          </a:p>
          <a:p>
            <a:endParaRPr lang="en-US" sz="1400" dirty="0"/>
          </a:p>
        </p:txBody>
      </p:sp>
      <p:sp>
        <p:nvSpPr>
          <p:cNvPr id="7" name="Rectangle 6"/>
          <p:cNvSpPr/>
          <p:nvPr/>
        </p:nvSpPr>
        <p:spPr>
          <a:xfrm>
            <a:off x="4933314" y="1932462"/>
            <a:ext cx="4114800" cy="375487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smtClean="0">
                <a:latin typeface="Consolas" pitchFamily="49" charset="0"/>
                <a:cs typeface="Consolas" pitchFamily="49" charset="0"/>
              </a:rPr>
              <a:t>#Function within a function</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a=7</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b=9</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f&lt;-function(x)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a*</a:t>
            </a:r>
            <a:r>
              <a:rPr lang="en-US" sz="1400" dirty="0" err="1" smtClean="0">
                <a:latin typeface="Consolas" pitchFamily="49" charset="0"/>
                <a:cs typeface="Consolas" pitchFamily="49" charset="0"/>
              </a:rPr>
              <a:t>x+b</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a:t>
            </a:r>
          </a:p>
          <a:p>
            <a:r>
              <a:rPr lang="en-US" sz="1400" dirty="0" smtClean="0">
                <a:latin typeface="Consolas" pitchFamily="49" charset="0"/>
                <a:cs typeface="Consolas" pitchFamily="49" charset="0"/>
              </a:rPr>
              <a:t>&gt; g&lt;-function(x) {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a=1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b=2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f&lt;-function(x)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b*</a:t>
            </a:r>
            <a:r>
              <a:rPr lang="en-US" sz="1400" dirty="0" err="1" smtClean="0">
                <a:latin typeface="Consolas" pitchFamily="49" charset="0"/>
                <a:cs typeface="Consolas" pitchFamily="49" charset="0"/>
              </a:rPr>
              <a:t>x+a</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f(x)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 </a:t>
            </a:r>
          </a:p>
          <a:p>
            <a:r>
              <a:rPr lang="en-US" sz="1400" dirty="0">
                <a:latin typeface="Consolas" pitchFamily="49" charset="0"/>
                <a:cs typeface="Consolas" pitchFamily="49" charset="0"/>
              </a:rPr>
              <a:t>&gt; g ( 2 )</a:t>
            </a:r>
          </a:p>
          <a:p>
            <a:r>
              <a:rPr lang="en-US" sz="1400" dirty="0">
                <a:latin typeface="Consolas" pitchFamily="49" charset="0"/>
                <a:cs typeface="Consolas" pitchFamily="49" charset="0"/>
              </a:rPr>
              <a:t>[1] 5</a:t>
            </a:r>
          </a:p>
        </p:txBody>
      </p:sp>
    </p:spTree>
    <p:extLst>
      <p:ext uri="{BB962C8B-B14F-4D97-AF65-F5344CB8AC3E}">
        <p14:creationId xmlns:p14="http://schemas.microsoft.com/office/powerpoint/2010/main" val="31486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(Functions</a:t>
            </a:r>
            <a:r>
              <a:rPr lang="en-US" dirty="0"/>
              <a:t>)</a:t>
            </a:r>
          </a:p>
        </p:txBody>
      </p:sp>
      <p:sp>
        <p:nvSpPr>
          <p:cNvPr id="3" name="Rectangle 2"/>
          <p:cNvSpPr/>
          <p:nvPr/>
        </p:nvSpPr>
        <p:spPr>
          <a:xfrm>
            <a:off x="117231" y="886360"/>
            <a:ext cx="8862646" cy="830997"/>
          </a:xfrm>
          <a:prstGeom prst="rect">
            <a:avLst/>
          </a:prstGeom>
        </p:spPr>
        <p:txBody>
          <a:bodyPr wrap="square">
            <a:spAutoFit/>
          </a:bodyPr>
          <a:lstStyle/>
          <a:p>
            <a:r>
              <a:rPr lang="en-US" sz="1600" dirty="0" smtClean="0"/>
              <a:t> </a:t>
            </a:r>
            <a:endParaRPr lang="en-US" sz="1600" dirty="0"/>
          </a:p>
          <a:p>
            <a:r>
              <a:rPr lang="en-US" sz="1600" dirty="0" smtClean="0"/>
              <a:t> </a:t>
            </a:r>
            <a:endParaRPr lang="en-US" sz="1600" dirty="0"/>
          </a:p>
          <a:p>
            <a:endParaRPr lang="en-US" sz="1600" dirty="0" smtClean="0"/>
          </a:p>
        </p:txBody>
      </p:sp>
      <p:sp>
        <p:nvSpPr>
          <p:cNvPr id="4" name="Rectangle 3"/>
          <p:cNvSpPr/>
          <p:nvPr/>
        </p:nvSpPr>
        <p:spPr>
          <a:xfrm>
            <a:off x="117231" y="886360"/>
            <a:ext cx="8862646" cy="4031873"/>
          </a:xfrm>
          <a:prstGeom prst="rect">
            <a:avLst/>
          </a:prstGeom>
        </p:spPr>
        <p:txBody>
          <a:bodyPr wrap="square">
            <a:spAutoFit/>
          </a:bodyPr>
          <a:lstStyle/>
          <a:p>
            <a:r>
              <a:rPr lang="en-US" sz="1600" b="1" dirty="0" smtClean="0"/>
              <a:t>Suppose we need to </a:t>
            </a:r>
            <a:r>
              <a:rPr lang="en-US" sz="1600" b="1" dirty="0"/>
              <a:t>develop a function </a:t>
            </a:r>
            <a:r>
              <a:rPr lang="en-US" sz="1600" b="1" dirty="0" smtClean="0"/>
              <a:t>to collect factor variables </a:t>
            </a:r>
            <a:r>
              <a:rPr lang="en-US" sz="1600" b="1" dirty="0"/>
              <a:t>from </a:t>
            </a:r>
            <a:r>
              <a:rPr lang="en-US" sz="1600" b="1" dirty="0" smtClean="0"/>
              <a:t>a dataset </a:t>
            </a:r>
            <a:r>
              <a:rPr lang="en-US" sz="1600" b="1" dirty="0"/>
              <a:t>and </a:t>
            </a:r>
            <a:r>
              <a:rPr lang="en-US" sz="1600" b="1" dirty="0" smtClean="0"/>
              <a:t>generate </a:t>
            </a:r>
            <a:r>
              <a:rPr lang="en-US" sz="1600" b="1" dirty="0"/>
              <a:t>a matrix of </a:t>
            </a:r>
            <a:r>
              <a:rPr lang="en-US" sz="1600" b="1" dirty="0" smtClean="0"/>
              <a:t>them</a:t>
            </a:r>
            <a:endParaRPr lang="en-US" sz="1600" b="1" dirty="0"/>
          </a:p>
          <a:p>
            <a:endParaRPr lang="en-US" sz="1600" dirty="0" smtClean="0"/>
          </a:p>
          <a:p>
            <a:r>
              <a:rPr lang="en-US" sz="1600" dirty="0" smtClean="0"/>
              <a:t>Let’s use the </a:t>
            </a:r>
            <a:r>
              <a:rPr lang="en-US" sz="1600" i="1" dirty="0" smtClean="0"/>
              <a:t>CO2</a:t>
            </a:r>
            <a:r>
              <a:rPr lang="en-US" sz="1600" dirty="0" smtClean="0"/>
              <a:t> dataset</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pPr marL="285750" indent="-285750">
              <a:buFont typeface="Arial" pitchFamily="34" charset="0"/>
              <a:buChar char="•"/>
            </a:pPr>
            <a:r>
              <a:rPr lang="en-US" sz="1600" dirty="0" smtClean="0"/>
              <a:t>Variables </a:t>
            </a:r>
            <a:r>
              <a:rPr lang="en-US" sz="1600" b="1" dirty="0" smtClean="0"/>
              <a:t>Type</a:t>
            </a:r>
            <a:r>
              <a:rPr lang="en-US" sz="1600" dirty="0" smtClean="0"/>
              <a:t> and </a:t>
            </a:r>
            <a:r>
              <a:rPr lang="en-US" sz="1600" b="1" dirty="0" smtClean="0"/>
              <a:t>Treatment </a:t>
            </a:r>
            <a:r>
              <a:rPr lang="en-US" sz="1600" dirty="0" smtClean="0"/>
              <a:t>are two factor variables in the </a:t>
            </a:r>
            <a:r>
              <a:rPr lang="en-US" sz="1600" i="1" dirty="0" smtClean="0"/>
              <a:t>CO2</a:t>
            </a:r>
            <a:r>
              <a:rPr lang="en-US" sz="1600" dirty="0" smtClean="0"/>
              <a:t> dataset</a:t>
            </a:r>
          </a:p>
          <a:p>
            <a:pPr marL="742950" lvl="1" indent="-285750">
              <a:buFont typeface="Courier New" pitchFamily="49" charset="0"/>
              <a:buChar char="o"/>
            </a:pPr>
            <a:r>
              <a:rPr lang="en-US" sz="1600" dirty="0" smtClean="0"/>
              <a:t>The idea is to develop a data frame of these variables</a:t>
            </a:r>
          </a:p>
          <a:p>
            <a:pPr marL="285750" indent="-285750">
              <a:buFont typeface="Arial" pitchFamily="34" charset="0"/>
              <a:buChar char="•"/>
            </a:pPr>
            <a:r>
              <a:rPr lang="en-US" sz="1600" dirty="0" smtClean="0"/>
              <a:t>The function should be as generic as possible, not just limited to this dataset</a:t>
            </a:r>
          </a:p>
        </p:txBody>
      </p:sp>
      <p:sp>
        <p:nvSpPr>
          <p:cNvPr id="5" name="TextBox 4"/>
          <p:cNvSpPr txBox="1"/>
          <p:nvPr/>
        </p:nvSpPr>
        <p:spPr>
          <a:xfrm>
            <a:off x="129106" y="2116273"/>
            <a:ext cx="8851438"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str</a:t>
            </a:r>
            <a:r>
              <a:rPr lang="en-US" sz="1400" dirty="0" smtClean="0">
                <a:latin typeface="Consolas" pitchFamily="49" charset="0"/>
                <a:cs typeface="Consolas" pitchFamily="49" charset="0"/>
              </a:rPr>
              <a:t>(CO2</a:t>
            </a:r>
            <a:r>
              <a:rPr lang="en-US" sz="1400" dirty="0">
                <a:latin typeface="Consolas" pitchFamily="49" charset="0"/>
                <a:cs typeface="Consolas" pitchFamily="49" charset="0"/>
              </a:rPr>
              <a:t>) </a:t>
            </a:r>
            <a:br>
              <a:rPr lang="en-US" sz="1400" dirty="0">
                <a:latin typeface="Consolas" pitchFamily="49" charset="0"/>
                <a:cs typeface="Consolas" pitchFamily="49" charset="0"/>
              </a:rPr>
            </a:b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data.frame</a:t>
            </a:r>
            <a:r>
              <a:rPr lang="en-US" sz="1400" dirty="0">
                <a:latin typeface="Consolas" pitchFamily="49" charset="0"/>
                <a:cs typeface="Consolas" pitchFamily="49" charset="0"/>
              </a:rPr>
              <a:t>':      84 obs. of  5 variables:</a:t>
            </a:r>
          </a:p>
          <a:p>
            <a:r>
              <a:rPr lang="en-US" sz="1400" dirty="0">
                <a:latin typeface="Consolas" pitchFamily="49" charset="0"/>
                <a:cs typeface="Consolas" pitchFamily="49" charset="0"/>
              </a:rPr>
              <a:t> $ Plant    : </a:t>
            </a:r>
            <a:r>
              <a:rPr lang="en-US" sz="1400" dirty="0" err="1">
                <a:latin typeface="Consolas" pitchFamily="49" charset="0"/>
                <a:cs typeface="Consolas" pitchFamily="49" charset="0"/>
              </a:rPr>
              <a:t>Ord.factor</a:t>
            </a:r>
            <a:r>
              <a:rPr lang="en-US" sz="1400" dirty="0">
                <a:latin typeface="Consolas" pitchFamily="49" charset="0"/>
                <a:cs typeface="Consolas" pitchFamily="49" charset="0"/>
              </a:rPr>
              <a:t> w/ 12 levels "Qn1"&lt;"Qn2"&lt;"Qn3"&lt;..: 1 1 1 1 1 1 1 2 2 2 ...</a:t>
            </a:r>
          </a:p>
          <a:p>
            <a:r>
              <a:rPr lang="en-US" sz="1400" dirty="0">
                <a:latin typeface="Consolas" pitchFamily="49" charset="0"/>
                <a:cs typeface="Consolas" pitchFamily="49" charset="0"/>
              </a:rPr>
              <a:t> $ Type     : Factor w/ 2 levels "</a:t>
            </a:r>
            <a:r>
              <a:rPr lang="en-US" sz="1400" dirty="0" err="1">
                <a:latin typeface="Consolas" pitchFamily="49" charset="0"/>
                <a:cs typeface="Consolas" pitchFamily="49" charset="0"/>
              </a:rPr>
              <a:t>Quebec","Mississippi</a:t>
            </a:r>
            <a:r>
              <a:rPr lang="en-US" sz="1400" dirty="0">
                <a:latin typeface="Consolas" pitchFamily="49" charset="0"/>
                <a:cs typeface="Consolas" pitchFamily="49" charset="0"/>
              </a:rPr>
              <a:t>": 1 1 1 1 1 1 1 1 1 1 ...</a:t>
            </a:r>
          </a:p>
          <a:p>
            <a:r>
              <a:rPr lang="en-US" sz="1400" dirty="0">
                <a:latin typeface="Consolas" pitchFamily="49" charset="0"/>
                <a:cs typeface="Consolas" pitchFamily="49" charset="0"/>
              </a:rPr>
              <a:t> $ Treatment: Factor w/ 2 levels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","chilled": 1 1 1 1 1 1 1 1 1 1 ...</a:t>
            </a:r>
          </a:p>
          <a:p>
            <a:r>
              <a:rPr lang="en-US" sz="1400" dirty="0">
                <a:latin typeface="Consolas" pitchFamily="49" charset="0"/>
                <a:cs typeface="Consolas" pitchFamily="49" charset="0"/>
              </a:rPr>
              <a:t> $ </a:t>
            </a:r>
            <a:r>
              <a:rPr lang="en-US" sz="1400" dirty="0" err="1">
                <a:latin typeface="Consolas" pitchFamily="49" charset="0"/>
                <a:cs typeface="Consolas" pitchFamily="49" charset="0"/>
              </a:rPr>
              <a:t>conc</a:t>
            </a:r>
            <a:r>
              <a:rPr lang="en-US" sz="1400" dirty="0">
                <a:latin typeface="Consolas" pitchFamily="49" charset="0"/>
                <a:cs typeface="Consolas" pitchFamily="49" charset="0"/>
              </a:rPr>
              <a:t>     : </a:t>
            </a:r>
            <a:r>
              <a:rPr lang="en-US" sz="1400" dirty="0" err="1">
                <a:latin typeface="Consolas" pitchFamily="49" charset="0"/>
                <a:cs typeface="Consolas" pitchFamily="49" charset="0"/>
              </a:rPr>
              <a:t>num</a:t>
            </a:r>
            <a:r>
              <a:rPr lang="en-US" sz="1400" dirty="0">
                <a:latin typeface="Consolas" pitchFamily="49" charset="0"/>
                <a:cs typeface="Consolas" pitchFamily="49" charset="0"/>
              </a:rPr>
              <a:t>  95 175 250 350 500 675 1000 95 175 250 ...</a:t>
            </a:r>
          </a:p>
          <a:p>
            <a:r>
              <a:rPr lang="en-US" sz="1400" dirty="0">
                <a:latin typeface="Consolas" pitchFamily="49" charset="0"/>
                <a:cs typeface="Consolas" pitchFamily="49" charset="0"/>
              </a:rPr>
              <a:t> $ uptake   : </a:t>
            </a:r>
            <a:r>
              <a:rPr lang="en-US" sz="1400" dirty="0" err="1">
                <a:latin typeface="Consolas" pitchFamily="49" charset="0"/>
                <a:cs typeface="Consolas" pitchFamily="49" charset="0"/>
              </a:rPr>
              <a:t>num</a:t>
            </a:r>
            <a:r>
              <a:rPr lang="en-US" sz="1400" dirty="0">
                <a:latin typeface="Consolas" pitchFamily="49" charset="0"/>
                <a:cs typeface="Consolas" pitchFamily="49" charset="0"/>
              </a:rPr>
              <a:t>  16 30.4 34.8 37.2 35.3 39.2 39.7 13.6 27.3 37.1 ...</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3799034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contd.</a:t>
            </a:r>
            <a:endParaRPr lang="en-US" dirty="0"/>
          </a:p>
        </p:txBody>
      </p:sp>
      <p:sp>
        <p:nvSpPr>
          <p:cNvPr id="4" name="TextBox 3"/>
          <p:cNvSpPr txBox="1"/>
          <p:nvPr/>
        </p:nvSpPr>
        <p:spPr>
          <a:xfrm>
            <a:off x="115458" y="939576"/>
            <a:ext cx="8851438" cy="461664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classfun</a:t>
            </a:r>
            <a:r>
              <a:rPr lang="en-US" sz="1400" dirty="0">
                <a:latin typeface="Consolas" pitchFamily="49" charset="0"/>
                <a:cs typeface="Consolas" pitchFamily="49" charset="0"/>
              </a:rPr>
              <a:t>&lt;- function(data)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cb</a:t>
            </a:r>
            <a:r>
              <a:rPr lang="en-US" sz="1400" dirty="0">
                <a:latin typeface="Consolas" pitchFamily="49" charset="0"/>
                <a:cs typeface="Consolas" pitchFamily="49" charset="0"/>
              </a:rPr>
              <a:t> &lt;- c()</a:t>
            </a:r>
          </a:p>
          <a:p>
            <a:r>
              <a:rPr lang="en-US" sz="1400" dirty="0">
                <a:latin typeface="Consolas" pitchFamily="49" charset="0"/>
                <a:cs typeface="Consolas" pitchFamily="49" charset="0"/>
              </a:rPr>
              <a:t>+   a &lt;- c()</a:t>
            </a:r>
          </a:p>
          <a:p>
            <a:r>
              <a:rPr lang="en-US" sz="1400" dirty="0">
                <a:latin typeface="Consolas" pitchFamily="49" charset="0"/>
                <a:cs typeface="Consolas" pitchFamily="49" charset="0"/>
              </a:rPr>
              <a:t>+   # Select factor variables and create a data frame “</a:t>
            </a:r>
            <a:r>
              <a:rPr lang="en-US" sz="1400" dirty="0" err="1">
                <a:latin typeface="Consolas" pitchFamily="49" charset="0"/>
                <a:cs typeface="Consolas" pitchFamily="49" charset="0"/>
              </a:rPr>
              <a:t>df</a:t>
            </a:r>
            <a:r>
              <a:rPr lang="en-US" sz="1400" dirty="0">
                <a:latin typeface="Consolas" pitchFamily="49" charset="0"/>
                <a:cs typeface="Consolas" pitchFamily="49" charset="0"/>
              </a:rPr>
              <a:t>”</a:t>
            </a:r>
          </a:p>
          <a:p>
            <a:r>
              <a:rPr lang="en-US" sz="1400" dirty="0">
                <a:latin typeface="Consolas" pitchFamily="49" charset="0"/>
                <a:cs typeface="Consolas" pitchFamily="49" charset="0"/>
              </a:rPr>
              <a:t>+   for (i in 1:ncol(data)) {</a:t>
            </a:r>
          </a:p>
          <a:p>
            <a:r>
              <a:rPr lang="en-US" sz="1400" dirty="0">
                <a:latin typeface="Consolas" pitchFamily="49" charset="0"/>
                <a:cs typeface="Consolas" pitchFamily="49" charset="0"/>
              </a:rPr>
              <a:t>+     if (class(data[,i])=="factor") {</a:t>
            </a:r>
          </a:p>
          <a:p>
            <a:r>
              <a:rPr lang="en-US" sz="1400" dirty="0">
                <a:latin typeface="Consolas" pitchFamily="49" charset="0"/>
                <a:cs typeface="Consolas" pitchFamily="49" charset="0"/>
              </a:rPr>
              <a:t>+       a &lt;- c(</a:t>
            </a:r>
            <a:r>
              <a:rPr lang="en-US" sz="1400" dirty="0" err="1">
                <a:latin typeface="Consolas" pitchFamily="49" charset="0"/>
                <a:cs typeface="Consolas" pitchFamily="49" charset="0"/>
              </a:rPr>
              <a:t>a,i</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cb</a:t>
            </a:r>
            <a:r>
              <a:rPr lang="en-US" sz="1400" dirty="0">
                <a:latin typeface="Consolas" pitchFamily="49" charset="0"/>
                <a:cs typeface="Consolas" pitchFamily="49" charset="0"/>
              </a:rPr>
              <a:t> &lt;- </a:t>
            </a:r>
            <a:r>
              <a:rPr lang="en-US" sz="1400" dirty="0" err="1">
                <a:latin typeface="Consolas" pitchFamily="49" charset="0"/>
                <a:cs typeface="Consolas" pitchFamily="49" charset="0"/>
              </a:rPr>
              <a:t>cbind</a:t>
            </a:r>
            <a:r>
              <a:rPr lang="en-US" sz="1400" dirty="0">
                <a:latin typeface="Consolas" pitchFamily="49" charset="0"/>
                <a:cs typeface="Consolas" pitchFamily="49" charset="0"/>
              </a:rPr>
              <a:t>(</a:t>
            </a:r>
            <a:r>
              <a:rPr lang="en-US" sz="1400" dirty="0" err="1">
                <a:latin typeface="Consolas" pitchFamily="49" charset="0"/>
                <a:cs typeface="Consolas" pitchFamily="49" charset="0"/>
              </a:rPr>
              <a:t>cb</a:t>
            </a:r>
            <a:r>
              <a:rPr lang="en-US" sz="1400" dirty="0">
                <a:latin typeface="Consolas" pitchFamily="49" charset="0"/>
                <a:cs typeface="Consolas" pitchFamily="49" charset="0"/>
              </a:rPr>
              <a:t>, data[,i])</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df</a:t>
            </a:r>
            <a:r>
              <a:rPr lang="en-US" sz="1400" dirty="0">
                <a:latin typeface="Consolas" pitchFamily="49" charset="0"/>
                <a:cs typeface="Consolas" pitchFamily="49" charset="0"/>
              </a:rPr>
              <a:t>&lt;-data[,a]</a:t>
            </a:r>
          </a:p>
          <a:p>
            <a:r>
              <a:rPr lang="en-US" sz="1400" dirty="0">
                <a:latin typeface="Consolas" pitchFamily="49" charset="0"/>
                <a:cs typeface="Consolas" pitchFamily="49" charset="0"/>
              </a:rPr>
              <a:t>+  return(</a:t>
            </a:r>
            <a:r>
              <a:rPr lang="en-US" sz="1400" dirty="0" err="1">
                <a:latin typeface="Consolas" pitchFamily="49" charset="0"/>
                <a:cs typeface="Consolas" pitchFamily="49" charset="0"/>
              </a:rPr>
              <a:t>df</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br>
              <a:rPr lang="en-US" sz="1400" dirty="0">
                <a:latin typeface="Consolas" pitchFamily="49" charset="0"/>
                <a:cs typeface="Consolas" pitchFamily="49" charset="0"/>
              </a:rPr>
            </a:br>
            <a:r>
              <a:rPr lang="en-US" sz="1400" dirty="0">
                <a:latin typeface="Consolas" pitchFamily="49" charset="0"/>
                <a:cs typeface="Consolas" pitchFamily="49" charset="0"/>
              </a:rPr>
              <a:t>&gt;</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str</a:t>
            </a:r>
            <a:r>
              <a:rPr lang="en-US" sz="1400" dirty="0">
                <a:latin typeface="Consolas" pitchFamily="49" charset="0"/>
                <a:cs typeface="Consolas" pitchFamily="49" charset="0"/>
              </a:rPr>
              <a:t>(</a:t>
            </a:r>
            <a:r>
              <a:rPr lang="en-US" sz="1400" dirty="0" err="1">
                <a:latin typeface="Consolas" pitchFamily="49" charset="0"/>
                <a:cs typeface="Consolas" pitchFamily="49" charset="0"/>
              </a:rPr>
              <a:t>classfun</a:t>
            </a:r>
            <a:r>
              <a:rPr lang="en-US" sz="1400" dirty="0">
                <a:latin typeface="Consolas" pitchFamily="49" charset="0"/>
                <a:cs typeface="Consolas" pitchFamily="49" charset="0"/>
              </a:rPr>
              <a:t>(CO2))</a:t>
            </a:r>
          </a:p>
          <a:p>
            <a:r>
              <a:rPr lang="en-US" sz="1400" dirty="0">
                <a:latin typeface="Consolas" pitchFamily="49" charset="0"/>
                <a:cs typeface="Consolas" pitchFamily="49" charset="0"/>
              </a:rPr>
              <a:t>Classes ‘</a:t>
            </a:r>
            <a:r>
              <a:rPr lang="en-US" sz="1400" dirty="0" err="1">
                <a:latin typeface="Consolas" pitchFamily="49" charset="0"/>
                <a:cs typeface="Consolas" pitchFamily="49" charset="0"/>
              </a:rPr>
              <a:t>nfnGroupedData</a:t>
            </a:r>
            <a:r>
              <a:rPr lang="en-US" sz="1400" dirty="0">
                <a:latin typeface="Consolas" pitchFamily="49" charset="0"/>
                <a:cs typeface="Consolas" pitchFamily="49" charset="0"/>
              </a:rPr>
              <a:t>’, ‘</a:t>
            </a:r>
            <a:r>
              <a:rPr lang="en-US" sz="1400" dirty="0" err="1">
                <a:latin typeface="Consolas" pitchFamily="49" charset="0"/>
                <a:cs typeface="Consolas" pitchFamily="49" charset="0"/>
              </a:rPr>
              <a:t>nfGroupedData</a:t>
            </a:r>
            <a:r>
              <a:rPr lang="en-US" sz="1400" dirty="0">
                <a:latin typeface="Consolas" pitchFamily="49" charset="0"/>
                <a:cs typeface="Consolas" pitchFamily="49" charset="0"/>
              </a:rPr>
              <a:t>’, ‘</a:t>
            </a:r>
            <a:r>
              <a:rPr lang="en-US" sz="1400" dirty="0" err="1">
                <a:latin typeface="Consolas" pitchFamily="49" charset="0"/>
                <a:cs typeface="Consolas" pitchFamily="49" charset="0"/>
              </a:rPr>
              <a:t>groupedData</a:t>
            </a:r>
            <a:r>
              <a:rPr lang="en-US" sz="1400" dirty="0">
                <a:latin typeface="Consolas" pitchFamily="49" charset="0"/>
                <a:cs typeface="Consolas" pitchFamily="49" charset="0"/>
              </a:rPr>
              <a:t>’ and '</a:t>
            </a:r>
            <a:r>
              <a:rPr lang="en-US" sz="1400" dirty="0" err="1">
                <a:latin typeface="Consolas" pitchFamily="49" charset="0"/>
                <a:cs typeface="Consolas" pitchFamily="49" charset="0"/>
              </a:rPr>
              <a:t>data.frame</a:t>
            </a:r>
            <a:r>
              <a:rPr lang="en-US" sz="1400" dirty="0">
                <a:latin typeface="Consolas" pitchFamily="49" charset="0"/>
                <a:cs typeface="Consolas" pitchFamily="49" charset="0"/>
              </a:rPr>
              <a:t>':      84 obs. of  2 variables:</a:t>
            </a:r>
          </a:p>
          <a:p>
            <a:r>
              <a:rPr lang="en-US" sz="1400" dirty="0">
                <a:latin typeface="Consolas" pitchFamily="49" charset="0"/>
                <a:cs typeface="Consolas" pitchFamily="49" charset="0"/>
              </a:rPr>
              <a:t> $ Type     : Factor w/ 2 levels "</a:t>
            </a:r>
            <a:r>
              <a:rPr lang="en-US" sz="1400" dirty="0" err="1">
                <a:latin typeface="Consolas" pitchFamily="49" charset="0"/>
                <a:cs typeface="Consolas" pitchFamily="49" charset="0"/>
              </a:rPr>
              <a:t>Quebec","Mississippi</a:t>
            </a:r>
            <a:r>
              <a:rPr lang="en-US" sz="1400" dirty="0">
                <a:latin typeface="Consolas" pitchFamily="49" charset="0"/>
                <a:cs typeface="Consolas" pitchFamily="49" charset="0"/>
              </a:rPr>
              <a:t>": 1 1 1 1 1 1 1 1 1 1 ...</a:t>
            </a:r>
          </a:p>
          <a:p>
            <a:r>
              <a:rPr lang="en-US" sz="1400" dirty="0">
                <a:latin typeface="Consolas" pitchFamily="49" charset="0"/>
                <a:cs typeface="Consolas" pitchFamily="49" charset="0"/>
              </a:rPr>
              <a:t> $ Treatment: Factor w/ 2 levels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","chilled": 1 1 1 1 1 1 1 1 1 1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str</a:t>
            </a:r>
            <a:r>
              <a:rPr lang="en-US" sz="1400" dirty="0">
                <a:latin typeface="Consolas" pitchFamily="49" charset="0"/>
                <a:cs typeface="Consolas" pitchFamily="49" charset="0"/>
              </a:rPr>
              <a:t>(</a:t>
            </a:r>
            <a:r>
              <a:rPr lang="en-US" sz="1400" dirty="0" err="1">
                <a:latin typeface="Consolas" pitchFamily="49" charset="0"/>
                <a:cs typeface="Consolas" pitchFamily="49" charset="0"/>
              </a:rPr>
              <a:t>classfun</a:t>
            </a:r>
            <a:r>
              <a:rPr lang="en-US" sz="1400" dirty="0">
                <a:latin typeface="Consolas" pitchFamily="49" charset="0"/>
                <a:cs typeface="Consolas" pitchFamily="49" charset="0"/>
              </a:rPr>
              <a:t>(iris))</a:t>
            </a:r>
          </a:p>
          <a:p>
            <a:r>
              <a:rPr lang="en-US" sz="1400" dirty="0">
                <a:latin typeface="Consolas" pitchFamily="49" charset="0"/>
                <a:cs typeface="Consolas" pitchFamily="49" charset="0"/>
              </a:rPr>
              <a:t> Factor w/ 3 levels "</a:t>
            </a:r>
            <a:r>
              <a:rPr lang="en-US" sz="1400" dirty="0" err="1">
                <a:latin typeface="Consolas" pitchFamily="49" charset="0"/>
                <a:cs typeface="Consolas" pitchFamily="49" charset="0"/>
              </a:rPr>
              <a:t>setosa</a:t>
            </a:r>
            <a:r>
              <a:rPr lang="en-US" sz="1400" dirty="0">
                <a:latin typeface="Consolas" pitchFamily="49" charset="0"/>
                <a:cs typeface="Consolas" pitchFamily="49" charset="0"/>
              </a:rPr>
              <a:t>","</a:t>
            </a:r>
            <a:r>
              <a:rPr lang="en-US" sz="1400" dirty="0" err="1">
                <a:latin typeface="Consolas" pitchFamily="49" charset="0"/>
                <a:cs typeface="Consolas" pitchFamily="49" charset="0"/>
              </a:rPr>
              <a:t>versicolor</a:t>
            </a:r>
            <a:r>
              <a:rPr lang="en-US" sz="1400" dirty="0">
                <a:latin typeface="Consolas" pitchFamily="49" charset="0"/>
                <a:cs typeface="Consolas" pitchFamily="49" charset="0"/>
              </a:rPr>
              <a:t>",..: 1 1 1 1 1 1 1 1 1 1 </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03668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Rectangle 2"/>
          <p:cNvSpPr/>
          <p:nvPr/>
        </p:nvSpPr>
        <p:spPr>
          <a:xfrm>
            <a:off x="117231" y="886360"/>
            <a:ext cx="8862646" cy="1323439"/>
          </a:xfrm>
          <a:prstGeom prst="rect">
            <a:avLst/>
          </a:prstGeom>
        </p:spPr>
        <p:txBody>
          <a:bodyPr wrap="square">
            <a:spAutoFit/>
          </a:bodyPr>
          <a:lstStyle/>
          <a:p>
            <a:endParaRPr lang="en-US" sz="1600" dirty="0"/>
          </a:p>
          <a:p>
            <a:endParaRPr lang="en-US" sz="1600" dirty="0" smtClean="0"/>
          </a:p>
          <a:p>
            <a:endParaRPr lang="en-US" sz="1600" dirty="0"/>
          </a:p>
          <a:p>
            <a:endParaRPr lang="en-US" sz="1600" dirty="0" smtClean="0"/>
          </a:p>
          <a:p>
            <a:endParaRPr lang="en-US" sz="1600" dirty="0"/>
          </a:p>
        </p:txBody>
      </p:sp>
      <p:sp>
        <p:nvSpPr>
          <p:cNvPr id="5" name="Rectangle 4"/>
          <p:cNvSpPr/>
          <p:nvPr/>
        </p:nvSpPr>
        <p:spPr>
          <a:xfrm>
            <a:off x="117231" y="886360"/>
            <a:ext cx="8862646" cy="3785652"/>
          </a:xfrm>
          <a:prstGeom prst="rect">
            <a:avLst/>
          </a:prstGeom>
        </p:spPr>
        <p:txBody>
          <a:bodyPr wrap="square">
            <a:spAutoFit/>
          </a:bodyPr>
          <a:lstStyle/>
          <a:p>
            <a:pPr marL="285750" indent="-285750">
              <a:buFont typeface="Arial" pitchFamily="34" charset="0"/>
              <a:buChar char="•"/>
            </a:pPr>
            <a:r>
              <a:rPr lang="en-US" sz="1600" dirty="0"/>
              <a:t>Packages are collections of </a:t>
            </a:r>
            <a:r>
              <a:rPr lang="en-US" sz="1600" b="1" dirty="0"/>
              <a:t>R</a:t>
            </a:r>
            <a:r>
              <a:rPr lang="en-US" sz="1600" dirty="0"/>
              <a:t> functions, data, and compiled code in a well-defined format. </a:t>
            </a:r>
          </a:p>
          <a:p>
            <a:pPr marL="285750" indent="-285750">
              <a:buFont typeface="Arial" pitchFamily="34" charset="0"/>
              <a:buChar char="•"/>
            </a:pPr>
            <a:r>
              <a:rPr lang="en-US" sz="1600" dirty="0" smtClean="0"/>
              <a:t>The </a:t>
            </a:r>
            <a:r>
              <a:rPr lang="en-US" sz="1600" dirty="0"/>
              <a:t>directory where packages are stored is called </a:t>
            </a:r>
            <a:r>
              <a:rPr lang="en-US" sz="1600" dirty="0" smtClean="0"/>
              <a:t>a library</a:t>
            </a:r>
            <a:r>
              <a:rPr lang="en-US" sz="1600" dirty="0"/>
              <a:t>.</a:t>
            </a:r>
            <a:r>
              <a:rPr lang="en-US" sz="1600" b="1" dirty="0"/>
              <a:t> </a:t>
            </a:r>
            <a:endParaRPr lang="en-US" sz="1600" b="1" dirty="0" smtClean="0"/>
          </a:p>
          <a:p>
            <a:pPr marL="285750" indent="-285750">
              <a:buFont typeface="Arial" pitchFamily="34" charset="0"/>
              <a:buChar char="•"/>
            </a:pPr>
            <a:r>
              <a:rPr lang="en-US" sz="1600" b="1" dirty="0" smtClean="0"/>
              <a:t>R</a:t>
            </a:r>
            <a:r>
              <a:rPr lang="en-US" sz="1600" dirty="0" smtClean="0"/>
              <a:t> </a:t>
            </a:r>
            <a:r>
              <a:rPr lang="en-US" sz="1600" dirty="0"/>
              <a:t>comes with a standard set of </a:t>
            </a:r>
            <a:r>
              <a:rPr lang="en-US" sz="1600" dirty="0" smtClean="0"/>
              <a:t>packages. Others </a:t>
            </a:r>
            <a:r>
              <a:rPr lang="en-US" sz="1600" dirty="0"/>
              <a:t>are available for download and installation. Once installed, they have to be loaded into the session to be </a:t>
            </a:r>
            <a:r>
              <a:rPr lang="en-US" sz="1600" dirty="0" smtClean="0"/>
              <a:t>used.</a:t>
            </a:r>
          </a:p>
          <a:p>
            <a:pPr marL="285750" indent="-285750">
              <a:buFont typeface="Arial" pitchFamily="34" charset="0"/>
              <a:buChar char="•"/>
            </a:pPr>
            <a:r>
              <a:rPr lang="en-US" sz="1600" dirty="0" smtClean="0"/>
              <a:t>To get the list of all installed packages, run </a:t>
            </a:r>
            <a:r>
              <a:rPr lang="en-US" sz="1600" i="1" dirty="0" smtClean="0"/>
              <a:t>library()</a:t>
            </a:r>
          </a:p>
          <a:p>
            <a:endParaRPr lang="en-US" sz="1600" dirty="0"/>
          </a:p>
          <a:p>
            <a:r>
              <a:rPr lang="en-US" sz="1600" dirty="0" smtClean="0"/>
              <a:t>In order to install and run a new package follow the steps: </a:t>
            </a:r>
          </a:p>
          <a:p>
            <a:pPr marL="285750" indent="-285750">
              <a:buFont typeface="Arial" pitchFamily="34" charset="0"/>
              <a:buChar char="•"/>
            </a:pPr>
            <a:r>
              <a:rPr lang="en-US" sz="1600" dirty="0" smtClean="0"/>
              <a:t>To install a new package- </a:t>
            </a:r>
            <a:r>
              <a:rPr lang="en-US" sz="1600" dirty="0" err="1" smtClean="0"/>
              <a:t>install.packages</a:t>
            </a:r>
            <a:r>
              <a:rPr lang="en-US" sz="1600" dirty="0" smtClean="0"/>
              <a:t>(“</a:t>
            </a:r>
            <a:r>
              <a:rPr lang="en-US" sz="1600" dirty="0" err="1" smtClean="0"/>
              <a:t>packagename</a:t>
            </a:r>
            <a:r>
              <a:rPr lang="en-US" sz="1600" dirty="0" smtClean="0"/>
              <a:t>”)</a:t>
            </a:r>
          </a:p>
          <a:p>
            <a:pPr marL="285750" indent="-285750">
              <a:buFont typeface="Arial" pitchFamily="34" charset="0"/>
              <a:buChar char="•"/>
            </a:pPr>
            <a:r>
              <a:rPr lang="en-US" sz="1600" dirty="0" smtClean="0"/>
              <a:t>To use the package, invoke library(“</a:t>
            </a:r>
            <a:r>
              <a:rPr lang="en-US" sz="1600" dirty="0" err="1" smtClean="0"/>
              <a:t>packagename</a:t>
            </a:r>
            <a:r>
              <a:rPr lang="en-US" sz="1600" dirty="0" smtClean="0"/>
              <a:t>”) command to load it into the current session.</a:t>
            </a:r>
          </a:p>
          <a:p>
            <a:endParaRPr lang="en-US" sz="1600" dirty="0" smtClean="0"/>
          </a:p>
          <a:p>
            <a:r>
              <a:rPr lang="en-US" sz="1600" b="1" dirty="0" smtClean="0"/>
              <a:t>Note</a:t>
            </a:r>
            <a:r>
              <a:rPr lang="en-US" sz="1600" dirty="0" smtClean="0"/>
              <a:t>: Any package installed once, just needs to be invoked for every new session. There is no need to install it every time.</a:t>
            </a:r>
          </a:p>
          <a:p>
            <a:endParaRPr lang="en-US" sz="1600" dirty="0"/>
          </a:p>
          <a:p>
            <a:endParaRPr lang="en-US" sz="1600" dirty="0" smtClean="0"/>
          </a:p>
          <a:p>
            <a:endParaRPr lang="en-US" sz="1600" dirty="0"/>
          </a:p>
        </p:txBody>
      </p:sp>
      <p:sp>
        <p:nvSpPr>
          <p:cNvPr id="6" name="TextBox 5"/>
          <p:cNvSpPr txBox="1"/>
          <p:nvPr/>
        </p:nvSpPr>
        <p:spPr>
          <a:xfrm>
            <a:off x="152401" y="4145225"/>
            <a:ext cx="8851438"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install.packages</a:t>
            </a:r>
            <a:r>
              <a:rPr lang="en-US" sz="1400" dirty="0">
                <a:latin typeface="Consolas" pitchFamily="49" charset="0"/>
                <a:cs typeface="Consolas" pitchFamily="49" charset="0"/>
              </a:rPr>
              <a:t>("</a:t>
            </a:r>
            <a:r>
              <a:rPr lang="en-US" sz="1400" dirty="0" err="1">
                <a:latin typeface="Consolas" pitchFamily="49" charset="0"/>
                <a:cs typeface="Consolas" pitchFamily="49" charset="0"/>
              </a:rPr>
              <a:t>randomForest</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Installing </a:t>
            </a:r>
            <a:r>
              <a:rPr lang="en-US" sz="1400" dirty="0">
                <a:latin typeface="Consolas" pitchFamily="49" charset="0"/>
                <a:cs typeface="Consolas" pitchFamily="49" charset="0"/>
              </a:rPr>
              <a:t>package into ‘C:/Users/tuhin100847/Documents/R/win-library/3.3’ (as ‘lib’ is unspecified)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trying </a:t>
            </a:r>
            <a:r>
              <a:rPr lang="en-US" sz="1400" dirty="0">
                <a:latin typeface="Consolas" pitchFamily="49" charset="0"/>
                <a:cs typeface="Consolas" pitchFamily="49" charset="0"/>
              </a:rPr>
              <a:t>URL 'https://cran.rstudio.com/bin/windows/</a:t>
            </a:r>
            <a:r>
              <a:rPr lang="en-US" sz="1400" dirty="0" err="1">
                <a:latin typeface="Consolas" pitchFamily="49" charset="0"/>
                <a:cs typeface="Consolas" pitchFamily="49" charset="0"/>
              </a:rPr>
              <a:t>contrib</a:t>
            </a:r>
            <a:r>
              <a:rPr lang="en-US" sz="1400" dirty="0">
                <a:latin typeface="Consolas" pitchFamily="49" charset="0"/>
                <a:cs typeface="Consolas" pitchFamily="49" charset="0"/>
              </a:rPr>
              <a:t>/3.3/randomForest_4.6-12.zip' Content type 'application/zip' length 177174 bytes (173 KB)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downloaded </a:t>
            </a:r>
            <a:r>
              <a:rPr lang="en-US" sz="1400" dirty="0">
                <a:latin typeface="Consolas" pitchFamily="49" charset="0"/>
                <a:cs typeface="Consolas" pitchFamily="49" charset="0"/>
              </a:rPr>
              <a:t>173 KB </a:t>
            </a:r>
          </a:p>
          <a:p>
            <a:r>
              <a:rPr lang="en-US" sz="1400" dirty="0" smtClean="0">
                <a:latin typeface="Consolas" pitchFamily="49" charset="0"/>
                <a:cs typeface="Consolas" pitchFamily="49" charset="0"/>
              </a:rPr>
              <a:t>package </a:t>
            </a:r>
            <a:r>
              <a:rPr lang="en-US" sz="1400" dirty="0">
                <a:latin typeface="Consolas" pitchFamily="49" charset="0"/>
                <a:cs typeface="Consolas" pitchFamily="49" charset="0"/>
              </a:rPr>
              <a:t>‘</a:t>
            </a:r>
            <a:r>
              <a:rPr lang="en-US" sz="1400" dirty="0" err="1">
                <a:latin typeface="Consolas" pitchFamily="49" charset="0"/>
                <a:cs typeface="Consolas" pitchFamily="49" charset="0"/>
              </a:rPr>
              <a:t>randomForest</a:t>
            </a:r>
            <a:r>
              <a:rPr lang="en-US" sz="1400" dirty="0">
                <a:latin typeface="Consolas" pitchFamily="49" charset="0"/>
                <a:cs typeface="Consolas" pitchFamily="49" charset="0"/>
              </a:rPr>
              <a:t>’ successfully unpacked and MD5 sums checked The downloaded binary packages are in C:\Users\tuhin100847\AppData\Local\Temp\Rtmp2DzDec\downloaded_packages</a:t>
            </a:r>
          </a:p>
        </p:txBody>
      </p:sp>
    </p:spTree>
    <p:extLst>
      <p:ext uri="{BB962C8B-B14F-4D97-AF65-F5344CB8AC3E}">
        <p14:creationId xmlns:p14="http://schemas.microsoft.com/office/powerpoint/2010/main" val="77852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11 -13 : Vectorized loops (apply family)</a:t>
            </a:r>
            <a:endParaRPr lang="en-US" dirty="0"/>
          </a:p>
        </p:txBody>
      </p:sp>
      <p:sp>
        <p:nvSpPr>
          <p:cNvPr id="3" name="Rectangle 2"/>
          <p:cNvSpPr/>
          <p:nvPr/>
        </p:nvSpPr>
        <p:spPr>
          <a:xfrm>
            <a:off x="259304" y="1130448"/>
            <a:ext cx="8761867" cy="4662815"/>
          </a:xfrm>
          <a:prstGeom prst="rect">
            <a:avLst/>
          </a:prstGeom>
        </p:spPr>
        <p:txBody>
          <a:bodyPr wrap="square">
            <a:spAutoFit/>
          </a:bodyPr>
          <a:lstStyle/>
          <a:p>
            <a:pPr marL="285750" indent="-285750">
              <a:lnSpc>
                <a:spcPct val="150000"/>
              </a:lnSpc>
              <a:buFont typeface="Arial" pitchFamily="34" charset="0"/>
              <a:buChar char="•"/>
            </a:pPr>
            <a:r>
              <a:rPr lang="en-US" dirty="0"/>
              <a:t>I</a:t>
            </a:r>
            <a:r>
              <a:rPr lang="en-US" dirty="0" smtClean="0"/>
              <a:t>ntroduction to family functions</a:t>
            </a:r>
          </a:p>
          <a:p>
            <a:pPr marL="285750" indent="-285750">
              <a:lnSpc>
                <a:spcPct val="150000"/>
              </a:lnSpc>
              <a:buFont typeface="Arial" pitchFamily="34" charset="0"/>
              <a:buChar char="•"/>
            </a:pPr>
            <a:r>
              <a:rPr lang="en-US" dirty="0" smtClean="0"/>
              <a:t>Apply</a:t>
            </a:r>
          </a:p>
          <a:p>
            <a:pPr marL="285750" indent="-285750">
              <a:lnSpc>
                <a:spcPct val="150000"/>
              </a:lnSpc>
              <a:buFont typeface="Arial" pitchFamily="34" charset="0"/>
              <a:buChar char="•"/>
            </a:pPr>
            <a:r>
              <a:rPr lang="en-US" dirty="0" err="1" smtClean="0"/>
              <a:t>Sapply</a:t>
            </a:r>
            <a:endParaRPr lang="en-US" dirty="0" smtClean="0"/>
          </a:p>
          <a:p>
            <a:pPr marL="285750" indent="-285750">
              <a:lnSpc>
                <a:spcPct val="150000"/>
              </a:lnSpc>
              <a:buFont typeface="Arial" pitchFamily="34" charset="0"/>
              <a:buChar char="•"/>
            </a:pPr>
            <a:r>
              <a:rPr lang="en-US" dirty="0" err="1" smtClean="0"/>
              <a:t>Lapply</a:t>
            </a:r>
            <a:endParaRPr lang="en-US" dirty="0" smtClean="0"/>
          </a:p>
          <a:p>
            <a:pPr marL="285750" indent="-285750">
              <a:lnSpc>
                <a:spcPct val="150000"/>
              </a:lnSpc>
              <a:buFont typeface="Arial" pitchFamily="34" charset="0"/>
              <a:buChar char="•"/>
            </a:pPr>
            <a:endParaRPr lang="en-US" dirty="0"/>
          </a:p>
          <a:p>
            <a:pPr>
              <a:lnSpc>
                <a:spcPct val="150000"/>
              </a:lnSpc>
            </a:pPr>
            <a:endParaRPr lang="en-US" dirty="0"/>
          </a:p>
          <a:p>
            <a:pPr>
              <a:lnSpc>
                <a:spcPct val="150000"/>
              </a:lnSpc>
            </a:pPr>
            <a:r>
              <a:rPr lang="en-US" dirty="0" smtClean="0"/>
              <a:t> </a:t>
            </a:r>
            <a:endParaRPr lang="en-US" dirty="0"/>
          </a:p>
          <a:p>
            <a:pPr>
              <a:lnSpc>
                <a:spcPct val="150000"/>
              </a:lnSpc>
            </a:pPr>
            <a:endParaRPr lang="en-US" dirty="0"/>
          </a:p>
          <a:p>
            <a:pPr>
              <a:lnSpc>
                <a:spcPct val="150000"/>
              </a:lnSpc>
            </a:pPr>
            <a:endParaRPr lang="en-US" dirty="0" smtClean="0"/>
          </a:p>
          <a:p>
            <a:pPr>
              <a:lnSpc>
                <a:spcPct val="150000"/>
              </a:lnSpc>
            </a:pPr>
            <a:endParaRPr lang="en-US" dirty="0"/>
          </a:p>
          <a:p>
            <a:pPr>
              <a:lnSpc>
                <a:spcPct val="150000"/>
              </a:lnSpc>
            </a:pPr>
            <a:endParaRPr lang="en-US" dirty="0" smtClean="0"/>
          </a:p>
        </p:txBody>
      </p:sp>
    </p:spTree>
    <p:extLst>
      <p:ext uri="{BB962C8B-B14F-4D97-AF65-F5344CB8AC3E}">
        <p14:creationId xmlns:p14="http://schemas.microsoft.com/office/powerpoint/2010/main" val="28340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apply functions</a:t>
            </a:r>
            <a:endParaRPr lang="en-US" dirty="0"/>
          </a:p>
        </p:txBody>
      </p:sp>
      <p:sp>
        <p:nvSpPr>
          <p:cNvPr id="3" name="Rectangle 2"/>
          <p:cNvSpPr/>
          <p:nvPr/>
        </p:nvSpPr>
        <p:spPr>
          <a:xfrm>
            <a:off x="228600" y="1030363"/>
            <a:ext cx="8686800" cy="4278094"/>
          </a:xfrm>
          <a:prstGeom prst="rect">
            <a:avLst/>
          </a:prstGeom>
        </p:spPr>
        <p:txBody>
          <a:bodyPr>
            <a:spAutoFit/>
          </a:bodyPr>
          <a:lstStyle/>
          <a:p>
            <a:pPr marL="285750" indent="-285750">
              <a:buFont typeface="Arial" pitchFamily="34" charset="0"/>
              <a:buChar char="•"/>
            </a:pPr>
            <a:r>
              <a:rPr lang="en-US" sz="1600" dirty="0" smtClean="0"/>
              <a:t>The </a:t>
            </a:r>
            <a:r>
              <a:rPr lang="en-US" sz="1600" dirty="0"/>
              <a:t>apply family pertains to the R base package, and is populated with functions to manipulate slices of data from matrices, arrays, lists and dataframes in a repetitive </a:t>
            </a:r>
            <a:r>
              <a:rPr lang="en-US" sz="1600" dirty="0" smtClean="0"/>
              <a:t>way</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These </a:t>
            </a:r>
            <a:r>
              <a:rPr lang="en-US" sz="1600" dirty="0"/>
              <a:t>functions allow crossing the data in a number of ways and avoid explicit use of loop constructs. They act on an input list, matrix or array, and apply a named function with one or several optional </a:t>
            </a:r>
            <a:r>
              <a:rPr lang="en-US" sz="1600" dirty="0" smtClean="0"/>
              <a:t>arguments</a:t>
            </a:r>
          </a:p>
          <a:p>
            <a:endParaRPr lang="en-US" sz="1600" dirty="0" smtClean="0"/>
          </a:p>
          <a:p>
            <a:pPr marL="285750" indent="-285750">
              <a:buFont typeface="Arial" pitchFamily="34" charset="0"/>
              <a:buChar char="•"/>
            </a:pPr>
            <a:r>
              <a:rPr lang="en-US" sz="1600" dirty="0" smtClean="0"/>
              <a:t>The </a:t>
            </a:r>
            <a:r>
              <a:rPr lang="en-US" sz="1600" dirty="0"/>
              <a:t>called function could </a:t>
            </a:r>
            <a:r>
              <a:rPr lang="en-US" sz="1600" dirty="0" smtClean="0"/>
              <a:t>be:</a:t>
            </a:r>
          </a:p>
          <a:p>
            <a:pPr marL="742950" lvl="1" indent="-285750">
              <a:buFont typeface="Courier New" pitchFamily="49" charset="0"/>
              <a:buChar char="o"/>
            </a:pPr>
            <a:r>
              <a:rPr lang="en-US" sz="1600" dirty="0" smtClean="0"/>
              <a:t>An </a:t>
            </a:r>
            <a:r>
              <a:rPr lang="en-US" sz="1600" dirty="0"/>
              <a:t>aggregating </a:t>
            </a:r>
            <a:r>
              <a:rPr lang="en-US" sz="1600" dirty="0" smtClean="0"/>
              <a:t>function, like mean </a:t>
            </a:r>
            <a:r>
              <a:rPr lang="en-US" sz="1600" dirty="0"/>
              <a:t>or </a:t>
            </a:r>
            <a:r>
              <a:rPr lang="en-US" sz="1600" dirty="0" smtClean="0"/>
              <a:t>sum (which returns </a:t>
            </a:r>
            <a:r>
              <a:rPr lang="en-US" sz="1600" dirty="0"/>
              <a:t>a </a:t>
            </a:r>
            <a:r>
              <a:rPr lang="en-US" sz="1600" dirty="0" smtClean="0"/>
              <a:t>scalar</a:t>
            </a:r>
            <a:r>
              <a:rPr lang="en-US" sz="1600" dirty="0"/>
              <a:t>); </a:t>
            </a:r>
            <a:endParaRPr lang="en-US" sz="1600" dirty="0" smtClean="0"/>
          </a:p>
          <a:p>
            <a:pPr marL="742950" lvl="1" indent="-285750">
              <a:buFont typeface="Courier New" pitchFamily="49" charset="0"/>
              <a:buChar char="o"/>
            </a:pPr>
            <a:r>
              <a:rPr lang="en-US" sz="1600" dirty="0" smtClean="0"/>
              <a:t>Transforming </a:t>
            </a:r>
            <a:r>
              <a:rPr lang="en-US" sz="1600" dirty="0"/>
              <a:t>or sub-setting functions; </a:t>
            </a:r>
            <a:endParaRPr lang="en-US" sz="1600" dirty="0" smtClean="0"/>
          </a:p>
          <a:p>
            <a:pPr marL="742950" lvl="1" indent="-285750">
              <a:buFont typeface="Courier New" pitchFamily="49" charset="0"/>
              <a:buChar char="o"/>
            </a:pPr>
            <a:r>
              <a:rPr lang="en-US" sz="1600" dirty="0" smtClean="0"/>
              <a:t>Other </a:t>
            </a:r>
            <a:r>
              <a:rPr lang="en-US" sz="1600" dirty="0"/>
              <a:t>vectorized functions, which return more complex structures like list, vectors, matrices and </a:t>
            </a:r>
            <a:r>
              <a:rPr lang="en-US" sz="1600" dirty="0" smtClean="0"/>
              <a:t>arrays</a:t>
            </a:r>
            <a:br>
              <a:rPr lang="en-US" sz="1600" dirty="0" smtClean="0"/>
            </a:br>
            <a:endParaRPr lang="en-US" sz="1600" dirty="0" smtClean="0"/>
          </a:p>
          <a:p>
            <a:pPr marL="285750" indent="-285750">
              <a:buFont typeface="Arial" pitchFamily="34" charset="0"/>
              <a:buChar char="•"/>
            </a:pPr>
            <a:r>
              <a:rPr lang="en-US" sz="1600" dirty="0" smtClean="0"/>
              <a:t>The </a:t>
            </a:r>
            <a:r>
              <a:rPr lang="en-US" sz="1600" dirty="0"/>
              <a:t>apply functions form the basis of more complex combinations and helps to perform operations with very few lines of </a:t>
            </a:r>
            <a:r>
              <a:rPr lang="en-US" sz="1600" dirty="0" smtClean="0"/>
              <a:t>code</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 </a:t>
            </a:r>
            <a:r>
              <a:rPr lang="en-US" sz="1600" dirty="0"/>
              <a:t>family comprises: apply, </a:t>
            </a:r>
            <a:r>
              <a:rPr lang="en-US" sz="1600" dirty="0" err="1" smtClean="0"/>
              <a:t>lapply</a:t>
            </a:r>
            <a:r>
              <a:rPr lang="en-US" sz="1600" dirty="0" smtClean="0"/>
              <a:t>, </a:t>
            </a:r>
            <a:r>
              <a:rPr lang="en-US" sz="1600" dirty="0" err="1"/>
              <a:t>sapply</a:t>
            </a:r>
            <a:r>
              <a:rPr lang="en-US" sz="1600" dirty="0"/>
              <a:t>, </a:t>
            </a:r>
            <a:r>
              <a:rPr lang="en-US" sz="1600" dirty="0" err="1"/>
              <a:t>vapply</a:t>
            </a:r>
            <a:r>
              <a:rPr lang="en-US" sz="1600" dirty="0"/>
              <a:t>, </a:t>
            </a:r>
            <a:r>
              <a:rPr lang="en-US" sz="1600" dirty="0" err="1"/>
              <a:t>mapply</a:t>
            </a:r>
            <a:r>
              <a:rPr lang="en-US" sz="1600" dirty="0"/>
              <a:t>, </a:t>
            </a:r>
            <a:r>
              <a:rPr lang="en-US" sz="1600" dirty="0" err="1" smtClean="0"/>
              <a:t>rapply</a:t>
            </a:r>
            <a:r>
              <a:rPr lang="en-US" sz="1600" dirty="0" smtClean="0"/>
              <a:t> </a:t>
            </a:r>
            <a:r>
              <a:rPr lang="en-US" sz="1600" dirty="0"/>
              <a:t>and </a:t>
            </a:r>
            <a:r>
              <a:rPr lang="en-US" sz="1600" dirty="0" err="1" smtClean="0"/>
              <a:t>tapply</a:t>
            </a:r>
            <a:endParaRPr lang="en-US" sz="1600" dirty="0" smtClean="0"/>
          </a:p>
        </p:txBody>
      </p:sp>
    </p:spTree>
    <p:extLst>
      <p:ext uri="{BB962C8B-B14F-4D97-AF65-F5344CB8AC3E}">
        <p14:creationId xmlns:p14="http://schemas.microsoft.com/office/powerpoint/2010/main" val="223107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a:t>
            </a:r>
            <a:endParaRPr lang="en-US" dirty="0"/>
          </a:p>
        </p:txBody>
      </p:sp>
      <p:sp>
        <p:nvSpPr>
          <p:cNvPr id="3" name="Rectangle 2"/>
          <p:cNvSpPr/>
          <p:nvPr/>
        </p:nvSpPr>
        <p:spPr>
          <a:xfrm>
            <a:off x="204720" y="883157"/>
            <a:ext cx="8778240" cy="4770537"/>
          </a:xfrm>
          <a:prstGeom prst="rect">
            <a:avLst/>
          </a:prstGeom>
        </p:spPr>
        <p:txBody>
          <a:bodyPr>
            <a:spAutoFit/>
          </a:bodyPr>
          <a:lstStyle/>
          <a:p>
            <a:r>
              <a:rPr lang="en-US" sz="1600" dirty="0" smtClean="0"/>
              <a:t/>
            </a:r>
            <a:br>
              <a:rPr lang="en-US" sz="1600" dirty="0" smtClean="0"/>
            </a:br>
            <a:r>
              <a:rPr lang="en-US" sz="1600" dirty="0" smtClean="0"/>
              <a:t>It operates </a:t>
            </a:r>
            <a:r>
              <a:rPr lang="en-US" sz="1600" dirty="0"/>
              <a:t>on arrays (for simplicity we limit here to 2D arrays, </a:t>
            </a:r>
            <a:r>
              <a:rPr lang="en-US" sz="1600" dirty="0" smtClean="0"/>
              <a:t>or </a:t>
            </a:r>
            <a:r>
              <a:rPr lang="en-US" sz="1600" dirty="0"/>
              <a:t>matrices). </a:t>
            </a:r>
            <a:r>
              <a:rPr lang="en-US" sz="1600" dirty="0" smtClean="0"/>
              <a:t/>
            </a:r>
            <a:br>
              <a:rPr lang="en-US" sz="1600" dirty="0" smtClean="0"/>
            </a:br>
            <a:r>
              <a:rPr lang="en-US" sz="1600" dirty="0" smtClean="0"/>
              <a:t/>
            </a:r>
            <a:br>
              <a:rPr lang="en-US" sz="1600" dirty="0" smtClean="0"/>
            </a:br>
            <a:r>
              <a:rPr lang="en-US" sz="1600" i="1" u="sng" dirty="0" smtClean="0"/>
              <a:t>Syntax: </a:t>
            </a:r>
            <a:r>
              <a:rPr lang="en-US" sz="1600" i="1" u="sng" dirty="0"/>
              <a:t>apply(X, MARGIN, FUN, ...)</a:t>
            </a:r>
          </a:p>
          <a:p>
            <a:endParaRPr lang="en-US" sz="1600" dirty="0"/>
          </a:p>
          <a:p>
            <a:r>
              <a:rPr lang="en-US" sz="1600" dirty="0"/>
              <a:t>where:</a:t>
            </a:r>
          </a:p>
          <a:p>
            <a:pPr marL="285750" indent="-285750">
              <a:buFont typeface="Arial" pitchFamily="34" charset="0"/>
              <a:buChar char="•"/>
            </a:pPr>
            <a:r>
              <a:rPr lang="en-US" sz="1600" dirty="0" smtClean="0"/>
              <a:t>X is an </a:t>
            </a:r>
            <a:r>
              <a:rPr lang="en-US" sz="1600" dirty="0"/>
              <a:t>array (a matrix if the dimension of the array is 2); </a:t>
            </a:r>
            <a:endParaRPr lang="en-US" sz="1600" dirty="0" smtClean="0"/>
          </a:p>
          <a:p>
            <a:pPr marL="285750" indent="-285750">
              <a:buFont typeface="Arial" pitchFamily="34" charset="0"/>
              <a:buChar char="•"/>
            </a:pPr>
            <a:r>
              <a:rPr lang="en-US" sz="1600" dirty="0" smtClean="0"/>
              <a:t>MARGIN </a:t>
            </a:r>
            <a:r>
              <a:rPr lang="en-US" sz="1600" dirty="0"/>
              <a:t>is a variable defining how the function is applied: when MARGIN=1, it applies over rows, whereas with MARGIN=2, it works over </a:t>
            </a:r>
            <a:r>
              <a:rPr lang="en-US" sz="1600" dirty="0" smtClean="0"/>
              <a:t>columns.</a:t>
            </a:r>
            <a:endParaRPr lang="en-US" sz="1600" dirty="0"/>
          </a:p>
          <a:p>
            <a:pPr marL="742950" lvl="1" indent="-285750">
              <a:buFont typeface="Courier New" pitchFamily="49" charset="0"/>
              <a:buChar char="o"/>
            </a:pPr>
            <a:r>
              <a:rPr lang="en-US" sz="1600" dirty="0" smtClean="0"/>
              <a:t>Noticeably</a:t>
            </a:r>
            <a:r>
              <a:rPr lang="en-US" sz="1600" dirty="0"/>
              <a:t>, with the construct MARGIN=c(1,2) it applies to both rows and </a:t>
            </a:r>
            <a:r>
              <a:rPr lang="en-US" sz="1600" dirty="0" smtClean="0"/>
              <a:t>columns;</a:t>
            </a:r>
          </a:p>
          <a:p>
            <a:pPr marL="285750" indent="-285750">
              <a:buFont typeface="Arial" pitchFamily="34" charset="0"/>
              <a:buChar char="•"/>
            </a:pPr>
            <a:r>
              <a:rPr lang="en-US" sz="1600" dirty="0" smtClean="0"/>
              <a:t>FUN </a:t>
            </a:r>
            <a:r>
              <a:rPr lang="en-US" sz="1600" dirty="0"/>
              <a:t>is the function we want to apply and can be any R function, including a User Defined Function (more on functions in a separate post</a:t>
            </a:r>
            <a:r>
              <a:rPr lang="en-US" sz="1600" dirty="0" smtClean="0"/>
              <a:t>).</a:t>
            </a:r>
            <a:endParaRPr lang="en-US" sz="1600" dirty="0"/>
          </a:p>
          <a:p>
            <a:r>
              <a:rPr lang="en-US" sz="1600" dirty="0" smtClean="0"/>
              <a:t/>
            </a:r>
            <a:br>
              <a:rPr lang="en-US" sz="1600" dirty="0" smtClean="0"/>
            </a:br>
            <a:r>
              <a:rPr lang="en-US" sz="1600" dirty="0" smtClean="0"/>
              <a:t>We will now illustrate the working of these functions.</a:t>
            </a:r>
          </a:p>
          <a:p>
            <a:r>
              <a:rPr lang="en-US" sz="1600" dirty="0" smtClean="0"/>
              <a:t>Let’s </a:t>
            </a:r>
            <a:r>
              <a:rPr lang="en-US" sz="1600" dirty="0"/>
              <a:t>construct a 5 x 6 matrix and imagine we want to sum the values of each column: we can write something like</a:t>
            </a:r>
          </a:p>
          <a:p>
            <a:endParaRPr lang="en-US" sz="1600" dirty="0"/>
          </a:p>
          <a:p>
            <a:r>
              <a:rPr lang="en-US" sz="1600" dirty="0" smtClean="0"/>
              <a:t/>
            </a:r>
            <a:br>
              <a:rPr lang="en-US" sz="1600" dirty="0" smtClean="0"/>
            </a:br>
            <a:endParaRPr lang="en-US" sz="1600" dirty="0"/>
          </a:p>
        </p:txBody>
      </p:sp>
      <p:sp>
        <p:nvSpPr>
          <p:cNvPr id="4" name="TextBox 3"/>
          <p:cNvSpPr txBox="1"/>
          <p:nvPr/>
        </p:nvSpPr>
        <p:spPr>
          <a:xfrm>
            <a:off x="215038" y="5060695"/>
            <a:ext cx="8851438" cy="523220"/>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smtClean="0"/>
              <a:t>&gt; X</a:t>
            </a:r>
            <a:r>
              <a:rPr lang="en-US" sz="1400" dirty="0"/>
              <a:t>&lt;-matrix(</a:t>
            </a:r>
            <a:r>
              <a:rPr lang="en-US" sz="1400" dirty="0" err="1"/>
              <a:t>rnorm</a:t>
            </a:r>
            <a:r>
              <a:rPr lang="en-US" sz="1400" dirty="0"/>
              <a:t>(30), </a:t>
            </a:r>
            <a:r>
              <a:rPr lang="en-US" sz="1400" dirty="0" err="1"/>
              <a:t>nrow</a:t>
            </a:r>
            <a:r>
              <a:rPr lang="en-US" sz="1400" dirty="0"/>
              <a:t>=5, </a:t>
            </a:r>
            <a:r>
              <a:rPr lang="en-US" sz="1400" dirty="0" err="1"/>
              <a:t>ncol</a:t>
            </a:r>
            <a:r>
              <a:rPr lang="en-US" sz="1400" dirty="0"/>
              <a:t>=6)</a:t>
            </a:r>
          </a:p>
          <a:p>
            <a:r>
              <a:rPr lang="en-US" sz="1400" dirty="0" smtClean="0"/>
              <a:t>&gt; apply(X,2 </a:t>
            </a:r>
            <a:r>
              <a:rPr lang="en-US" sz="1400" dirty="0"/>
              <a:t>,sum)</a:t>
            </a:r>
          </a:p>
        </p:txBody>
      </p:sp>
    </p:spTree>
    <p:extLst>
      <p:ext uri="{BB962C8B-B14F-4D97-AF65-F5344CB8AC3E}">
        <p14:creationId xmlns:p14="http://schemas.microsoft.com/office/powerpoint/2010/main" val="3023939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mode vs. Interactive mode </a:t>
            </a:r>
            <a:endParaRPr lang="en-US" dirty="0"/>
          </a:p>
        </p:txBody>
      </p:sp>
      <p:sp>
        <p:nvSpPr>
          <p:cNvPr id="3" name="Rectangle 2"/>
          <p:cNvSpPr/>
          <p:nvPr/>
        </p:nvSpPr>
        <p:spPr>
          <a:xfrm>
            <a:off x="300250" y="1005574"/>
            <a:ext cx="8693624" cy="4031873"/>
          </a:xfrm>
          <a:prstGeom prst="rect">
            <a:avLst/>
          </a:prstGeom>
        </p:spPr>
        <p:txBody>
          <a:bodyPr wrap="square">
            <a:spAutoFit/>
          </a:bodyPr>
          <a:lstStyle/>
          <a:p>
            <a:r>
              <a:rPr lang="en-US" sz="1600" b="1" dirty="0"/>
              <a:t>R Script File</a:t>
            </a:r>
            <a:r>
              <a:rPr lang="en-US" sz="1600" dirty="0"/>
              <a:t>:</a:t>
            </a:r>
          </a:p>
          <a:p>
            <a:r>
              <a:rPr lang="en-US" sz="1600" dirty="0"/>
              <a:t>Usually, </a:t>
            </a:r>
            <a:r>
              <a:rPr lang="en-US" sz="1600" dirty="0" smtClean="0"/>
              <a:t>programs are written in </a:t>
            </a:r>
            <a:r>
              <a:rPr lang="en-US" sz="1600" dirty="0"/>
              <a:t>script files and </a:t>
            </a:r>
            <a:r>
              <a:rPr lang="en-US" sz="1600" dirty="0" smtClean="0"/>
              <a:t>then executed at </a:t>
            </a:r>
            <a:r>
              <a:rPr lang="en-US" sz="1600" dirty="0"/>
              <a:t>command prompt with the help of R interpreter called </a:t>
            </a:r>
            <a:r>
              <a:rPr lang="en-US" sz="1600" i="1" dirty="0" err="1"/>
              <a:t>Rscript</a:t>
            </a:r>
            <a:r>
              <a:rPr lang="en-US" sz="1600" dirty="0"/>
              <a:t>. So let's start with writing following code in a text file called </a:t>
            </a:r>
            <a:r>
              <a:rPr lang="en-US" sz="1600" dirty="0" err="1" smtClean="0"/>
              <a:t>test.R</a:t>
            </a:r>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r>
              <a:rPr lang="en-US" sz="1600" dirty="0" smtClean="0"/>
              <a:t>Save </a:t>
            </a:r>
            <a:r>
              <a:rPr lang="en-US" sz="1600" dirty="0"/>
              <a:t>the above code in a file </a:t>
            </a:r>
            <a:r>
              <a:rPr lang="en-US" sz="1600" i="1" dirty="0" err="1"/>
              <a:t>test.R</a:t>
            </a:r>
            <a:r>
              <a:rPr lang="en-US" sz="1600" dirty="0"/>
              <a:t> and execute it at Linux command prompt as given below. Even if you are using Windows or other system, syntax will remain same.</a:t>
            </a:r>
          </a:p>
          <a:p>
            <a:endParaRPr lang="en-US" sz="1600" dirty="0" smtClean="0"/>
          </a:p>
          <a:p>
            <a:endParaRPr lang="en-US" sz="1600" dirty="0"/>
          </a:p>
          <a:p>
            <a:endParaRPr lang="en-US" sz="1600" dirty="0" smtClean="0"/>
          </a:p>
          <a:p>
            <a:endParaRPr lang="en-US" sz="1600" dirty="0" smtClean="0"/>
          </a:p>
          <a:p>
            <a:r>
              <a:rPr lang="en-US" sz="1600" dirty="0" smtClean="0"/>
              <a:t>When </a:t>
            </a:r>
            <a:r>
              <a:rPr lang="en-US" sz="1600" dirty="0"/>
              <a:t>we run the above program, it produces the following </a:t>
            </a:r>
            <a:r>
              <a:rPr lang="en-US" sz="1600" dirty="0" smtClean="0"/>
              <a:t>result</a:t>
            </a:r>
            <a:r>
              <a:rPr lang="en-US" sz="1600" dirty="0"/>
              <a:t>:</a:t>
            </a:r>
          </a:p>
        </p:txBody>
      </p:sp>
      <p:sp>
        <p:nvSpPr>
          <p:cNvPr id="4" name="TextBox 3"/>
          <p:cNvSpPr txBox="1"/>
          <p:nvPr/>
        </p:nvSpPr>
        <p:spPr>
          <a:xfrm>
            <a:off x="412844" y="2019903"/>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My first program in R Programming</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myString</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"Hello, World!"</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&gt; print </a:t>
            </a:r>
            <a:r>
              <a:rPr lang="en-US" sz="1400" dirty="0">
                <a:latin typeface="Consolas" pitchFamily="49" charset="0"/>
                <a:cs typeface="Consolas" pitchFamily="49" charset="0"/>
              </a:rPr>
              <a:t>( </a:t>
            </a:r>
            <a:r>
              <a:rPr lang="en-US" sz="1400" dirty="0" err="1">
                <a:latin typeface="Consolas" pitchFamily="49" charset="0"/>
                <a:cs typeface="Consolas" pitchFamily="49" charset="0"/>
              </a:rPr>
              <a:t>myString</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412844" y="4033361"/>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Rscript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test.R</a:t>
            </a:r>
            <a:endParaRPr lang="en-US" sz="1400" dirty="0">
              <a:latin typeface="Consolas" pitchFamily="49" charset="0"/>
              <a:cs typeface="Consolas" pitchFamily="49" charset="0"/>
            </a:endParaRPr>
          </a:p>
        </p:txBody>
      </p:sp>
      <p:sp>
        <p:nvSpPr>
          <p:cNvPr id="6" name="TextBox 5"/>
          <p:cNvSpPr txBox="1"/>
          <p:nvPr/>
        </p:nvSpPr>
        <p:spPr>
          <a:xfrm>
            <a:off x="412844" y="5054281"/>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[1] "Hello, World</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59443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function explanation</a:t>
            </a:r>
            <a:endParaRPr lang="en-US" dirty="0"/>
          </a:p>
        </p:txBody>
      </p:sp>
      <p:sp>
        <p:nvSpPr>
          <p:cNvPr id="3" name="Rectangle 2"/>
          <p:cNvSpPr/>
          <p:nvPr/>
        </p:nvSpPr>
        <p:spPr>
          <a:xfrm>
            <a:off x="182880" y="1076877"/>
            <a:ext cx="8778240" cy="5755422"/>
          </a:xfrm>
          <a:prstGeom prst="rect">
            <a:avLst/>
          </a:prstGeom>
        </p:spPr>
        <p:txBody>
          <a:bodyPr>
            <a:spAutoFit/>
          </a:bodyPr>
          <a:lstStyle/>
          <a:p>
            <a:r>
              <a:rPr lang="en-US" sz="1600" dirty="0"/>
              <a:t>Remember that in R a matrix can be seen as a collection of line </a:t>
            </a:r>
            <a:r>
              <a:rPr lang="en-US" sz="1600" dirty="0" smtClean="0"/>
              <a:t>vectors</a:t>
            </a:r>
          </a:p>
          <a:p>
            <a:pPr marL="285750" indent="-285750">
              <a:buFont typeface="Arial" pitchFamily="34" charset="0"/>
              <a:buChar char="•"/>
            </a:pPr>
            <a:r>
              <a:rPr lang="en-US" sz="1600" dirty="0" smtClean="0"/>
              <a:t>when </a:t>
            </a:r>
            <a:r>
              <a:rPr lang="en-US" sz="1600" dirty="0"/>
              <a:t>crossing the matrix from top to bottom </a:t>
            </a:r>
            <a:r>
              <a:rPr lang="en-US" sz="1600" dirty="0" smtClean="0"/>
              <a:t>- along </a:t>
            </a:r>
            <a:r>
              <a:rPr lang="en-US" sz="1600" dirty="0"/>
              <a:t>the vertical line 1, which specifies the dimension or margin </a:t>
            </a:r>
            <a:r>
              <a:rPr lang="en-US" sz="1600" dirty="0" smtClean="0"/>
              <a:t>1</a:t>
            </a:r>
            <a:endParaRPr lang="en-US" sz="1600" dirty="0"/>
          </a:p>
          <a:p>
            <a:pPr marL="285750" indent="-285750">
              <a:buFont typeface="Arial" pitchFamily="34" charset="0"/>
              <a:buChar char="•"/>
            </a:pPr>
            <a:r>
              <a:rPr lang="en-US" sz="1600" dirty="0" smtClean="0"/>
              <a:t>or </a:t>
            </a:r>
            <a:r>
              <a:rPr lang="en-US" sz="1600" dirty="0"/>
              <a:t>as a list of columns vectors, spanning the matrix left to right </a:t>
            </a:r>
            <a:r>
              <a:rPr lang="en-US" sz="1600" dirty="0" smtClean="0"/>
              <a:t>- </a:t>
            </a:r>
            <a:r>
              <a:rPr lang="en-US" sz="1600" dirty="0"/>
              <a:t>along the dimension or margin 2 </a:t>
            </a:r>
          </a:p>
          <a:p>
            <a:endParaRPr lang="en-US" sz="1600" dirty="0"/>
          </a:p>
          <a:p>
            <a:r>
              <a:rPr lang="en-US" sz="1600" dirty="0"/>
              <a:t>So the instruction we entered, depicted in figure 1, translates into: </a:t>
            </a:r>
            <a:r>
              <a:rPr lang="en-US" sz="1600" dirty="0" smtClean="0"/>
              <a:t/>
            </a:r>
            <a:br>
              <a:rPr lang="en-US" sz="1600" dirty="0" smtClean="0"/>
            </a:br>
            <a:r>
              <a:rPr lang="en-US" sz="1600" dirty="0" smtClean="0"/>
              <a:t>apply </a:t>
            </a:r>
            <a:r>
              <a:rPr lang="en-US" sz="1600" dirty="0"/>
              <a:t>the function ‘sum’ to the matrix X along margin </a:t>
            </a:r>
            <a:r>
              <a:rPr lang="en-US" sz="1600" dirty="0" smtClean="0"/>
              <a:t>2 (meaning column), </a:t>
            </a:r>
            <a:r>
              <a:rPr lang="en-US" sz="1600" dirty="0"/>
              <a:t>summing up the values of each column </a:t>
            </a: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endParaRPr lang="en-US" sz="1600" dirty="0"/>
          </a:p>
          <a:p>
            <a:endParaRPr lang="en-US" sz="1600" dirty="0" smtClean="0"/>
          </a:p>
          <a:p>
            <a:endParaRPr lang="en-US" sz="1600" dirty="0"/>
          </a:p>
          <a:p>
            <a:r>
              <a:rPr lang="en-US" sz="1600" dirty="0" smtClean="0"/>
              <a:t/>
            </a:r>
            <a:br>
              <a:rPr lang="en-US" sz="1600" dirty="0" smtClean="0"/>
            </a:br>
            <a:r>
              <a:rPr lang="en-US" sz="1600" dirty="0" smtClean="0"/>
              <a:t/>
            </a:r>
            <a:br>
              <a:rPr lang="en-US" sz="1600" dirty="0" smtClean="0"/>
            </a:br>
            <a:r>
              <a:rPr lang="en-US" sz="1600" dirty="0" smtClean="0"/>
              <a:t>(</a:t>
            </a:r>
            <a:r>
              <a:rPr lang="en-US" sz="1600" dirty="0"/>
              <a:t>To avoid cluttering the picture, we just highlighted one of the columns, the third). We end up with a line vector containing the sums of the values of each </a:t>
            </a:r>
            <a:r>
              <a:rPr lang="en-US" sz="1600" dirty="0" smtClean="0"/>
              <a:t>column</a:t>
            </a:r>
          </a:p>
          <a:p>
            <a:endParaRPr lang="en-US" sz="1600" dirty="0"/>
          </a:p>
          <a:p>
            <a:endParaRPr lang="en-US" sz="1600" dirty="0"/>
          </a:p>
        </p:txBody>
      </p:sp>
      <p:pic>
        <p:nvPicPr>
          <p:cNvPr id="151554" name="Picture 2" descr="C:\Users\apurva101427\Desktop\Apply_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19" y="3060504"/>
            <a:ext cx="4343400" cy="251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2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25" y="36576"/>
            <a:ext cx="8854535" cy="896467"/>
          </a:xfrm>
        </p:spPr>
        <p:txBody>
          <a:bodyPr/>
          <a:lstStyle/>
          <a:p>
            <a:r>
              <a:rPr lang="en-US" dirty="0" smtClean="0"/>
              <a:t>Lapply()</a:t>
            </a:r>
            <a:endParaRPr lang="en-US" dirty="0"/>
          </a:p>
        </p:txBody>
      </p:sp>
      <p:sp>
        <p:nvSpPr>
          <p:cNvPr id="4" name="TextBox 3"/>
          <p:cNvSpPr txBox="1"/>
          <p:nvPr/>
        </p:nvSpPr>
        <p:spPr>
          <a:xfrm>
            <a:off x="150125" y="1009934"/>
            <a:ext cx="8816454" cy="1692771"/>
          </a:xfrm>
          <a:prstGeom prst="rect">
            <a:avLst/>
          </a:prstGeom>
          <a:solidFill>
            <a:schemeClr val="accent5">
              <a:lumMod val="20000"/>
              <a:lumOff val="80000"/>
            </a:schemeClr>
          </a:solidFill>
        </p:spPr>
        <p:txBody>
          <a:bodyPr wrap="square" rtlCol="0">
            <a:spAutoFit/>
          </a:bodyPr>
          <a:lstStyle/>
          <a:p>
            <a:r>
              <a:rPr lang="en-US" sz="1600" b="1" dirty="0" smtClean="0"/>
              <a:t>Lapply</a:t>
            </a:r>
            <a:r>
              <a:rPr lang="en-US" sz="1600" dirty="0" smtClean="0"/>
              <a:t> function applies the function </a:t>
            </a:r>
            <a:r>
              <a:rPr lang="en-US" sz="1600" b="1" dirty="0" smtClean="0"/>
              <a:t>FUN</a:t>
            </a:r>
            <a:r>
              <a:rPr lang="en-US" sz="1600" dirty="0" smtClean="0"/>
              <a:t> to each member of a vector or list </a:t>
            </a:r>
            <a:r>
              <a:rPr lang="en-US" sz="1600" b="1" dirty="0" smtClean="0"/>
              <a:t>X</a:t>
            </a:r>
            <a:r>
              <a:rPr lang="en-US" sz="1600" dirty="0" smtClean="0"/>
              <a:t> </a:t>
            </a:r>
            <a:r>
              <a:rPr lang="en-US" sz="1600" dirty="0"/>
              <a:t>and </a:t>
            </a:r>
            <a:r>
              <a:rPr lang="en-US" sz="1600" u="sng" dirty="0" smtClean="0"/>
              <a:t>returns </a:t>
            </a:r>
            <a:r>
              <a:rPr lang="en-US" sz="1600" u="sng" dirty="0"/>
              <a:t>a list</a:t>
            </a:r>
            <a:r>
              <a:rPr lang="en-US" sz="1600" dirty="0"/>
              <a:t> of the same length as </a:t>
            </a:r>
            <a:r>
              <a:rPr lang="en-US" sz="1600" b="1" dirty="0" smtClean="0"/>
              <a:t>X</a:t>
            </a:r>
            <a:r>
              <a:rPr lang="en-US" sz="1600" dirty="0" smtClean="0"/>
              <a:t>.</a:t>
            </a:r>
          </a:p>
          <a:p>
            <a:r>
              <a:rPr lang="en-US" sz="1600" dirty="0" smtClean="0"/>
              <a:t>Each </a:t>
            </a:r>
            <a:r>
              <a:rPr lang="en-US" sz="1600" dirty="0"/>
              <a:t>element </a:t>
            </a:r>
            <a:r>
              <a:rPr lang="en-US" sz="1600" dirty="0" smtClean="0"/>
              <a:t>of this resultant list, is </a:t>
            </a:r>
            <a:r>
              <a:rPr lang="en-US" sz="1600" dirty="0"/>
              <a:t>the result of applying FUN on the corresponding element of </a:t>
            </a:r>
            <a:r>
              <a:rPr lang="en-US" sz="1600" b="1" dirty="0" smtClean="0"/>
              <a:t>X</a:t>
            </a:r>
            <a:r>
              <a:rPr lang="en-US" sz="1600" dirty="0" smtClean="0"/>
              <a:t>.</a:t>
            </a:r>
          </a:p>
          <a:p>
            <a:pPr algn="ctr"/>
            <a:endParaRPr lang="en-US" sz="1000" b="1" dirty="0" smtClean="0">
              <a:solidFill>
                <a:schemeClr val="accent1"/>
              </a:solidFill>
            </a:endParaRPr>
          </a:p>
          <a:p>
            <a:pPr algn="ctr"/>
            <a:r>
              <a:rPr lang="en-US" sz="2000" b="1" dirty="0" err="1" smtClean="0">
                <a:solidFill>
                  <a:schemeClr val="accent1">
                    <a:lumMod val="75000"/>
                  </a:schemeClr>
                </a:solidFill>
              </a:rPr>
              <a:t>lapply</a:t>
            </a:r>
            <a:r>
              <a:rPr lang="en-US" sz="2000" b="1" dirty="0" smtClean="0">
                <a:solidFill>
                  <a:schemeClr val="accent1">
                    <a:lumMod val="75000"/>
                  </a:schemeClr>
                </a:solidFill>
              </a:rPr>
              <a:t>(X</a:t>
            </a:r>
            <a:r>
              <a:rPr lang="en-US" sz="2000" b="1" dirty="0">
                <a:solidFill>
                  <a:schemeClr val="accent1">
                    <a:lumMod val="75000"/>
                  </a:schemeClr>
                </a:solidFill>
              </a:rPr>
              <a:t>, FUN, </a:t>
            </a:r>
            <a:r>
              <a:rPr lang="en-US" sz="2000" b="1" dirty="0" smtClean="0">
                <a:solidFill>
                  <a:schemeClr val="accent1">
                    <a:lumMod val="75000"/>
                  </a:schemeClr>
                </a:solidFill>
              </a:rPr>
              <a:t>...)</a:t>
            </a:r>
          </a:p>
          <a:p>
            <a:pPr algn="ctr"/>
            <a:endParaRPr lang="en-US" sz="1000" b="1" dirty="0" smtClean="0">
              <a:solidFill>
                <a:schemeClr val="accent1"/>
              </a:solidFill>
            </a:endParaRPr>
          </a:p>
          <a:p>
            <a:r>
              <a:rPr lang="en-US" sz="1600" dirty="0"/>
              <a:t>If </a:t>
            </a:r>
            <a:r>
              <a:rPr lang="en-US" sz="1600" b="1" dirty="0"/>
              <a:t>FUN</a:t>
            </a:r>
            <a:r>
              <a:rPr lang="en-US" sz="1600" dirty="0"/>
              <a:t> requires additional arguments, </a:t>
            </a:r>
            <a:r>
              <a:rPr lang="en-US" sz="1600" dirty="0" smtClean="0"/>
              <a:t>it can be passed after specifying </a:t>
            </a:r>
            <a:r>
              <a:rPr lang="en-US" sz="1600" b="1" dirty="0"/>
              <a:t>X</a:t>
            </a:r>
            <a:r>
              <a:rPr lang="en-US" sz="1600" dirty="0"/>
              <a:t> and </a:t>
            </a:r>
            <a:r>
              <a:rPr lang="en-US" sz="1600" b="1" dirty="0" smtClean="0"/>
              <a:t>FUN </a:t>
            </a:r>
            <a:r>
              <a:rPr lang="en-US" sz="1600" dirty="0" smtClean="0"/>
              <a:t>(...). </a:t>
            </a:r>
            <a:endParaRPr lang="en-US" sz="1600" dirty="0"/>
          </a:p>
        </p:txBody>
      </p:sp>
      <p:sp>
        <p:nvSpPr>
          <p:cNvPr id="5" name="TextBox 4"/>
          <p:cNvSpPr txBox="1"/>
          <p:nvPr/>
        </p:nvSpPr>
        <p:spPr>
          <a:xfrm>
            <a:off x="150125" y="3112607"/>
            <a:ext cx="8816454" cy="369332"/>
          </a:xfrm>
          <a:prstGeom prst="rect">
            <a:avLst/>
          </a:prstGeom>
          <a:noFill/>
        </p:spPr>
        <p:txBody>
          <a:bodyPr wrap="square" rtlCol="0">
            <a:spAutoFit/>
          </a:bodyPr>
          <a:lstStyle/>
          <a:p>
            <a:r>
              <a:rPr lang="en-US" b="1" dirty="0" smtClean="0">
                <a:solidFill>
                  <a:schemeClr val="accent1">
                    <a:lumMod val="75000"/>
                  </a:schemeClr>
                </a:solidFill>
              </a:rPr>
              <a:t>Example:</a:t>
            </a:r>
            <a:r>
              <a:rPr lang="en-US" dirty="0" smtClean="0"/>
              <a:t> </a:t>
            </a:r>
          </a:p>
        </p:txBody>
      </p:sp>
      <p:sp>
        <p:nvSpPr>
          <p:cNvPr id="7" name="TextBox 6"/>
          <p:cNvSpPr txBox="1"/>
          <p:nvPr/>
        </p:nvSpPr>
        <p:spPr>
          <a:xfrm>
            <a:off x="232011" y="3423806"/>
            <a:ext cx="8734568"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batch &lt;- list(present = 3, names = c("Abhishek", "Prince", "</a:t>
            </a:r>
            <a:r>
              <a:rPr lang="en-US" sz="1400" dirty="0" err="1"/>
              <a:t>Swaminathan</a:t>
            </a:r>
            <a:r>
              <a:rPr lang="en-US" sz="1400" dirty="0"/>
              <a:t>"), </a:t>
            </a:r>
            <a:r>
              <a:rPr lang="en-US" sz="1400" dirty="0" smtClean="0"/>
              <a:t>         + </a:t>
            </a:r>
            <a:r>
              <a:rPr lang="en-US" sz="1400" dirty="0" err="1" smtClean="0"/>
              <a:t>campus_batch</a:t>
            </a:r>
            <a:r>
              <a:rPr lang="en-US" sz="1400" dirty="0" smtClean="0"/>
              <a:t> </a:t>
            </a:r>
            <a:r>
              <a:rPr lang="en-US" sz="1400" dirty="0"/>
              <a:t>= TRUE)</a:t>
            </a:r>
          </a:p>
          <a:p>
            <a:r>
              <a:rPr lang="en-US" sz="1400" dirty="0"/>
              <a:t>&gt; </a:t>
            </a:r>
            <a:r>
              <a:rPr lang="en-US" sz="1400" dirty="0" err="1"/>
              <a:t>lapply</a:t>
            </a:r>
            <a:r>
              <a:rPr lang="en-US" sz="1400" dirty="0"/>
              <a:t>(batch, class)</a:t>
            </a:r>
          </a:p>
        </p:txBody>
      </p:sp>
      <p:sp>
        <p:nvSpPr>
          <p:cNvPr id="8" name="TextBox 7"/>
          <p:cNvSpPr txBox="1"/>
          <p:nvPr/>
        </p:nvSpPr>
        <p:spPr>
          <a:xfrm>
            <a:off x="245659" y="4463326"/>
            <a:ext cx="1924335" cy="187743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$present</a:t>
            </a:r>
          </a:p>
          <a:p>
            <a:r>
              <a:rPr lang="en-US" sz="1400" dirty="0"/>
              <a:t>[1] "numeric"</a:t>
            </a:r>
          </a:p>
          <a:p>
            <a:endParaRPr lang="en-US" sz="1400" dirty="0"/>
          </a:p>
          <a:p>
            <a:r>
              <a:rPr lang="en-US" sz="1400" dirty="0"/>
              <a:t>$names</a:t>
            </a:r>
          </a:p>
          <a:p>
            <a:r>
              <a:rPr lang="en-US" sz="1400" dirty="0"/>
              <a:t>[1] "character"</a:t>
            </a:r>
          </a:p>
          <a:p>
            <a:endParaRPr lang="en-US" sz="1400" dirty="0"/>
          </a:p>
          <a:p>
            <a:r>
              <a:rPr lang="en-US" sz="1400" dirty="0"/>
              <a:t>$</a:t>
            </a:r>
            <a:r>
              <a:rPr lang="en-US" sz="1400" dirty="0" err="1"/>
              <a:t>campus_batch</a:t>
            </a:r>
            <a:endParaRPr lang="en-US" sz="1400" dirty="0"/>
          </a:p>
          <a:p>
            <a:r>
              <a:rPr lang="en-US" sz="1400" dirty="0"/>
              <a:t>[1] "logical"</a:t>
            </a:r>
          </a:p>
        </p:txBody>
      </p:sp>
      <p:sp>
        <p:nvSpPr>
          <p:cNvPr id="9" name="Rounded Rectangle 8"/>
          <p:cNvSpPr/>
          <p:nvPr/>
        </p:nvSpPr>
        <p:spPr>
          <a:xfrm>
            <a:off x="2279176" y="4436030"/>
            <a:ext cx="6687403" cy="208759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dirty="0" smtClean="0">
                <a:solidFill>
                  <a:schemeClr val="tx1"/>
                </a:solidFill>
              </a:rPr>
              <a:t>Here using </a:t>
            </a:r>
            <a:r>
              <a:rPr lang="en-US" sz="1600" dirty="0" err="1" smtClean="0">
                <a:solidFill>
                  <a:schemeClr val="tx1"/>
                </a:solidFill>
              </a:rPr>
              <a:t>lapply</a:t>
            </a:r>
            <a:r>
              <a:rPr lang="en-US" sz="1600" dirty="0" smtClean="0">
                <a:solidFill>
                  <a:schemeClr val="tx1"/>
                </a:solidFill>
              </a:rPr>
              <a:t>(), we can easily find out the class of each element in the list named </a:t>
            </a:r>
            <a:r>
              <a:rPr lang="en-US" sz="1600" b="1" dirty="0" smtClean="0">
                <a:solidFill>
                  <a:schemeClr val="tx1"/>
                </a:solidFill>
              </a:rPr>
              <a:t>batch</a:t>
            </a:r>
            <a:endParaRPr lang="en-US" sz="1600" dirty="0" smtClean="0">
              <a:solidFill>
                <a:schemeClr val="tx1"/>
              </a:solidFill>
            </a:endParaRPr>
          </a:p>
          <a:p>
            <a:pPr marL="285750" indent="-285750">
              <a:buFont typeface="Arial" pitchFamily="34" charset="0"/>
              <a:buChar char="•"/>
            </a:pPr>
            <a:r>
              <a:rPr lang="en-US" sz="1600" dirty="0" smtClean="0">
                <a:solidFill>
                  <a:schemeClr val="tx1"/>
                </a:solidFill>
              </a:rPr>
              <a:t>As mentioned, lapply() returned a list. Using </a:t>
            </a:r>
            <a:r>
              <a:rPr lang="en-US" sz="1600" b="1" dirty="0" err="1" smtClean="0">
                <a:solidFill>
                  <a:schemeClr val="tx1"/>
                </a:solidFill>
              </a:rPr>
              <a:t>unlist</a:t>
            </a:r>
            <a:r>
              <a:rPr lang="en-US" sz="1600" b="1" dirty="0" smtClean="0">
                <a:solidFill>
                  <a:schemeClr val="tx1"/>
                </a:solidFill>
              </a:rPr>
              <a:t>()</a:t>
            </a:r>
            <a:r>
              <a:rPr lang="en-US" sz="1600" dirty="0" smtClean="0">
                <a:solidFill>
                  <a:schemeClr val="tx1"/>
                </a:solidFill>
              </a:rPr>
              <a:t> we can convert the list to a vector.</a:t>
            </a:r>
          </a:p>
          <a:p>
            <a:endParaRPr lang="en-US" sz="1600" dirty="0" smtClean="0">
              <a:solidFill>
                <a:schemeClr val="tx1"/>
              </a:solidFill>
            </a:endParaRPr>
          </a:p>
          <a:p>
            <a:r>
              <a:rPr lang="en-US" sz="1600" b="1" dirty="0" smtClean="0">
                <a:solidFill>
                  <a:schemeClr val="tx1"/>
                </a:solidFill>
              </a:rPr>
              <a:t>Q:</a:t>
            </a:r>
            <a:r>
              <a:rPr lang="en-US" sz="1600" dirty="0" smtClean="0">
                <a:solidFill>
                  <a:schemeClr val="tx1"/>
                </a:solidFill>
              </a:rPr>
              <a:t> Find out the class of all the elements of ‘batch’ using ‘for loop’. Do you find lapply advantageous ?</a:t>
            </a:r>
          </a:p>
        </p:txBody>
      </p:sp>
    </p:spTree>
    <p:extLst>
      <p:ext uri="{BB962C8B-B14F-4D97-AF65-F5344CB8AC3E}">
        <p14:creationId xmlns:p14="http://schemas.microsoft.com/office/powerpoint/2010/main" val="280691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25" y="36576"/>
            <a:ext cx="8854535" cy="896467"/>
          </a:xfrm>
        </p:spPr>
        <p:txBody>
          <a:bodyPr/>
          <a:lstStyle/>
          <a:p>
            <a:r>
              <a:rPr lang="en-US" dirty="0" smtClean="0"/>
              <a:t>Lapply()</a:t>
            </a:r>
            <a:endParaRPr lang="en-US" dirty="0"/>
          </a:p>
        </p:txBody>
      </p:sp>
      <p:sp>
        <p:nvSpPr>
          <p:cNvPr id="4" name="TextBox 3"/>
          <p:cNvSpPr txBox="1"/>
          <p:nvPr/>
        </p:nvSpPr>
        <p:spPr>
          <a:xfrm>
            <a:off x="245659" y="1002228"/>
            <a:ext cx="8816454" cy="1138773"/>
          </a:xfrm>
          <a:prstGeom prst="rect">
            <a:avLst/>
          </a:prstGeom>
          <a:noFill/>
        </p:spPr>
        <p:txBody>
          <a:bodyPr wrap="square" rtlCol="0">
            <a:spAutoFit/>
          </a:bodyPr>
          <a:lstStyle/>
          <a:p>
            <a:r>
              <a:rPr lang="en-US" b="1" dirty="0" smtClean="0"/>
              <a:t>Lapply() using Custom Functions:</a:t>
            </a:r>
          </a:p>
          <a:p>
            <a:endParaRPr lang="en-US" b="1" dirty="0" smtClean="0"/>
          </a:p>
          <a:p>
            <a:pPr marL="285750" indent="-285750">
              <a:buFont typeface="Arial" pitchFamily="34" charset="0"/>
              <a:buChar char="•"/>
            </a:pPr>
            <a:r>
              <a:rPr lang="en-US" sz="1600" dirty="0"/>
              <a:t>Lapply can be used with built-in functions </a:t>
            </a:r>
            <a:r>
              <a:rPr lang="en-US" sz="1600" dirty="0" smtClean="0"/>
              <a:t>as well as custom functions</a:t>
            </a:r>
            <a:endParaRPr lang="en-US" sz="1600" dirty="0"/>
          </a:p>
          <a:p>
            <a:pPr marL="285750" indent="-285750">
              <a:buFont typeface="Arial" pitchFamily="34" charset="0"/>
              <a:buChar char="•"/>
            </a:pPr>
            <a:r>
              <a:rPr lang="en-US" sz="1600" dirty="0"/>
              <a:t>The </a:t>
            </a:r>
            <a:r>
              <a:rPr lang="en-US" sz="1600" dirty="0" smtClean="0"/>
              <a:t>custom function </a:t>
            </a:r>
            <a:r>
              <a:rPr lang="en-US" sz="1600" dirty="0"/>
              <a:t>can be </a:t>
            </a:r>
            <a:r>
              <a:rPr lang="en-US" sz="1600" dirty="0" smtClean="0"/>
              <a:t>defined before or </a:t>
            </a:r>
            <a:r>
              <a:rPr lang="en-US" sz="1600" dirty="0"/>
              <a:t>inside the </a:t>
            </a:r>
            <a:r>
              <a:rPr lang="en-US" sz="1600" dirty="0" err="1"/>
              <a:t>lapply</a:t>
            </a:r>
            <a:r>
              <a:rPr lang="en-US" sz="1600" dirty="0"/>
              <a:t> </a:t>
            </a:r>
            <a:r>
              <a:rPr lang="en-US" sz="1600" dirty="0" smtClean="0"/>
              <a:t>function</a:t>
            </a:r>
            <a:endParaRPr lang="en-US" sz="1600" dirty="0"/>
          </a:p>
        </p:txBody>
      </p:sp>
      <p:sp>
        <p:nvSpPr>
          <p:cNvPr id="5" name="TextBox 4"/>
          <p:cNvSpPr txBox="1"/>
          <p:nvPr/>
        </p:nvSpPr>
        <p:spPr>
          <a:xfrm>
            <a:off x="245659" y="2307375"/>
            <a:ext cx="4121625" cy="369332"/>
          </a:xfrm>
          <a:prstGeom prst="rect">
            <a:avLst/>
          </a:prstGeom>
          <a:noFill/>
        </p:spPr>
        <p:txBody>
          <a:bodyPr wrap="square" rtlCol="0">
            <a:spAutoFit/>
          </a:bodyPr>
          <a:lstStyle/>
          <a:p>
            <a:r>
              <a:rPr lang="en-US" b="1" dirty="0" smtClean="0">
                <a:solidFill>
                  <a:schemeClr val="accent1">
                    <a:lumMod val="75000"/>
                  </a:schemeClr>
                </a:solidFill>
              </a:rPr>
              <a:t>Example 1:</a:t>
            </a:r>
            <a:r>
              <a:rPr lang="en-US" dirty="0" smtClean="0"/>
              <a:t> </a:t>
            </a:r>
          </a:p>
        </p:txBody>
      </p:sp>
      <p:sp>
        <p:nvSpPr>
          <p:cNvPr id="7" name="TextBox 6"/>
          <p:cNvSpPr txBox="1"/>
          <p:nvPr/>
        </p:nvSpPr>
        <p:spPr>
          <a:xfrm>
            <a:off x="232011" y="2755054"/>
            <a:ext cx="4374108"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bitcoin_price</a:t>
            </a:r>
            <a:r>
              <a:rPr lang="en-US" sz="1400" dirty="0"/>
              <a:t> &lt;-list(52629, 52389, </a:t>
            </a:r>
            <a:r>
              <a:rPr lang="en-US" sz="1400" dirty="0" smtClean="0"/>
              <a:t>     + 52147</a:t>
            </a:r>
            <a:r>
              <a:rPr lang="en-US" sz="1400" dirty="0"/>
              <a:t>, 53012)</a:t>
            </a:r>
          </a:p>
          <a:p>
            <a:r>
              <a:rPr lang="en-US" sz="1400" dirty="0"/>
              <a:t>&gt; triple &lt;- function(x) { 3*x }</a:t>
            </a:r>
          </a:p>
          <a:p>
            <a:r>
              <a:rPr lang="en-US" sz="1400" dirty="0"/>
              <a:t>&gt; </a:t>
            </a:r>
            <a:r>
              <a:rPr lang="en-US" sz="1400" dirty="0" err="1"/>
              <a:t>lapply</a:t>
            </a:r>
            <a:r>
              <a:rPr lang="en-US" sz="1400" dirty="0"/>
              <a:t>(</a:t>
            </a:r>
            <a:r>
              <a:rPr lang="en-US" sz="1400" dirty="0" err="1"/>
              <a:t>bitcoin_price</a:t>
            </a:r>
            <a:r>
              <a:rPr lang="en-US" sz="1400" dirty="0"/>
              <a:t>, triple)</a:t>
            </a:r>
          </a:p>
        </p:txBody>
      </p:sp>
      <p:sp>
        <p:nvSpPr>
          <p:cNvPr id="8" name="TextBox 7"/>
          <p:cNvSpPr txBox="1"/>
          <p:nvPr/>
        </p:nvSpPr>
        <p:spPr>
          <a:xfrm>
            <a:off x="245659" y="3919678"/>
            <a:ext cx="1924335" cy="2554545"/>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[[1]]</a:t>
            </a:r>
          </a:p>
          <a:p>
            <a:r>
              <a:rPr lang="en-US" sz="1400" dirty="0"/>
              <a:t>[1] 157887</a:t>
            </a:r>
          </a:p>
          <a:p>
            <a:endParaRPr lang="en-US" sz="1400" dirty="0"/>
          </a:p>
          <a:p>
            <a:r>
              <a:rPr lang="en-US" sz="1400" dirty="0"/>
              <a:t>[[2]]</a:t>
            </a:r>
          </a:p>
          <a:p>
            <a:r>
              <a:rPr lang="en-US" sz="1400" dirty="0"/>
              <a:t>[1] 157167</a:t>
            </a:r>
          </a:p>
          <a:p>
            <a:endParaRPr lang="en-US" sz="1400" dirty="0"/>
          </a:p>
          <a:p>
            <a:r>
              <a:rPr lang="en-US" sz="1400" dirty="0"/>
              <a:t>[[3]]</a:t>
            </a:r>
          </a:p>
          <a:p>
            <a:r>
              <a:rPr lang="en-US" sz="1400" dirty="0"/>
              <a:t>[1] 156441</a:t>
            </a:r>
          </a:p>
          <a:p>
            <a:endParaRPr lang="en-US" sz="1400" dirty="0"/>
          </a:p>
          <a:p>
            <a:r>
              <a:rPr lang="en-US" sz="1400" dirty="0"/>
              <a:t>[[4]]</a:t>
            </a:r>
          </a:p>
          <a:p>
            <a:r>
              <a:rPr lang="en-US" sz="1400" dirty="0"/>
              <a:t>[1] 159036</a:t>
            </a:r>
          </a:p>
        </p:txBody>
      </p:sp>
      <p:sp>
        <p:nvSpPr>
          <p:cNvPr id="10" name="TextBox 9"/>
          <p:cNvSpPr txBox="1"/>
          <p:nvPr/>
        </p:nvSpPr>
        <p:spPr>
          <a:xfrm>
            <a:off x="4519755" y="2295999"/>
            <a:ext cx="4121625" cy="369332"/>
          </a:xfrm>
          <a:prstGeom prst="rect">
            <a:avLst/>
          </a:prstGeom>
          <a:noFill/>
        </p:spPr>
        <p:txBody>
          <a:bodyPr wrap="square" rtlCol="0">
            <a:spAutoFit/>
          </a:bodyPr>
          <a:lstStyle/>
          <a:p>
            <a:r>
              <a:rPr lang="en-US" b="1" dirty="0" smtClean="0">
                <a:solidFill>
                  <a:schemeClr val="accent1">
                    <a:lumMod val="75000"/>
                  </a:schemeClr>
                </a:solidFill>
              </a:rPr>
              <a:t>Example 2:</a:t>
            </a:r>
            <a:r>
              <a:rPr lang="en-US" dirty="0" smtClean="0"/>
              <a:t> </a:t>
            </a:r>
          </a:p>
        </p:txBody>
      </p:sp>
      <p:sp>
        <p:nvSpPr>
          <p:cNvPr id="11" name="TextBox 10"/>
          <p:cNvSpPr txBox="1"/>
          <p:nvPr/>
        </p:nvSpPr>
        <p:spPr>
          <a:xfrm>
            <a:off x="4710827" y="2743678"/>
            <a:ext cx="4374108"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bitcoin_price</a:t>
            </a:r>
            <a:r>
              <a:rPr lang="en-US" sz="1400" dirty="0"/>
              <a:t> &lt;-list(52629, 52389</a:t>
            </a:r>
            <a:r>
              <a:rPr lang="en-US" sz="1400" dirty="0" smtClean="0"/>
              <a:t>,      + </a:t>
            </a:r>
            <a:r>
              <a:rPr lang="en-US" sz="1400" dirty="0"/>
              <a:t>52147, 53012)</a:t>
            </a:r>
          </a:p>
          <a:p>
            <a:r>
              <a:rPr lang="en-US" sz="1400" dirty="0"/>
              <a:t>&gt; </a:t>
            </a:r>
            <a:r>
              <a:rPr lang="en-US" sz="1400" dirty="0" err="1"/>
              <a:t>unlist</a:t>
            </a:r>
            <a:r>
              <a:rPr lang="en-US" sz="1400" dirty="0"/>
              <a:t>(</a:t>
            </a:r>
            <a:r>
              <a:rPr lang="en-US" sz="1400" dirty="0" err="1"/>
              <a:t>lapply</a:t>
            </a:r>
            <a:r>
              <a:rPr lang="en-US" sz="1400" dirty="0"/>
              <a:t>(</a:t>
            </a:r>
            <a:r>
              <a:rPr lang="en-US" sz="1400" dirty="0" err="1"/>
              <a:t>bitcoin_price</a:t>
            </a:r>
            <a:r>
              <a:rPr lang="en-US" sz="1400" dirty="0"/>
              <a:t>, function(x, factor) {x*factor}, 3))</a:t>
            </a:r>
          </a:p>
        </p:txBody>
      </p:sp>
      <p:sp>
        <p:nvSpPr>
          <p:cNvPr id="12" name="TextBox 11"/>
          <p:cNvSpPr txBox="1"/>
          <p:nvPr/>
        </p:nvSpPr>
        <p:spPr>
          <a:xfrm>
            <a:off x="4710827" y="3987918"/>
            <a:ext cx="435128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[1] 157887 157167 156441 159036</a:t>
            </a:r>
          </a:p>
        </p:txBody>
      </p:sp>
    </p:spTree>
    <p:extLst>
      <p:ext uri="{BB962C8B-B14F-4D97-AF65-F5344CB8AC3E}">
        <p14:creationId xmlns:p14="http://schemas.microsoft.com/office/powerpoint/2010/main" val="95790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76" y="36576"/>
            <a:ext cx="8676959" cy="896467"/>
          </a:xfrm>
        </p:spPr>
        <p:txBody>
          <a:bodyPr/>
          <a:lstStyle/>
          <a:p>
            <a:r>
              <a:rPr lang="en-US" dirty="0" err="1" smtClean="0"/>
              <a:t>Lapply</a:t>
            </a:r>
            <a:r>
              <a:rPr lang="en-US" dirty="0" smtClean="0"/>
              <a:t>() Illustration</a:t>
            </a:r>
            <a:endParaRPr lang="en-US" dirty="0"/>
          </a:p>
        </p:txBody>
      </p:sp>
      <p:sp>
        <p:nvSpPr>
          <p:cNvPr id="3" name="Rectangle 2"/>
          <p:cNvSpPr/>
          <p:nvPr/>
        </p:nvSpPr>
        <p:spPr>
          <a:xfrm>
            <a:off x="85757" y="1132468"/>
            <a:ext cx="4536981" cy="418576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create a list of matrices:</a:t>
            </a:r>
          </a:p>
          <a:p>
            <a:r>
              <a:rPr lang="en-US" sz="1400" dirty="0" smtClean="0">
                <a:latin typeface="Consolas" pitchFamily="49" charset="0"/>
                <a:cs typeface="Consolas" pitchFamily="49" charset="0"/>
              </a:rPr>
              <a:t>&gt; A</a:t>
            </a:r>
            <a:r>
              <a:rPr lang="en-US" sz="1400" dirty="0">
                <a:latin typeface="Consolas" pitchFamily="49" charset="0"/>
                <a:cs typeface="Consolas" pitchFamily="49" charset="0"/>
              </a:rPr>
              <a:t>&lt;-matrix(1:9, 3,3)</a:t>
            </a:r>
          </a:p>
          <a:p>
            <a:r>
              <a:rPr lang="en-US" sz="1400" dirty="0" smtClean="0">
                <a:latin typeface="Consolas" pitchFamily="49" charset="0"/>
                <a:cs typeface="Consolas" pitchFamily="49" charset="0"/>
              </a:rPr>
              <a:t>&gt; B</a:t>
            </a:r>
            <a:r>
              <a:rPr lang="en-US" sz="1400" dirty="0">
                <a:latin typeface="Consolas" pitchFamily="49" charset="0"/>
                <a:cs typeface="Consolas" pitchFamily="49" charset="0"/>
              </a:rPr>
              <a:t>&lt;-matrix(4:15, 4,3)</a:t>
            </a:r>
          </a:p>
          <a:p>
            <a:r>
              <a:rPr lang="en-US" sz="1400" dirty="0" smtClean="0">
                <a:latin typeface="Consolas" pitchFamily="49" charset="0"/>
                <a:cs typeface="Consolas" pitchFamily="49" charset="0"/>
              </a:rPr>
              <a:t>&gt; C</a:t>
            </a:r>
            <a:r>
              <a:rPr lang="en-US" sz="1400" dirty="0">
                <a:latin typeface="Consolas" pitchFamily="49" charset="0"/>
                <a:cs typeface="Consolas" pitchFamily="49" charset="0"/>
              </a:rPr>
              <a:t>&lt;-matrix(8:10, 3,2)</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MyList</a:t>
            </a:r>
            <a:r>
              <a:rPr lang="en-US" sz="1400" dirty="0">
                <a:latin typeface="Consolas" pitchFamily="49" charset="0"/>
                <a:cs typeface="Consolas" pitchFamily="49" charset="0"/>
              </a:rPr>
              <a:t>&lt;-list(A,B,C) # display the list</a:t>
            </a: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 Extract </a:t>
            </a:r>
            <a:r>
              <a:rPr lang="en-US" sz="1400" dirty="0">
                <a:latin typeface="Consolas" pitchFamily="49" charset="0"/>
                <a:cs typeface="Consolas" pitchFamily="49" charset="0"/>
              </a:rPr>
              <a:t>the second column from the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&gt; # list </a:t>
            </a:r>
            <a:r>
              <a:rPr lang="en-US" sz="1400" dirty="0">
                <a:latin typeface="Consolas" pitchFamily="49" charset="0"/>
                <a:cs typeface="Consolas" pitchFamily="49" charset="0"/>
              </a:rPr>
              <a:t>of matrices, using the selection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 operator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lapply</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MyList</a:t>
            </a:r>
            <a:r>
              <a:rPr lang="en-US" sz="1400" dirty="0">
                <a:latin typeface="Consolas" pitchFamily="49" charset="0"/>
                <a:cs typeface="Consolas" pitchFamily="49" charset="0"/>
              </a:rPr>
              <a:t>,"[", ,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4 5 6</a:t>
            </a: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8  9 10 11</a:t>
            </a: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[[3]]</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8  9 </a:t>
            </a:r>
            <a:r>
              <a:rPr lang="en-US" sz="1400" dirty="0" smtClean="0">
                <a:latin typeface="Consolas" pitchFamily="49" charset="0"/>
                <a:cs typeface="Consolas" pitchFamily="49" charset="0"/>
              </a:rPr>
              <a:t>10</a:t>
            </a:r>
            <a:endParaRPr lang="en-US" sz="1400" dirty="0">
              <a:latin typeface="Consolas" pitchFamily="49" charset="0"/>
              <a:cs typeface="Consolas" pitchFamily="49" charset="0"/>
            </a:endParaRPr>
          </a:p>
        </p:txBody>
      </p:sp>
      <p:pic>
        <p:nvPicPr>
          <p:cNvPr id="153602" name="Picture 2" descr="C:\Users\apurva101427\Desktop\lapply.png"/>
          <p:cNvPicPr>
            <a:picLocks noChangeAspect="1" noChangeArrowheads="1"/>
          </p:cNvPicPr>
          <p:nvPr/>
        </p:nvPicPr>
        <p:blipFill rotWithShape="1">
          <a:blip r:embed="rId2">
            <a:extLst>
              <a:ext uri="{28A0092B-C50C-407E-A947-70E740481C1C}">
                <a14:useLocalDpi xmlns:a14="http://schemas.microsoft.com/office/drawing/2010/main" val="0"/>
              </a:ext>
            </a:extLst>
          </a:blip>
          <a:srcRect l="2582" t="6138" r="51790" b="4482"/>
          <a:stretch/>
        </p:blipFill>
        <p:spPr bwMode="auto">
          <a:xfrm>
            <a:off x="5127714" y="1132468"/>
            <a:ext cx="3711486" cy="27508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4609090" y="4086958"/>
            <a:ext cx="4572000" cy="2062103"/>
          </a:xfrm>
          <a:prstGeom prst="rect">
            <a:avLst/>
          </a:prstGeom>
        </p:spPr>
        <p:txBody>
          <a:bodyPr>
            <a:spAutoFit/>
          </a:bodyPr>
          <a:lstStyle/>
          <a:p>
            <a:pPr marL="285750" indent="-285750">
              <a:buFont typeface="Arial" pitchFamily="34" charset="0"/>
              <a:buChar char="•"/>
            </a:pPr>
            <a:r>
              <a:rPr lang="en-US" sz="1600" dirty="0" smtClean="0"/>
              <a:t>We </a:t>
            </a:r>
            <a:r>
              <a:rPr lang="en-US" sz="1600" dirty="0"/>
              <a:t>use the </a:t>
            </a:r>
            <a:r>
              <a:rPr lang="en-US" sz="1600" dirty="0" smtClean="0"/>
              <a:t>standard </a:t>
            </a:r>
            <a:r>
              <a:rPr lang="en-US" sz="1600" dirty="0"/>
              <a:t>selection operator </a:t>
            </a:r>
            <a:r>
              <a:rPr lang="en-US" sz="1600" dirty="0" smtClean="0"/>
              <a:t>‘[‘</a:t>
            </a:r>
            <a:endParaRPr lang="en-US" sz="1600" dirty="0"/>
          </a:p>
          <a:p>
            <a:pPr marL="285750" indent="-285750">
              <a:buFont typeface="Arial" pitchFamily="34" charset="0"/>
              <a:buChar char="•"/>
            </a:pPr>
            <a:r>
              <a:rPr lang="en-US" sz="1600" dirty="0" smtClean="0"/>
              <a:t>Then omit </a:t>
            </a:r>
            <a:r>
              <a:rPr lang="en-US" sz="1600" dirty="0"/>
              <a:t>the first parameter (which therefore translates into any, that’s why </a:t>
            </a:r>
            <a:r>
              <a:rPr lang="en-US" sz="1600" dirty="0" smtClean="0"/>
              <a:t>you see the </a:t>
            </a:r>
            <a:r>
              <a:rPr lang="en-US" sz="1600" dirty="0"/>
              <a:t>two </a:t>
            </a:r>
            <a:r>
              <a:rPr lang="en-US" sz="1600" dirty="0" smtClean="0"/>
              <a:t>commas)</a:t>
            </a:r>
            <a:endParaRPr lang="en-US" sz="1600" dirty="0"/>
          </a:p>
          <a:p>
            <a:pPr marL="285750" indent="-285750">
              <a:buFont typeface="Arial" pitchFamily="34" charset="0"/>
              <a:buChar char="•"/>
            </a:pPr>
            <a:r>
              <a:rPr lang="en-US" sz="1600" dirty="0" smtClean="0"/>
              <a:t>Then </a:t>
            </a:r>
            <a:r>
              <a:rPr lang="en-US" sz="1600" dirty="0"/>
              <a:t>specify the second parameter, which is 2: our margin is ‘column</a:t>
            </a:r>
            <a:r>
              <a:rPr lang="en-US" sz="1600" dirty="0" smtClean="0"/>
              <a:t>’</a:t>
            </a:r>
          </a:p>
          <a:p>
            <a:pPr marL="285750" indent="-285750">
              <a:buFont typeface="Arial" pitchFamily="34" charset="0"/>
              <a:buChar char="•"/>
            </a:pPr>
            <a:r>
              <a:rPr lang="en-US" sz="1600" dirty="0" smtClean="0"/>
              <a:t>So </a:t>
            </a:r>
            <a:r>
              <a:rPr lang="en-US" sz="1600" dirty="0"/>
              <a:t>we extract the second column from all the matrices within the </a:t>
            </a:r>
            <a:r>
              <a:rPr lang="en-US" sz="1600" dirty="0" smtClean="0"/>
              <a:t>list </a:t>
            </a:r>
            <a:endParaRPr lang="en-US" sz="1600" dirty="0"/>
          </a:p>
        </p:txBody>
      </p:sp>
    </p:spTree>
    <p:extLst>
      <p:ext uri="{BB962C8B-B14F-4D97-AF65-F5344CB8AC3E}">
        <p14:creationId xmlns:p14="http://schemas.microsoft.com/office/powerpoint/2010/main" val="5223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25" y="36576"/>
            <a:ext cx="8854535" cy="896467"/>
          </a:xfrm>
        </p:spPr>
        <p:txBody>
          <a:bodyPr/>
          <a:lstStyle/>
          <a:p>
            <a:r>
              <a:rPr lang="en-US" dirty="0"/>
              <a:t>S</a:t>
            </a:r>
            <a:r>
              <a:rPr lang="en-US" dirty="0" smtClean="0"/>
              <a:t>apply()</a:t>
            </a:r>
            <a:endParaRPr lang="en-US" dirty="0"/>
          </a:p>
        </p:txBody>
      </p:sp>
      <p:sp>
        <p:nvSpPr>
          <p:cNvPr id="4" name="TextBox 3"/>
          <p:cNvSpPr txBox="1"/>
          <p:nvPr/>
        </p:nvSpPr>
        <p:spPr>
          <a:xfrm>
            <a:off x="150125" y="1009934"/>
            <a:ext cx="8816454" cy="1831271"/>
          </a:xfrm>
          <a:prstGeom prst="rect">
            <a:avLst/>
          </a:prstGeom>
          <a:solidFill>
            <a:schemeClr val="accent5">
              <a:lumMod val="20000"/>
              <a:lumOff val="80000"/>
            </a:schemeClr>
          </a:solidFill>
        </p:spPr>
        <p:txBody>
          <a:bodyPr wrap="square" rtlCol="0">
            <a:spAutoFit/>
          </a:bodyPr>
          <a:lstStyle/>
          <a:p>
            <a:pPr marL="285750" indent="-285750">
              <a:buFont typeface="Arial" pitchFamily="34" charset="0"/>
              <a:buChar char="•"/>
            </a:pPr>
            <a:r>
              <a:rPr lang="en-US" sz="1600" dirty="0" smtClean="0"/>
              <a:t>Similar to Lapply(),  Sapply() </a:t>
            </a:r>
            <a:r>
              <a:rPr lang="en-US" sz="1600" dirty="0"/>
              <a:t>applies the function </a:t>
            </a:r>
            <a:r>
              <a:rPr lang="en-US" sz="1600" b="1" dirty="0"/>
              <a:t>FUN</a:t>
            </a:r>
            <a:r>
              <a:rPr lang="en-US" sz="1600" dirty="0"/>
              <a:t> to each </a:t>
            </a:r>
            <a:r>
              <a:rPr lang="en-US" sz="1600" dirty="0" smtClean="0"/>
              <a:t>member </a:t>
            </a:r>
            <a:r>
              <a:rPr lang="en-US" sz="1600" dirty="0"/>
              <a:t>of a vector or list </a:t>
            </a:r>
            <a:r>
              <a:rPr lang="en-US" sz="1600" b="1" dirty="0"/>
              <a:t>X</a:t>
            </a:r>
            <a:r>
              <a:rPr lang="en-US" sz="1600" dirty="0"/>
              <a:t> and </a:t>
            </a:r>
            <a:r>
              <a:rPr lang="en-US" sz="1600" u="sng" dirty="0"/>
              <a:t>returns a </a:t>
            </a:r>
            <a:r>
              <a:rPr lang="en-US" sz="1600" u="sng" dirty="0" smtClean="0"/>
              <a:t>vector</a:t>
            </a:r>
            <a:r>
              <a:rPr lang="en-US" sz="1600" dirty="0" smtClean="0"/>
              <a:t> </a:t>
            </a:r>
            <a:r>
              <a:rPr lang="en-US" sz="1600" dirty="0"/>
              <a:t>of the same length as </a:t>
            </a:r>
            <a:r>
              <a:rPr lang="en-US" sz="1600" b="1" dirty="0" smtClean="0"/>
              <a:t>X</a:t>
            </a:r>
            <a:endParaRPr lang="en-US" sz="1600" dirty="0"/>
          </a:p>
          <a:p>
            <a:pPr marL="285750" indent="-285750">
              <a:buFont typeface="Arial" pitchFamily="34" charset="0"/>
              <a:buChar char="•"/>
            </a:pPr>
            <a:r>
              <a:rPr lang="en-US" sz="1600" dirty="0" err="1" smtClean="0"/>
              <a:t>Sapply</a:t>
            </a:r>
            <a:r>
              <a:rPr lang="en-US" sz="1600" dirty="0" smtClean="0"/>
              <a:t>() is very useful when the </a:t>
            </a:r>
            <a:r>
              <a:rPr lang="en-US" sz="1600" b="1" dirty="0" smtClean="0"/>
              <a:t>FUN</a:t>
            </a:r>
            <a:r>
              <a:rPr lang="en-US" sz="1600" dirty="0" smtClean="0"/>
              <a:t> returns same type of objects</a:t>
            </a:r>
          </a:p>
          <a:p>
            <a:pPr marL="742950" lvl="1" indent="-285750">
              <a:buFont typeface="Courier New" pitchFamily="49" charset="0"/>
              <a:buChar char="o"/>
            </a:pPr>
            <a:r>
              <a:rPr lang="en-US" sz="1600" i="1" dirty="0" err="1" smtClean="0"/>
              <a:t>Sapply</a:t>
            </a:r>
            <a:r>
              <a:rPr lang="en-US" sz="1600" i="1" dirty="0" smtClean="0"/>
              <a:t> </a:t>
            </a:r>
            <a:r>
              <a:rPr lang="en-US" sz="1600" i="1" dirty="0"/>
              <a:t>is a user-friendly version of lapply by default returning a vector or matrix </a:t>
            </a:r>
            <a:r>
              <a:rPr lang="en-US" sz="1600" i="1" dirty="0" smtClean="0"/>
              <a:t>where appropriate</a:t>
            </a:r>
            <a:endParaRPr lang="en-US" sz="1600" dirty="0"/>
          </a:p>
          <a:p>
            <a:pPr algn="ctr"/>
            <a:endParaRPr lang="en-US" sz="300" b="1" dirty="0" smtClean="0">
              <a:solidFill>
                <a:schemeClr val="accent1"/>
              </a:solidFill>
            </a:endParaRPr>
          </a:p>
          <a:p>
            <a:pPr algn="ctr"/>
            <a:r>
              <a:rPr lang="en-US" sz="2000" b="1" dirty="0" smtClean="0">
                <a:solidFill>
                  <a:schemeClr val="accent1">
                    <a:lumMod val="75000"/>
                  </a:schemeClr>
                </a:solidFill>
              </a:rPr>
              <a:t>sapply(X</a:t>
            </a:r>
            <a:r>
              <a:rPr lang="en-US" sz="2000" b="1" dirty="0">
                <a:solidFill>
                  <a:schemeClr val="accent1">
                    <a:lumMod val="75000"/>
                  </a:schemeClr>
                </a:solidFill>
              </a:rPr>
              <a:t>, FUN, </a:t>
            </a:r>
            <a:r>
              <a:rPr lang="en-US" sz="2000" b="1" dirty="0" smtClean="0">
                <a:solidFill>
                  <a:schemeClr val="accent1">
                    <a:lumMod val="75000"/>
                  </a:schemeClr>
                </a:solidFill>
              </a:rPr>
              <a:t>...)</a:t>
            </a:r>
          </a:p>
          <a:p>
            <a:pPr algn="ctr"/>
            <a:endParaRPr lang="en-US" sz="1000" b="1" dirty="0" smtClean="0">
              <a:solidFill>
                <a:schemeClr val="accent1">
                  <a:lumMod val="75000"/>
                </a:schemeClr>
              </a:solidFill>
            </a:endParaRPr>
          </a:p>
        </p:txBody>
      </p:sp>
      <p:sp>
        <p:nvSpPr>
          <p:cNvPr id="5" name="TextBox 4"/>
          <p:cNvSpPr txBox="1"/>
          <p:nvPr/>
        </p:nvSpPr>
        <p:spPr>
          <a:xfrm>
            <a:off x="150125" y="3112607"/>
            <a:ext cx="8816454" cy="369332"/>
          </a:xfrm>
          <a:prstGeom prst="rect">
            <a:avLst/>
          </a:prstGeom>
          <a:noFill/>
        </p:spPr>
        <p:txBody>
          <a:bodyPr wrap="square" rtlCol="0">
            <a:spAutoFit/>
          </a:bodyPr>
          <a:lstStyle/>
          <a:p>
            <a:r>
              <a:rPr lang="en-US" b="1" dirty="0" smtClean="0">
                <a:solidFill>
                  <a:schemeClr val="accent1">
                    <a:lumMod val="75000"/>
                  </a:schemeClr>
                </a:solidFill>
              </a:rPr>
              <a:t>Example:</a:t>
            </a:r>
            <a:r>
              <a:rPr lang="en-US" dirty="0" smtClean="0"/>
              <a:t> </a:t>
            </a:r>
          </a:p>
        </p:txBody>
      </p:sp>
      <p:sp>
        <p:nvSpPr>
          <p:cNvPr id="7" name="TextBox 6"/>
          <p:cNvSpPr txBox="1"/>
          <p:nvPr/>
        </p:nvSpPr>
        <p:spPr>
          <a:xfrm>
            <a:off x="232011" y="3519342"/>
            <a:ext cx="8734568"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500">
                <a:latin typeface="Consolas" pitchFamily="49" charset="0"/>
                <a:cs typeface="Consolas" pitchFamily="49" charset="0"/>
              </a:defRPr>
            </a:lvl1pPr>
          </a:lstStyle>
          <a:p>
            <a:r>
              <a:rPr lang="en-US" sz="1400" dirty="0"/>
              <a:t>&gt; marks &lt;- list(c(88,91,69,82), c(23, 87,66,68), c(79,57,83,97))</a:t>
            </a:r>
          </a:p>
          <a:p>
            <a:r>
              <a:rPr lang="en-US" sz="1400" dirty="0"/>
              <a:t>&gt; sapply(marks, mean)</a:t>
            </a:r>
          </a:p>
          <a:p>
            <a:endParaRPr lang="en-US" sz="1400" dirty="0"/>
          </a:p>
          <a:p>
            <a:r>
              <a:rPr lang="en-US" sz="1400" dirty="0"/>
              <a:t>[1] 82.5 61.0 79.0</a:t>
            </a:r>
          </a:p>
        </p:txBody>
      </p:sp>
      <p:sp>
        <p:nvSpPr>
          <p:cNvPr id="10" name="TextBox 9"/>
          <p:cNvSpPr txBox="1"/>
          <p:nvPr/>
        </p:nvSpPr>
        <p:spPr>
          <a:xfrm>
            <a:off x="232011" y="4572510"/>
            <a:ext cx="8734568"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500">
                <a:latin typeface="Consolas" pitchFamily="49" charset="0"/>
                <a:cs typeface="Consolas" pitchFamily="49" charset="0"/>
              </a:defRPr>
            </a:lvl1pPr>
          </a:lstStyle>
          <a:p>
            <a:r>
              <a:rPr lang="en-US" sz="1400" dirty="0"/>
              <a:t>&gt; marks &lt;- list(c(88,91,69,82), c(23, 87,66,68), c(79,57,83,97))</a:t>
            </a:r>
          </a:p>
          <a:p>
            <a:r>
              <a:rPr lang="en-US" sz="1400" dirty="0"/>
              <a:t>&gt; identical(sapply(</a:t>
            </a:r>
            <a:r>
              <a:rPr lang="en-US" sz="1400" dirty="0" err="1"/>
              <a:t>marks,mean</a:t>
            </a:r>
            <a:r>
              <a:rPr lang="en-US" sz="1400" dirty="0"/>
              <a:t>), </a:t>
            </a:r>
            <a:r>
              <a:rPr lang="en-US" sz="1400" dirty="0" err="1"/>
              <a:t>unlist</a:t>
            </a:r>
            <a:r>
              <a:rPr lang="en-US" sz="1400" dirty="0"/>
              <a:t>(lapply(</a:t>
            </a:r>
            <a:r>
              <a:rPr lang="en-US" sz="1400" dirty="0" err="1"/>
              <a:t>marks,mean</a:t>
            </a:r>
            <a:r>
              <a:rPr lang="en-US" sz="1400" dirty="0"/>
              <a:t>)))</a:t>
            </a:r>
          </a:p>
          <a:p>
            <a:endParaRPr lang="en-US" sz="1400" dirty="0"/>
          </a:p>
          <a:p>
            <a:r>
              <a:rPr lang="en-US" sz="1400" dirty="0"/>
              <a:t>[1] TRUE</a:t>
            </a:r>
          </a:p>
        </p:txBody>
      </p:sp>
    </p:spTree>
    <p:extLst>
      <p:ext uri="{BB962C8B-B14F-4D97-AF65-F5344CB8AC3E}">
        <p14:creationId xmlns:p14="http://schemas.microsoft.com/office/powerpoint/2010/main" val="2283311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25" y="36576"/>
            <a:ext cx="8854535" cy="896467"/>
          </a:xfrm>
        </p:spPr>
        <p:txBody>
          <a:bodyPr/>
          <a:lstStyle/>
          <a:p>
            <a:r>
              <a:rPr lang="en-US" dirty="0"/>
              <a:t>S</a:t>
            </a:r>
            <a:r>
              <a:rPr lang="en-US" dirty="0" smtClean="0"/>
              <a:t>apply()</a:t>
            </a:r>
            <a:endParaRPr lang="en-US" dirty="0"/>
          </a:p>
        </p:txBody>
      </p:sp>
      <p:sp>
        <p:nvSpPr>
          <p:cNvPr id="4" name="TextBox 3"/>
          <p:cNvSpPr txBox="1"/>
          <p:nvPr/>
        </p:nvSpPr>
        <p:spPr>
          <a:xfrm>
            <a:off x="232010" y="932778"/>
            <a:ext cx="8816454" cy="784830"/>
          </a:xfrm>
          <a:prstGeom prst="rect">
            <a:avLst/>
          </a:prstGeom>
          <a:noFill/>
        </p:spPr>
        <p:txBody>
          <a:bodyPr wrap="square" rtlCol="0">
            <a:spAutoFit/>
          </a:bodyPr>
          <a:lstStyle/>
          <a:p>
            <a:r>
              <a:rPr lang="en-US" b="1" dirty="0"/>
              <a:t>S</a:t>
            </a:r>
            <a:r>
              <a:rPr lang="en-US" b="1" dirty="0" smtClean="0"/>
              <a:t>apply() using Custom Functions:</a:t>
            </a:r>
          </a:p>
          <a:p>
            <a:endParaRPr lang="en-US" sz="1000" b="1" dirty="0" smtClean="0"/>
          </a:p>
          <a:p>
            <a:r>
              <a:rPr lang="en-US" sz="1600" dirty="0" smtClean="0"/>
              <a:t>Sapply </a:t>
            </a:r>
            <a:r>
              <a:rPr lang="en-US" sz="1600" dirty="0"/>
              <a:t>can be used with built-in functions as well as </a:t>
            </a:r>
            <a:r>
              <a:rPr lang="en-US" sz="1600" dirty="0" smtClean="0"/>
              <a:t>custom functions</a:t>
            </a:r>
            <a:endParaRPr lang="en-US" sz="1600" dirty="0"/>
          </a:p>
        </p:txBody>
      </p:sp>
      <p:sp>
        <p:nvSpPr>
          <p:cNvPr id="5" name="TextBox 4"/>
          <p:cNvSpPr txBox="1"/>
          <p:nvPr/>
        </p:nvSpPr>
        <p:spPr>
          <a:xfrm>
            <a:off x="232010" y="1704443"/>
            <a:ext cx="4121625" cy="369332"/>
          </a:xfrm>
          <a:prstGeom prst="rect">
            <a:avLst/>
          </a:prstGeom>
          <a:noFill/>
        </p:spPr>
        <p:txBody>
          <a:bodyPr wrap="square" rtlCol="0">
            <a:spAutoFit/>
          </a:bodyPr>
          <a:lstStyle/>
          <a:p>
            <a:r>
              <a:rPr lang="en-US" b="1" dirty="0" smtClean="0">
                <a:solidFill>
                  <a:schemeClr val="accent1">
                    <a:lumMod val="75000"/>
                  </a:schemeClr>
                </a:solidFill>
              </a:rPr>
              <a:t>Example 1 :</a:t>
            </a:r>
            <a:r>
              <a:rPr lang="en-US" dirty="0" smtClean="0"/>
              <a:t> </a:t>
            </a:r>
          </a:p>
        </p:txBody>
      </p:sp>
      <p:sp>
        <p:nvSpPr>
          <p:cNvPr id="7" name="TextBox 6"/>
          <p:cNvSpPr txBox="1"/>
          <p:nvPr/>
        </p:nvSpPr>
        <p:spPr>
          <a:xfrm>
            <a:off x="232010" y="2070234"/>
            <a:ext cx="8639035" cy="1415772"/>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500">
                <a:latin typeface="Consolas" pitchFamily="49" charset="0"/>
                <a:cs typeface="Consolas" pitchFamily="49" charset="0"/>
              </a:defRPr>
            </a:lvl1pPr>
          </a:lstStyle>
          <a:p>
            <a:r>
              <a:rPr lang="en-US" sz="1400" dirty="0"/>
              <a:t>&gt; marks &lt;- list(c(88,91,69,82), c(23, 87,66,68), c(79,57,83,97))</a:t>
            </a:r>
          </a:p>
          <a:p>
            <a:r>
              <a:rPr lang="en-US" sz="1400" dirty="0"/>
              <a:t>&gt; sapply(marks, function(x){c(min= min(x), max = max(x))})</a:t>
            </a:r>
          </a:p>
          <a:p>
            <a:endParaRPr lang="en-US" sz="1400" dirty="0"/>
          </a:p>
          <a:p>
            <a:r>
              <a:rPr lang="en-US" sz="1400" dirty="0"/>
              <a:t>     </a:t>
            </a:r>
            <a:r>
              <a:rPr lang="en-US" sz="1400" dirty="0" smtClean="0"/>
              <a:t>[,</a:t>
            </a:r>
            <a:r>
              <a:rPr lang="en-US" sz="1400" dirty="0"/>
              <a:t>1] [,2] [,3]</a:t>
            </a:r>
          </a:p>
          <a:p>
            <a:r>
              <a:rPr lang="en-US" sz="1400" dirty="0"/>
              <a:t>min   69   23   57</a:t>
            </a:r>
          </a:p>
          <a:p>
            <a:r>
              <a:rPr lang="en-US" sz="1400" dirty="0"/>
              <a:t>max   91   87   97</a:t>
            </a:r>
          </a:p>
        </p:txBody>
      </p:sp>
      <p:sp>
        <p:nvSpPr>
          <p:cNvPr id="15" name="TextBox 14"/>
          <p:cNvSpPr txBox="1"/>
          <p:nvPr/>
        </p:nvSpPr>
        <p:spPr>
          <a:xfrm>
            <a:off x="232010" y="3590139"/>
            <a:ext cx="4121625" cy="369332"/>
          </a:xfrm>
          <a:prstGeom prst="rect">
            <a:avLst/>
          </a:prstGeom>
          <a:noFill/>
        </p:spPr>
        <p:txBody>
          <a:bodyPr wrap="square" rtlCol="0">
            <a:spAutoFit/>
          </a:bodyPr>
          <a:lstStyle/>
          <a:p>
            <a:r>
              <a:rPr lang="en-US" b="1" dirty="0" smtClean="0">
                <a:solidFill>
                  <a:schemeClr val="accent1">
                    <a:lumMod val="75000"/>
                  </a:schemeClr>
                </a:solidFill>
              </a:rPr>
              <a:t>Example 2 :</a:t>
            </a:r>
            <a:r>
              <a:rPr lang="en-US" dirty="0" smtClean="0"/>
              <a:t> </a:t>
            </a:r>
          </a:p>
        </p:txBody>
      </p:sp>
      <p:sp>
        <p:nvSpPr>
          <p:cNvPr id="16" name="TextBox 15"/>
          <p:cNvSpPr txBox="1"/>
          <p:nvPr/>
        </p:nvSpPr>
        <p:spPr>
          <a:xfrm>
            <a:off x="232010" y="3939862"/>
            <a:ext cx="8639035" cy="969496"/>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500">
                <a:latin typeface="Consolas" pitchFamily="49" charset="0"/>
                <a:cs typeface="Consolas" pitchFamily="49" charset="0"/>
              </a:defRPr>
            </a:lvl1pPr>
          </a:lstStyle>
          <a:p>
            <a:r>
              <a:rPr lang="en-US" sz="1400" dirty="0"/>
              <a:t>&gt; identical(sapply(marks, function(x){c(min= min(x), max = max(x))}, simplify = FALSE), lapply(marks, function(x){c(min= min(x), max = max(x))}))</a:t>
            </a:r>
          </a:p>
          <a:p>
            <a:endParaRPr lang="en-US" sz="1400" dirty="0"/>
          </a:p>
          <a:p>
            <a:r>
              <a:rPr lang="en-US" sz="1400" dirty="0"/>
              <a:t>[1] TRUE</a:t>
            </a:r>
          </a:p>
        </p:txBody>
      </p:sp>
      <p:sp>
        <p:nvSpPr>
          <p:cNvPr id="17" name="Rounded Rectangle 16"/>
          <p:cNvSpPr/>
          <p:nvPr/>
        </p:nvSpPr>
        <p:spPr>
          <a:xfrm>
            <a:off x="232010" y="5164127"/>
            <a:ext cx="8639035" cy="121352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Example 2 , we can see how ‘simplify = FALSE’ </a:t>
            </a:r>
            <a:r>
              <a:rPr lang="en-US" sz="1600" dirty="0" smtClean="0">
                <a:solidFill>
                  <a:schemeClr val="tx1"/>
                </a:solidFill>
              </a:rPr>
              <a:t>changes the </a:t>
            </a:r>
            <a:r>
              <a:rPr lang="en-US" sz="1600" dirty="0">
                <a:solidFill>
                  <a:schemeClr val="tx1"/>
                </a:solidFill>
              </a:rPr>
              <a:t>result </a:t>
            </a:r>
            <a:r>
              <a:rPr lang="en-US" sz="1600" dirty="0" smtClean="0">
                <a:solidFill>
                  <a:schemeClr val="tx1"/>
                </a:solidFill>
              </a:rPr>
              <a:t>to a </a:t>
            </a:r>
            <a:r>
              <a:rPr lang="en-US" sz="1600" dirty="0">
                <a:solidFill>
                  <a:schemeClr val="tx1"/>
                </a:solidFill>
              </a:rPr>
              <a:t>list; </a:t>
            </a:r>
            <a:r>
              <a:rPr lang="en-US" sz="1600" dirty="0" smtClean="0">
                <a:solidFill>
                  <a:schemeClr val="tx1"/>
                </a:solidFill>
              </a:rPr>
              <a:t>an identical result to that when </a:t>
            </a:r>
            <a:r>
              <a:rPr lang="en-US" sz="1600" dirty="0">
                <a:solidFill>
                  <a:schemeClr val="tx1"/>
                </a:solidFill>
              </a:rPr>
              <a:t>we use </a:t>
            </a:r>
            <a:r>
              <a:rPr lang="en-US" sz="1600" dirty="0" err="1">
                <a:solidFill>
                  <a:schemeClr val="tx1"/>
                </a:solidFill>
              </a:rPr>
              <a:t>lapply</a:t>
            </a:r>
            <a:r>
              <a:rPr lang="en-US" sz="1600" dirty="0">
                <a:solidFill>
                  <a:schemeClr val="tx1"/>
                </a:solidFill>
              </a:rPr>
              <a:t> </a:t>
            </a:r>
            <a:endParaRPr lang="en-US" sz="1600" dirty="0" smtClean="0">
              <a:solidFill>
                <a:schemeClr val="tx1"/>
              </a:solidFill>
            </a:endParaRPr>
          </a:p>
          <a:p>
            <a:pPr marL="285750" indent="-285750">
              <a:buFont typeface="Arial" pitchFamily="34" charset="0"/>
              <a:buChar char="•"/>
            </a:pPr>
            <a:r>
              <a:rPr lang="en-US" sz="1600" dirty="0" err="1">
                <a:solidFill>
                  <a:schemeClr val="tx1"/>
                </a:solidFill>
              </a:rPr>
              <a:t>Sapply</a:t>
            </a:r>
            <a:r>
              <a:rPr lang="en-US" sz="1600" dirty="0">
                <a:solidFill>
                  <a:schemeClr val="tx1"/>
                </a:solidFill>
              </a:rPr>
              <a:t> is very similar to </a:t>
            </a:r>
            <a:r>
              <a:rPr lang="en-US" sz="1600" dirty="0" err="1" smtClean="0">
                <a:solidFill>
                  <a:schemeClr val="tx1"/>
                </a:solidFill>
              </a:rPr>
              <a:t>Lapply</a:t>
            </a:r>
            <a:r>
              <a:rPr lang="en-US" sz="1600" dirty="0">
                <a:solidFill>
                  <a:schemeClr val="tx1"/>
                </a:solidFill>
              </a:rPr>
              <a:t>, however it </a:t>
            </a:r>
            <a:r>
              <a:rPr lang="en-US" sz="1600" b="1" dirty="0" smtClean="0">
                <a:solidFill>
                  <a:schemeClr val="tx1"/>
                </a:solidFill>
              </a:rPr>
              <a:t>returns </a:t>
            </a:r>
            <a:r>
              <a:rPr lang="en-US" sz="1600" b="1" dirty="0">
                <a:solidFill>
                  <a:schemeClr val="tx1"/>
                </a:solidFill>
              </a:rPr>
              <a:t>a vector rather than a </a:t>
            </a:r>
            <a:r>
              <a:rPr lang="en-US" sz="1600" b="1" dirty="0" smtClean="0">
                <a:solidFill>
                  <a:schemeClr val="tx1"/>
                </a:solidFill>
              </a:rPr>
              <a:t>list by default</a:t>
            </a:r>
            <a:endParaRPr lang="en-US" sz="1600" b="1" dirty="0">
              <a:solidFill>
                <a:schemeClr val="tx1"/>
              </a:solidFill>
            </a:endParaRPr>
          </a:p>
          <a:p>
            <a:pPr marL="285750" indent="-285750">
              <a:buFont typeface="Arial" pitchFamily="34" charset="0"/>
              <a:buChar char="•"/>
            </a:pPr>
            <a:r>
              <a:rPr lang="en-US" sz="1600" dirty="0" smtClean="0">
                <a:solidFill>
                  <a:schemeClr val="tx1"/>
                </a:solidFill>
              </a:rPr>
              <a:t>Setting the attribute “simplify=FALSE” in </a:t>
            </a:r>
            <a:r>
              <a:rPr lang="en-US" sz="1600" dirty="0" err="1" smtClean="0">
                <a:solidFill>
                  <a:schemeClr val="tx1"/>
                </a:solidFill>
              </a:rPr>
              <a:t>Sapply</a:t>
            </a:r>
            <a:r>
              <a:rPr lang="en-US" sz="1600" dirty="0" smtClean="0">
                <a:solidFill>
                  <a:schemeClr val="tx1"/>
                </a:solidFill>
              </a:rPr>
              <a:t> will give the same identical output as </a:t>
            </a:r>
            <a:r>
              <a:rPr lang="en-US" sz="1600" dirty="0" err="1" smtClean="0">
                <a:solidFill>
                  <a:schemeClr val="tx1"/>
                </a:solidFill>
              </a:rPr>
              <a:t>Lapply</a:t>
            </a:r>
            <a:endParaRPr lang="en-US" sz="1600" dirty="0">
              <a:solidFill>
                <a:schemeClr val="tx1"/>
              </a:solidFill>
            </a:endParaRPr>
          </a:p>
        </p:txBody>
      </p:sp>
    </p:spTree>
    <p:extLst>
      <p:ext uri="{BB962C8B-B14F-4D97-AF65-F5344CB8AC3E}">
        <p14:creationId xmlns:p14="http://schemas.microsoft.com/office/powerpoint/2010/main" val="308334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25" y="36576"/>
            <a:ext cx="8854535" cy="896467"/>
          </a:xfrm>
        </p:spPr>
        <p:txBody>
          <a:bodyPr/>
          <a:lstStyle/>
          <a:p>
            <a:r>
              <a:rPr lang="en-US" dirty="0" smtClean="0"/>
              <a:t>Vapply()</a:t>
            </a:r>
            <a:endParaRPr lang="en-US" dirty="0"/>
          </a:p>
        </p:txBody>
      </p:sp>
      <p:sp>
        <p:nvSpPr>
          <p:cNvPr id="4" name="TextBox 3"/>
          <p:cNvSpPr txBox="1"/>
          <p:nvPr/>
        </p:nvSpPr>
        <p:spPr>
          <a:xfrm>
            <a:off x="150125" y="1009934"/>
            <a:ext cx="8816454" cy="1492716"/>
          </a:xfrm>
          <a:prstGeom prst="rect">
            <a:avLst/>
          </a:prstGeom>
          <a:solidFill>
            <a:schemeClr val="accent5">
              <a:lumMod val="20000"/>
              <a:lumOff val="80000"/>
            </a:schemeClr>
          </a:solidFill>
        </p:spPr>
        <p:txBody>
          <a:bodyPr wrap="square" rtlCol="0">
            <a:spAutoFit/>
          </a:bodyPr>
          <a:lstStyle/>
          <a:p>
            <a:r>
              <a:rPr lang="en-US" sz="1600" dirty="0" smtClean="0"/>
              <a:t>Vapply() is a similar to </a:t>
            </a:r>
            <a:r>
              <a:rPr lang="en-US" sz="1600" dirty="0" err="1" smtClean="0"/>
              <a:t>Sapply</a:t>
            </a:r>
            <a:r>
              <a:rPr lang="en-US" sz="1600" dirty="0" smtClean="0"/>
              <a:t>(); though behind the scenes it uses </a:t>
            </a:r>
            <a:r>
              <a:rPr lang="en-US" sz="1600" dirty="0" err="1" smtClean="0"/>
              <a:t>lapply</a:t>
            </a:r>
            <a:r>
              <a:rPr lang="en-US" sz="1600" dirty="0" smtClean="0"/>
              <a:t>() first, and then tries to simplify the result</a:t>
            </a:r>
          </a:p>
          <a:p>
            <a:endParaRPr lang="en-US" sz="1000" dirty="0"/>
          </a:p>
          <a:p>
            <a:pPr algn="ctr"/>
            <a:endParaRPr lang="en-US" sz="300" b="1" dirty="0" smtClean="0">
              <a:solidFill>
                <a:schemeClr val="accent1"/>
              </a:solidFill>
            </a:endParaRPr>
          </a:p>
          <a:p>
            <a:pPr algn="ctr"/>
            <a:r>
              <a:rPr lang="en-US" sz="2000" b="1" dirty="0">
                <a:solidFill>
                  <a:schemeClr val="accent1">
                    <a:lumMod val="75000"/>
                  </a:schemeClr>
                </a:solidFill>
              </a:rPr>
              <a:t>v</a:t>
            </a:r>
            <a:r>
              <a:rPr lang="en-US" sz="2000" b="1" dirty="0" smtClean="0">
                <a:solidFill>
                  <a:schemeClr val="accent1">
                    <a:lumMod val="75000"/>
                  </a:schemeClr>
                </a:solidFill>
              </a:rPr>
              <a:t>apply(X</a:t>
            </a:r>
            <a:r>
              <a:rPr lang="en-US" sz="2000" b="1" dirty="0">
                <a:solidFill>
                  <a:schemeClr val="accent1">
                    <a:lumMod val="75000"/>
                  </a:schemeClr>
                </a:solidFill>
              </a:rPr>
              <a:t>, FUN</a:t>
            </a:r>
            <a:r>
              <a:rPr lang="en-US" sz="2000" b="1" dirty="0" smtClean="0">
                <a:solidFill>
                  <a:schemeClr val="accent1">
                    <a:lumMod val="75000"/>
                  </a:schemeClr>
                </a:solidFill>
              </a:rPr>
              <a:t>,</a:t>
            </a:r>
            <a:r>
              <a:rPr lang="en-US" sz="2000" dirty="0" smtClean="0"/>
              <a:t> </a:t>
            </a:r>
            <a:r>
              <a:rPr lang="en-US" sz="2000" b="1" dirty="0">
                <a:solidFill>
                  <a:schemeClr val="accent1">
                    <a:lumMod val="75000"/>
                  </a:schemeClr>
                </a:solidFill>
              </a:rPr>
              <a:t>FUN.VALUE</a:t>
            </a:r>
            <a:r>
              <a:rPr lang="en-US" sz="2000" b="1" dirty="0" smtClean="0">
                <a:solidFill>
                  <a:schemeClr val="accent1">
                    <a:lumMod val="75000"/>
                  </a:schemeClr>
                </a:solidFill>
              </a:rPr>
              <a:t> ...)</a:t>
            </a:r>
          </a:p>
          <a:p>
            <a:endParaRPr lang="en-US" sz="1000" b="1" dirty="0">
              <a:solidFill>
                <a:schemeClr val="accent1">
                  <a:lumMod val="75000"/>
                </a:schemeClr>
              </a:solidFill>
            </a:endParaRPr>
          </a:p>
          <a:p>
            <a:r>
              <a:rPr lang="en-US" sz="1600" dirty="0"/>
              <a:t>Here, The </a:t>
            </a:r>
            <a:r>
              <a:rPr lang="en-US" sz="1600" b="1" dirty="0" smtClean="0"/>
              <a:t>FUN.VALUE</a:t>
            </a:r>
            <a:r>
              <a:rPr lang="en-US" sz="1600" dirty="0" smtClean="0"/>
              <a:t> </a:t>
            </a:r>
            <a:r>
              <a:rPr lang="en-US" sz="1600" dirty="0"/>
              <a:t>argument expects a template for the return argument of this function </a:t>
            </a:r>
            <a:r>
              <a:rPr lang="en-US" sz="1600" dirty="0" smtClean="0"/>
              <a:t>FUN</a:t>
            </a:r>
            <a:endParaRPr lang="en-US" sz="1600" dirty="0"/>
          </a:p>
        </p:txBody>
      </p:sp>
      <p:sp>
        <p:nvSpPr>
          <p:cNvPr id="5" name="TextBox 4"/>
          <p:cNvSpPr txBox="1"/>
          <p:nvPr/>
        </p:nvSpPr>
        <p:spPr>
          <a:xfrm>
            <a:off x="150125" y="2825999"/>
            <a:ext cx="8816454" cy="369332"/>
          </a:xfrm>
          <a:prstGeom prst="rect">
            <a:avLst/>
          </a:prstGeom>
          <a:noFill/>
        </p:spPr>
        <p:txBody>
          <a:bodyPr wrap="square" rtlCol="0">
            <a:spAutoFit/>
          </a:bodyPr>
          <a:lstStyle/>
          <a:p>
            <a:r>
              <a:rPr lang="en-US" b="1" dirty="0" smtClean="0">
                <a:solidFill>
                  <a:schemeClr val="accent1">
                    <a:lumMod val="75000"/>
                  </a:schemeClr>
                </a:solidFill>
              </a:rPr>
              <a:t>Example:</a:t>
            </a:r>
            <a:r>
              <a:rPr lang="en-US" dirty="0" smtClean="0"/>
              <a:t> </a:t>
            </a:r>
          </a:p>
        </p:txBody>
      </p:sp>
      <p:sp>
        <p:nvSpPr>
          <p:cNvPr id="7" name="TextBox 6"/>
          <p:cNvSpPr txBox="1"/>
          <p:nvPr/>
        </p:nvSpPr>
        <p:spPr>
          <a:xfrm>
            <a:off x="150125" y="3232734"/>
            <a:ext cx="8734568" cy="1862048"/>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500">
                <a:latin typeface="Consolas" pitchFamily="49" charset="0"/>
                <a:cs typeface="Consolas" pitchFamily="49" charset="0"/>
              </a:defRPr>
            </a:lvl1pPr>
          </a:lstStyle>
          <a:p>
            <a:r>
              <a:rPr lang="en-US" sz="1400" dirty="0"/>
              <a:t>&gt; marks &lt;- list(c(88,91,69,82), c(23, 87,66,68), c(79,57,83,97))</a:t>
            </a:r>
          </a:p>
          <a:p>
            <a:r>
              <a:rPr lang="en-US" sz="1400" dirty="0"/>
              <a:t>&gt; basics &lt;- function(x) { c(min = min(x), mean = mean(x), max = max(x)) }</a:t>
            </a:r>
          </a:p>
          <a:p>
            <a:r>
              <a:rPr lang="en-US" sz="1400" dirty="0"/>
              <a:t>&gt; vapply( marks, basics, numeric(3))</a:t>
            </a:r>
          </a:p>
          <a:p>
            <a:r>
              <a:rPr lang="en-US" sz="1400" dirty="0"/>
              <a:t>         </a:t>
            </a:r>
          </a:p>
          <a:p>
            <a:r>
              <a:rPr lang="en-US" sz="1400" dirty="0"/>
              <a:t>    </a:t>
            </a:r>
            <a:r>
              <a:rPr lang="en-US" sz="1400" dirty="0" smtClean="0"/>
              <a:t> </a:t>
            </a:r>
            <a:r>
              <a:rPr lang="en-US" sz="1400" dirty="0"/>
              <a:t>[,1] [,2] [,3]</a:t>
            </a:r>
          </a:p>
          <a:p>
            <a:r>
              <a:rPr lang="en-US" sz="1400" dirty="0"/>
              <a:t>min  69.0   23   57</a:t>
            </a:r>
          </a:p>
          <a:p>
            <a:r>
              <a:rPr lang="en-US" sz="1400" dirty="0"/>
              <a:t>mean 82.5   61   79</a:t>
            </a:r>
          </a:p>
          <a:p>
            <a:r>
              <a:rPr lang="en-US" sz="1400" dirty="0"/>
              <a:t>max  91.0   87   97</a:t>
            </a:r>
          </a:p>
        </p:txBody>
      </p:sp>
      <p:sp>
        <p:nvSpPr>
          <p:cNvPr id="8" name="Rounded Rectangle 7"/>
          <p:cNvSpPr/>
          <p:nvPr/>
        </p:nvSpPr>
        <p:spPr>
          <a:xfrm>
            <a:off x="232010" y="5281687"/>
            <a:ext cx="8639035" cy="113276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Q: Can you fix the error in the following code?</a:t>
            </a:r>
          </a:p>
          <a:p>
            <a:r>
              <a:rPr lang="en-US" sz="1600" dirty="0">
                <a:solidFill>
                  <a:srgbClr val="00B050"/>
                </a:solidFill>
              </a:rPr>
              <a:t>&gt;</a:t>
            </a:r>
            <a:r>
              <a:rPr lang="en-US" sz="1400" dirty="0">
                <a:solidFill>
                  <a:srgbClr val="00B050"/>
                </a:solidFill>
              </a:rPr>
              <a:t> marks &lt;- list(c(88,91,69,82), c(23, 87,66,68), c(79,57,83,97))</a:t>
            </a:r>
          </a:p>
          <a:p>
            <a:r>
              <a:rPr lang="en-US" sz="1400" dirty="0" smtClean="0">
                <a:solidFill>
                  <a:srgbClr val="00B050"/>
                </a:solidFill>
              </a:rPr>
              <a:t>&gt; basics </a:t>
            </a:r>
            <a:r>
              <a:rPr lang="en-US" sz="1400" dirty="0">
                <a:solidFill>
                  <a:srgbClr val="00B050"/>
                </a:solidFill>
              </a:rPr>
              <a:t>&lt;- function(x) </a:t>
            </a:r>
            <a:r>
              <a:rPr lang="en-US" sz="1400" dirty="0" smtClean="0">
                <a:solidFill>
                  <a:srgbClr val="00B050"/>
                </a:solidFill>
              </a:rPr>
              <a:t>{ </a:t>
            </a:r>
            <a:r>
              <a:rPr lang="en-US" sz="1400" dirty="0">
                <a:solidFill>
                  <a:srgbClr val="00B050"/>
                </a:solidFill>
              </a:rPr>
              <a:t>c(min = min(x), mean = mean(x), median = median(x), max = max(x</a:t>
            </a:r>
            <a:r>
              <a:rPr lang="en-US" sz="1400" dirty="0" smtClean="0">
                <a:solidFill>
                  <a:srgbClr val="00B050"/>
                </a:solidFill>
              </a:rPr>
              <a:t>))}</a:t>
            </a:r>
          </a:p>
          <a:p>
            <a:r>
              <a:rPr lang="en-US" sz="1400" dirty="0" smtClean="0">
                <a:solidFill>
                  <a:srgbClr val="00B050"/>
                </a:solidFill>
              </a:rPr>
              <a:t>&gt; vapply</a:t>
            </a:r>
            <a:r>
              <a:rPr lang="en-US" sz="1400" dirty="0">
                <a:solidFill>
                  <a:srgbClr val="00B050"/>
                </a:solidFill>
              </a:rPr>
              <a:t>( marks, </a:t>
            </a:r>
            <a:r>
              <a:rPr lang="en-US" sz="1400" dirty="0" smtClean="0">
                <a:solidFill>
                  <a:srgbClr val="00B050"/>
                </a:solidFill>
              </a:rPr>
              <a:t>basics, </a:t>
            </a:r>
            <a:r>
              <a:rPr lang="en-US" sz="1400" dirty="0">
                <a:solidFill>
                  <a:srgbClr val="00B050"/>
                </a:solidFill>
              </a:rPr>
              <a:t>numeric(3</a:t>
            </a:r>
            <a:r>
              <a:rPr lang="en-US" sz="1400" dirty="0" smtClean="0">
                <a:solidFill>
                  <a:srgbClr val="00B050"/>
                </a:solidFill>
              </a:rPr>
              <a:t>))</a:t>
            </a:r>
            <a:endParaRPr lang="en-US" sz="1400" dirty="0">
              <a:solidFill>
                <a:srgbClr val="00B050"/>
              </a:solidFill>
            </a:endParaRPr>
          </a:p>
        </p:txBody>
      </p:sp>
    </p:spTree>
    <p:extLst>
      <p:ext uri="{BB962C8B-B14F-4D97-AF65-F5344CB8AC3E}">
        <p14:creationId xmlns:p14="http://schemas.microsoft.com/office/powerpoint/2010/main" val="176616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vs. apply functions</a:t>
            </a:r>
            <a:endParaRPr lang="en-US" dirty="0"/>
          </a:p>
        </p:txBody>
      </p:sp>
      <p:graphicFrame>
        <p:nvGraphicFramePr>
          <p:cNvPr id="4" name="Diagram 3"/>
          <p:cNvGraphicFramePr/>
          <p:nvPr>
            <p:extLst>
              <p:ext uri="{D42A27DB-BD31-4B8C-83A1-F6EECF244321}">
                <p14:modId xmlns:p14="http://schemas.microsoft.com/office/powerpoint/2010/main" val="1633791966"/>
              </p:ext>
            </p:extLst>
          </p:nvPr>
        </p:nvGraphicFramePr>
        <p:xfrm>
          <a:off x="1005376" y="1397000"/>
          <a:ext cx="704679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73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14: Utilities in R</a:t>
            </a:r>
            <a:endParaRPr lang="en-US" dirty="0"/>
          </a:p>
        </p:txBody>
      </p:sp>
      <p:sp>
        <p:nvSpPr>
          <p:cNvPr id="3" name="Rectangle 2"/>
          <p:cNvSpPr/>
          <p:nvPr/>
        </p:nvSpPr>
        <p:spPr>
          <a:xfrm>
            <a:off x="484495" y="1159765"/>
            <a:ext cx="4572000" cy="3831818"/>
          </a:xfrm>
          <a:prstGeom prst="rect">
            <a:avLst/>
          </a:prstGeom>
        </p:spPr>
        <p:txBody>
          <a:bodyPr>
            <a:spAutoFit/>
          </a:bodyPr>
          <a:lstStyle/>
          <a:p>
            <a:pPr marL="285750" indent="-285750">
              <a:lnSpc>
                <a:spcPct val="150000"/>
              </a:lnSpc>
              <a:buFont typeface="Arial" pitchFamily="34" charset="0"/>
              <a:buChar char="•"/>
            </a:pPr>
            <a:r>
              <a:rPr lang="en-US" dirty="0" smtClean="0"/>
              <a:t>Importing files into R</a:t>
            </a:r>
          </a:p>
          <a:p>
            <a:pPr marL="285750" indent="-285750">
              <a:lnSpc>
                <a:spcPct val="150000"/>
              </a:lnSpc>
              <a:buFont typeface="Arial" pitchFamily="34" charset="0"/>
              <a:buChar char="•"/>
            </a:pPr>
            <a:r>
              <a:rPr lang="en-US" dirty="0" err="1" smtClean="0"/>
              <a:t>Read.table</a:t>
            </a:r>
            <a:endParaRPr lang="en-US" dirty="0" smtClean="0"/>
          </a:p>
          <a:p>
            <a:pPr marL="285750" indent="-285750">
              <a:lnSpc>
                <a:spcPct val="150000"/>
              </a:lnSpc>
              <a:buFont typeface="Arial" pitchFamily="34" charset="0"/>
              <a:buChar char="•"/>
            </a:pPr>
            <a:r>
              <a:rPr lang="en-US" dirty="0" smtClean="0"/>
              <a:t>Text Importing</a:t>
            </a:r>
          </a:p>
          <a:p>
            <a:pPr marL="285750" indent="-285750">
              <a:lnSpc>
                <a:spcPct val="150000"/>
              </a:lnSpc>
              <a:buFont typeface="Arial" pitchFamily="34" charset="0"/>
              <a:buChar char="•"/>
            </a:pPr>
            <a:r>
              <a:rPr lang="en-US" dirty="0" smtClean="0"/>
              <a:t>Exporting data from R</a:t>
            </a:r>
          </a:p>
          <a:p>
            <a:pPr marL="285750" indent="-285750">
              <a:lnSpc>
                <a:spcPct val="150000"/>
              </a:lnSpc>
              <a:buFont typeface="Arial" pitchFamily="34" charset="0"/>
              <a:buChar char="•"/>
            </a:pPr>
            <a:r>
              <a:rPr lang="en-US" dirty="0" smtClean="0"/>
              <a:t>Connecting to Excel workbook</a:t>
            </a:r>
          </a:p>
          <a:p>
            <a:pPr marL="742950" lvl="1" indent="-285750">
              <a:lnSpc>
                <a:spcPct val="150000"/>
              </a:lnSpc>
              <a:buFont typeface="Arial" pitchFamily="34" charset="0"/>
              <a:buChar char="•"/>
            </a:pPr>
            <a:r>
              <a:rPr lang="en-US" dirty="0" smtClean="0"/>
              <a:t>Add Worksheet</a:t>
            </a:r>
            <a:endParaRPr lang="en-US" dirty="0"/>
          </a:p>
          <a:p>
            <a:pPr marL="742950" lvl="1" indent="-285750">
              <a:lnSpc>
                <a:spcPct val="150000"/>
              </a:lnSpc>
              <a:buFont typeface="Arial" pitchFamily="34" charset="0"/>
              <a:buChar char="•"/>
            </a:pPr>
            <a:r>
              <a:rPr lang="en-US" dirty="0" smtClean="0"/>
              <a:t>Populate Worksheet</a:t>
            </a:r>
            <a:endParaRPr lang="en-US" dirty="0"/>
          </a:p>
          <a:p>
            <a:pPr marL="742950" lvl="1" indent="-285750">
              <a:lnSpc>
                <a:spcPct val="150000"/>
              </a:lnSpc>
              <a:buFont typeface="Arial" pitchFamily="34" charset="0"/>
              <a:buChar char="•"/>
            </a:pPr>
            <a:r>
              <a:rPr lang="en-US" dirty="0"/>
              <a:t>Renaming Sheets</a:t>
            </a:r>
          </a:p>
          <a:p>
            <a:pPr marL="742950" lvl="1" indent="-285750">
              <a:lnSpc>
                <a:spcPct val="150000"/>
              </a:lnSpc>
              <a:buFont typeface="Arial" pitchFamily="34" charset="0"/>
              <a:buChar char="•"/>
            </a:pPr>
            <a:r>
              <a:rPr lang="en-US" dirty="0"/>
              <a:t>Removing Sheets</a:t>
            </a:r>
          </a:p>
        </p:txBody>
      </p:sp>
    </p:spTree>
    <p:extLst>
      <p:ext uri="{BB962C8B-B14F-4D97-AF65-F5344CB8AC3E}">
        <p14:creationId xmlns:p14="http://schemas.microsoft.com/office/powerpoint/2010/main" val="56779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5" y="188730"/>
            <a:ext cx="7886700" cy="549275"/>
          </a:xfrm>
        </p:spPr>
        <p:txBody>
          <a:bodyPr vert="horz" lIns="91440" tIns="45720" rIns="91440" bIns="45720" rtlCol="0" anchor="ctr">
            <a:normAutofit/>
          </a:bodyPr>
          <a:lstStyle/>
          <a:p>
            <a:r>
              <a:rPr lang="en-US" dirty="0"/>
              <a:t>Some Useful Functions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59424003"/>
              </p:ext>
            </p:extLst>
          </p:nvPr>
        </p:nvGraphicFramePr>
        <p:xfrm>
          <a:off x="182880" y="1128528"/>
          <a:ext cx="8778241" cy="4978400"/>
        </p:xfrm>
        <a:graphic>
          <a:graphicData uri="http://schemas.openxmlformats.org/drawingml/2006/table">
            <a:tbl>
              <a:tblPr firstRow="1" bandRow="1">
                <a:tableStyleId>{793D81CF-94F2-401A-BA57-92F5A7B2D0C5}</a:tableStyleId>
              </a:tblPr>
              <a:tblGrid>
                <a:gridCol w="1515004">
                  <a:extLst>
                    <a:ext uri="{9D8B030D-6E8A-4147-A177-3AD203B41FA5}">
                      <a16:colId xmlns="" xmlns:a16="http://schemas.microsoft.com/office/drawing/2014/main" val="2903222322"/>
                    </a:ext>
                  </a:extLst>
                </a:gridCol>
                <a:gridCol w="2709507">
                  <a:extLst>
                    <a:ext uri="{9D8B030D-6E8A-4147-A177-3AD203B41FA5}">
                      <a16:colId xmlns="" xmlns:a16="http://schemas.microsoft.com/office/drawing/2014/main" val="2935759099"/>
                    </a:ext>
                  </a:extLst>
                </a:gridCol>
                <a:gridCol w="4553730">
                  <a:extLst>
                    <a:ext uri="{9D8B030D-6E8A-4147-A177-3AD203B41FA5}">
                      <a16:colId xmlns="" xmlns:a16="http://schemas.microsoft.com/office/drawing/2014/main" val="2524728438"/>
                    </a:ext>
                  </a:extLst>
                </a:gridCol>
              </a:tblGrid>
              <a:tr h="370840">
                <a:tc gridSpan="3">
                  <a:txBody>
                    <a:bodyPr/>
                    <a:lstStyle/>
                    <a:p>
                      <a:pPr marL="0" algn="ctr" defTabSz="914400" rtl="0" eaLnBrk="1" latinLnBrk="0" hangingPunct="1"/>
                      <a:r>
                        <a:rPr lang="en-US" sz="1400" u="none" strike="noStrike" kern="1200" baseline="0" dirty="0"/>
                        <a:t>Help Utilities</a:t>
                      </a:r>
                      <a:endParaRPr lang="en-US" sz="1400" b="1" i="0" u="none" strike="noStrike" kern="1200" baseline="0" dirty="0">
                        <a:solidFill>
                          <a:schemeClr val="dk1"/>
                        </a:solidFill>
                        <a:latin typeface="+mn-lt"/>
                        <a:ea typeface="+mn-ea"/>
                        <a:cs typeface="+mn-cs"/>
                      </a:endParaRPr>
                    </a:p>
                  </a:txBody>
                  <a:tcPr marL="68580" marR="68580"/>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3387186627"/>
                  </a:ext>
                </a:extLst>
              </a:tr>
              <a:tr h="370840">
                <a:tc>
                  <a:txBody>
                    <a:bodyPr/>
                    <a:lstStyle/>
                    <a:p>
                      <a:pPr marL="0" algn="l" defTabSz="914400" rtl="0" eaLnBrk="1" latinLnBrk="0" hangingPunct="1"/>
                      <a:r>
                        <a:rPr lang="en-US" sz="1400" b="1" u="none" strike="noStrike" kern="1200" baseline="0" dirty="0">
                          <a:solidFill>
                            <a:schemeClr val="bg1"/>
                          </a:solidFill>
                        </a:rPr>
                        <a:t>Utility</a:t>
                      </a:r>
                      <a:endParaRPr lang="en-US" sz="1400" b="1" i="0" u="none" strike="noStrike" kern="1200" baseline="0" dirty="0">
                        <a:solidFill>
                          <a:schemeClr val="bg1"/>
                        </a:solidFill>
                        <a:latin typeface="+mn-lt"/>
                        <a:ea typeface="+mn-ea"/>
                        <a:cs typeface="+mn-cs"/>
                      </a:endParaRPr>
                    </a:p>
                  </a:txBody>
                  <a:tcPr marL="68580" marR="68580">
                    <a:solidFill>
                      <a:schemeClr val="tx1"/>
                    </a:solidFill>
                  </a:tcPr>
                </a:tc>
                <a:tc>
                  <a:txBody>
                    <a:bodyPr/>
                    <a:lstStyle/>
                    <a:p>
                      <a:pPr marL="0" algn="l" defTabSz="914400" rtl="0" eaLnBrk="1" latinLnBrk="0" hangingPunct="1"/>
                      <a:r>
                        <a:rPr lang="en-US" sz="1400" b="1" u="none" strike="noStrike" kern="1200" baseline="0" dirty="0">
                          <a:solidFill>
                            <a:schemeClr val="bg1"/>
                          </a:solidFill>
                        </a:rPr>
                        <a:t>Description</a:t>
                      </a:r>
                      <a:endParaRPr lang="en-US" sz="1400" b="1" i="0" u="none" strike="noStrike" kern="1200" baseline="0" dirty="0">
                        <a:solidFill>
                          <a:schemeClr val="bg1"/>
                        </a:solidFill>
                        <a:latin typeface="+mn-lt"/>
                        <a:ea typeface="+mn-ea"/>
                        <a:cs typeface="+mn-cs"/>
                      </a:endParaRPr>
                    </a:p>
                  </a:txBody>
                  <a:tcPr marL="68580" marR="68580">
                    <a:solidFill>
                      <a:schemeClr val="tx1"/>
                    </a:solidFill>
                  </a:tcPr>
                </a:tc>
                <a:tc>
                  <a:txBody>
                    <a:bodyPr/>
                    <a:lstStyle/>
                    <a:p>
                      <a:pPr marL="0" algn="l" defTabSz="914400" rtl="0" eaLnBrk="1" latinLnBrk="0" hangingPunct="1"/>
                      <a:r>
                        <a:rPr lang="en-US" sz="1400" b="1" u="none" strike="noStrike" kern="1200" baseline="0" dirty="0">
                          <a:solidFill>
                            <a:schemeClr val="bg1"/>
                          </a:solidFill>
                        </a:rPr>
                        <a:t>Example</a:t>
                      </a:r>
                      <a:endParaRPr lang="en-US" sz="1400" b="1" i="0" u="none" strike="noStrike" kern="1200" baseline="0" dirty="0">
                        <a:solidFill>
                          <a:schemeClr val="bg1"/>
                        </a:solidFill>
                        <a:latin typeface="+mn-lt"/>
                        <a:ea typeface="+mn-ea"/>
                        <a:cs typeface="+mn-cs"/>
                      </a:endParaRPr>
                    </a:p>
                  </a:txBody>
                  <a:tcPr marL="68580" marR="68580">
                    <a:solidFill>
                      <a:schemeClr val="tx1"/>
                    </a:solidFill>
                  </a:tcPr>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600" u="none" strike="noStrike" kern="1200" baseline="0" dirty="0"/>
                        <a:t>help()</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Opens help page for the topic/package specified as argument. (same as ?topic)</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help(help)</a:t>
                      </a:r>
                    </a:p>
                    <a:p>
                      <a:pPr marL="0" algn="l" defTabSz="914400" rtl="0" eaLnBrk="1" latinLnBrk="0" hangingPunct="1"/>
                      <a:r>
                        <a:rPr lang="en-US" sz="1400" u="none" strike="noStrike" kern="1200" baseline="0" dirty="0">
                          <a:latin typeface="Consolas" pitchFamily="49" charset="0"/>
                          <a:cs typeface="Consolas" pitchFamily="49" charset="0"/>
                        </a:rPr>
                        <a:t>&gt; help(</a:t>
                      </a:r>
                      <a:r>
                        <a:rPr lang="en-US" sz="1400" u="none" strike="noStrike" kern="1200" baseline="0" dirty="0" err="1">
                          <a:latin typeface="Consolas" pitchFamily="49" charset="0"/>
                          <a:cs typeface="Consolas" pitchFamily="49" charset="0"/>
                        </a:rPr>
                        <a:t>utils</a:t>
                      </a:r>
                      <a:r>
                        <a:rPr lang="en-US" sz="1400" u="none" strike="noStrike" kern="1200" baseline="0" dirty="0">
                          <a:latin typeface="Consolas" pitchFamily="49" charset="0"/>
                          <a:cs typeface="Consolas" pitchFamily="49" charset="0"/>
                        </a:rPr>
                        <a:t>)</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29691000"/>
                  </a:ext>
                </a:extLst>
              </a:tr>
              <a:tr h="370840">
                <a:tc>
                  <a:txBody>
                    <a:bodyPr/>
                    <a:lstStyle/>
                    <a:p>
                      <a:pPr marL="0" algn="l" defTabSz="914400" rtl="0" eaLnBrk="1" latinLnBrk="0" hangingPunct="1"/>
                      <a:r>
                        <a:rPr lang="en-US" sz="1600" u="none" strike="noStrike" kern="1200" baseline="0" dirty="0"/>
                        <a:t>apropos()</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Displays all objects matching the topic.</a:t>
                      </a:r>
                      <a:r>
                        <a:rPr lang="en-US" sz="1600" u="none" strike="noStrike" kern="1200" baseline="0" dirty="0"/>
                        <a:t> (same as ??topic)</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apropos("GL</a:t>
                      </a:r>
                      <a:r>
                        <a:rPr lang="en-US" sz="1800" u="none" strike="noStrike" kern="1200" baseline="0" dirty="0">
                          <a:latin typeface="Consolas" pitchFamily="49" charset="0"/>
                          <a:cs typeface="Consolas" pitchFamily="49" charset="0"/>
                        </a:rPr>
                        <a:t>M")</a:t>
                      </a:r>
                    </a:p>
                    <a:p>
                      <a:pPr marL="0" algn="l" defTabSz="914400" rtl="0" eaLnBrk="1" latinLnBrk="0" hangingPunct="1"/>
                      <a:r>
                        <a:rPr lang="en-US" sz="1200" u="none" strike="noStrike" kern="1200" baseline="0" dirty="0">
                          <a:latin typeface="Consolas" pitchFamily="49" charset="0"/>
                          <a:cs typeface="Consolas" pitchFamily="49" charset="0"/>
                        </a:rPr>
                        <a:t> [1] ".__C__</a:t>
                      </a:r>
                      <a:r>
                        <a:rPr lang="en-US" sz="1200" u="none" strike="noStrike" kern="1200" baseline="0" dirty="0" err="1">
                          <a:latin typeface="Consolas" pitchFamily="49" charset="0"/>
                          <a:cs typeface="Consolas" pitchFamily="49" charset="0"/>
                        </a:rPr>
                        <a:t>anova.glm</a:t>
                      </a:r>
                      <a:r>
                        <a:rPr lang="en-US" sz="1200" u="none" strike="noStrike" kern="1200" baseline="0" dirty="0">
                          <a:latin typeface="Consolas" pitchFamily="49" charset="0"/>
                          <a:cs typeface="Consolas" pitchFamily="49" charset="0"/>
                        </a:rPr>
                        <a:t>" </a:t>
                      </a:r>
                      <a:r>
                        <a:rPr lang="en-US" sz="1200" u="none" strike="noStrike" kern="1200" baseline="0" dirty="0" smtClean="0">
                          <a:latin typeface="Consolas" pitchFamily="49" charset="0"/>
                          <a:cs typeface="Consolas" pitchFamily="49" charset="0"/>
                        </a:rPr>
                        <a:t>".__</a:t>
                      </a:r>
                      <a:r>
                        <a:rPr lang="en-US" sz="1200" u="none" strike="noStrike" kern="1200" baseline="0" dirty="0">
                          <a:latin typeface="Consolas" pitchFamily="49" charset="0"/>
                          <a:cs typeface="Consolas" pitchFamily="49" charset="0"/>
                        </a:rPr>
                        <a:t>C__</a:t>
                      </a:r>
                      <a:r>
                        <a:rPr lang="en-US" sz="1200" u="none" strike="noStrike" kern="1200" baseline="0" dirty="0" err="1">
                          <a:latin typeface="Consolas" pitchFamily="49" charset="0"/>
                          <a:cs typeface="Consolas" pitchFamily="49" charset="0"/>
                        </a:rPr>
                        <a:t>anova.glm.null</a:t>
                      </a:r>
                      <a:r>
                        <a:rPr lang="en-US" sz="1200" u="none" strike="noStrike" kern="1200" baseline="0" dirty="0">
                          <a:latin typeface="Consolas" pitchFamily="49" charset="0"/>
                          <a:cs typeface="Consolas" pitchFamily="49" charset="0"/>
                        </a:rPr>
                        <a:t>" ".__C__</a:t>
                      </a:r>
                      <a:r>
                        <a:rPr lang="en-US" sz="1200" u="none" strike="noStrike" kern="1200" baseline="0" dirty="0" err="1">
                          <a:latin typeface="Consolas" pitchFamily="49" charset="0"/>
                          <a:cs typeface="Consolas" pitchFamily="49" charset="0"/>
                        </a:rPr>
                        <a:t>glm</a:t>
                      </a:r>
                      <a:r>
                        <a:rPr lang="en-US" sz="1200" u="none" strike="noStrike" kern="1200" baseline="0" dirty="0">
                          <a:latin typeface="Consolas" pitchFamily="49" charset="0"/>
                          <a:cs typeface="Consolas" pitchFamily="49" charset="0"/>
                        </a:rPr>
                        <a:t>"           </a:t>
                      </a:r>
                    </a:p>
                    <a:p>
                      <a:pPr marL="0" algn="l" defTabSz="914400" rtl="0" eaLnBrk="1" latinLnBrk="0" hangingPunct="1"/>
                      <a:r>
                        <a:rPr lang="en-US" sz="1200" u="none" strike="noStrike" kern="1200" baseline="0" dirty="0">
                          <a:latin typeface="Consolas" pitchFamily="49" charset="0"/>
                          <a:cs typeface="Consolas" pitchFamily="49" charset="0"/>
                        </a:rPr>
                        <a:t> [4] ".__C__</a:t>
                      </a:r>
                      <a:r>
                        <a:rPr lang="en-US" sz="1200" u="none" strike="noStrike" kern="1200" baseline="0" dirty="0" err="1">
                          <a:latin typeface="Consolas" pitchFamily="49" charset="0"/>
                          <a:cs typeface="Consolas" pitchFamily="49" charset="0"/>
                        </a:rPr>
                        <a:t>glm.null</a:t>
                      </a:r>
                      <a:r>
                        <a:rPr lang="en-US" sz="1200" u="none" strike="noStrike" kern="1200" baseline="0" dirty="0">
                          <a:latin typeface="Consolas" pitchFamily="49" charset="0"/>
                          <a:cs typeface="Consolas" pitchFamily="49" charset="0"/>
                        </a:rPr>
                        <a:t>" </a:t>
                      </a:r>
                      <a:r>
                        <a:rPr lang="en-US" sz="1200" u="none" strike="noStrike" kern="1200" baseline="0" dirty="0" smtClean="0">
                          <a:latin typeface="Consolas" pitchFamily="49" charset="0"/>
                          <a:cs typeface="Consolas" pitchFamily="49" charset="0"/>
                        </a:rPr>
                        <a:t>"</a:t>
                      </a:r>
                      <a:r>
                        <a:rPr lang="en-US" sz="1200" u="none" strike="noStrike" kern="1200" baseline="0" dirty="0" err="1">
                          <a:latin typeface="Consolas" pitchFamily="49" charset="0"/>
                          <a:cs typeface="Consolas" pitchFamily="49" charset="0"/>
                        </a:rPr>
                        <a:t>glm</a:t>
                      </a:r>
                      <a:r>
                        <a:rPr lang="en-US" sz="1200" u="none" strike="noStrike" kern="1200" baseline="0" dirty="0">
                          <a:latin typeface="Consolas" pitchFamily="49" charset="0"/>
                          <a:cs typeface="Consolas" pitchFamily="49" charset="0"/>
                        </a:rPr>
                        <a:t>" </a:t>
                      </a:r>
                      <a:r>
                        <a:rPr lang="en-US" sz="1200" u="none" strike="noStrike" kern="1200" baseline="0" dirty="0" smtClean="0">
                          <a:latin typeface="Consolas" pitchFamily="49" charset="0"/>
                          <a:cs typeface="Consolas" pitchFamily="49" charset="0"/>
                        </a:rPr>
                        <a:t>"</a:t>
                      </a:r>
                      <a:r>
                        <a:rPr lang="en-US" sz="1200" u="none" strike="noStrike" kern="1200" baseline="0" dirty="0" err="1" smtClean="0">
                          <a:latin typeface="Consolas" pitchFamily="49" charset="0"/>
                          <a:cs typeface="Consolas" pitchFamily="49" charset="0"/>
                        </a:rPr>
                        <a:t>glm.control</a:t>
                      </a:r>
                      <a:r>
                        <a:rPr lang="en-US" sz="1200" u="none" strike="noStrike" kern="1200" baseline="0" dirty="0" smtClean="0">
                          <a:latin typeface="Consolas" pitchFamily="49" charset="0"/>
                          <a:cs typeface="Consolas" pitchFamily="49" charset="0"/>
                        </a:rPr>
                        <a:t>"         </a:t>
                      </a:r>
                    </a:p>
                    <a:p>
                      <a:pPr marL="0" algn="l" defTabSz="914400" rtl="0" eaLnBrk="1" latinLnBrk="0" hangingPunct="1"/>
                      <a:r>
                        <a:rPr lang="en-US" sz="1200" u="none" strike="noStrike" kern="1200" baseline="0" dirty="0" smtClean="0">
                          <a:latin typeface="Consolas" pitchFamily="49" charset="0"/>
                          <a:cs typeface="Consolas" pitchFamily="49" charset="0"/>
                        </a:rPr>
                        <a:t> [7] "</a:t>
                      </a:r>
                      <a:r>
                        <a:rPr lang="en-US" sz="1200" u="none" strike="noStrike" kern="1200" baseline="0" dirty="0" err="1" smtClean="0">
                          <a:latin typeface="Consolas" pitchFamily="49" charset="0"/>
                          <a:cs typeface="Consolas" pitchFamily="49" charset="0"/>
                        </a:rPr>
                        <a:t>glm.fit</a:t>
                      </a:r>
                      <a:r>
                        <a:rPr lang="en-US" sz="1200" u="none" strike="noStrike" kern="1200" baseline="0" dirty="0" smtClean="0">
                          <a:latin typeface="Consolas" pitchFamily="49" charset="0"/>
                          <a:cs typeface="Consolas" pitchFamily="49" charset="0"/>
                        </a:rPr>
                        <a:t>“ "</a:t>
                      </a:r>
                      <a:r>
                        <a:rPr lang="en-US" sz="1200" u="none" strike="noStrike" kern="1200" baseline="0" dirty="0" err="1" smtClean="0">
                          <a:latin typeface="Consolas" pitchFamily="49" charset="0"/>
                          <a:cs typeface="Consolas" pitchFamily="49" charset="0"/>
                        </a:rPr>
                        <a:t>predict.glm</a:t>
                      </a:r>
                      <a:r>
                        <a:rPr lang="en-US" sz="1200" u="none" strike="noStrike" kern="1200" baseline="0" dirty="0" smtClean="0">
                          <a:latin typeface="Consolas" pitchFamily="49" charset="0"/>
                          <a:cs typeface="Consolas" pitchFamily="49" charset="0"/>
                        </a:rPr>
                        <a:t>“ “</a:t>
                      </a:r>
                      <a:r>
                        <a:rPr lang="en-US" sz="1200" u="none" strike="noStrike" kern="1200" baseline="0" dirty="0" err="1" smtClean="0">
                          <a:latin typeface="Consolas" pitchFamily="49" charset="0"/>
                          <a:cs typeface="Consolas" pitchFamily="49" charset="0"/>
                        </a:rPr>
                        <a:t>residuals.glm</a:t>
                      </a:r>
                      <a:r>
                        <a:rPr lang="en-US" sz="1200" u="none" strike="noStrike" kern="1200" baseline="0" dirty="0" smtClean="0">
                          <a:latin typeface="Consolas" pitchFamily="49" charset="0"/>
                          <a:cs typeface="Consolas" pitchFamily="49" charset="0"/>
                        </a:rPr>
                        <a:t>"</a:t>
                      </a:r>
                    </a:p>
                    <a:p>
                      <a:pPr marL="0" algn="l" defTabSz="914400" rtl="0" eaLnBrk="1" latinLnBrk="0" hangingPunct="1"/>
                      <a:r>
                        <a:rPr lang="en-US" sz="1200" u="none" strike="noStrike" kern="1200" baseline="0" dirty="0" smtClean="0">
                          <a:latin typeface="Consolas" pitchFamily="49" charset="0"/>
                          <a:cs typeface="Consolas" pitchFamily="49" charset="0"/>
                        </a:rPr>
                        <a:t>[10] "</a:t>
                      </a:r>
                      <a:r>
                        <a:rPr lang="en-US" sz="1200" u="none" strike="noStrike" kern="1200" baseline="0" dirty="0" err="1" smtClean="0">
                          <a:latin typeface="Consolas" pitchFamily="49" charset="0"/>
                          <a:cs typeface="Consolas" pitchFamily="49" charset="0"/>
                        </a:rPr>
                        <a:t>summary.glm</a:t>
                      </a:r>
                      <a:r>
                        <a:rPr lang="en-US" sz="1200" u="none" strike="noStrike" kern="1200" baseline="0" dirty="0" smtClean="0">
                          <a:latin typeface="Consolas" pitchFamily="49" charset="0"/>
                          <a:cs typeface="Consolas" pitchFamily="49" charset="0"/>
                        </a:rPr>
                        <a:t>"</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86898638"/>
                  </a:ext>
                </a:extLst>
              </a:tr>
              <a:tr h="370840">
                <a:tc>
                  <a:txBody>
                    <a:bodyPr/>
                    <a:lstStyle/>
                    <a:p>
                      <a:pPr marL="0" algn="l" defTabSz="914400" rtl="0" eaLnBrk="1" latinLnBrk="0" hangingPunct="1"/>
                      <a:r>
                        <a:rPr lang="en-US" sz="1600" u="none" strike="noStrike" kern="1200" baseline="0" dirty="0"/>
                        <a:t>library(</a:t>
                      </a:r>
                    </a:p>
                    <a:p>
                      <a:pPr marL="0" algn="l" defTabSz="914400" rtl="0" eaLnBrk="1" latinLnBrk="0" hangingPunct="1"/>
                      <a:r>
                        <a:rPr lang="en-US" sz="1600" u="none" strike="noStrike" kern="1200" baseline="0" dirty="0"/>
                        <a:t>help=</a:t>
                      </a:r>
                      <a:r>
                        <a:rPr lang="en-US" sz="1600" u="none" strike="noStrike" kern="1200" baseline="0" dirty="0" err="1"/>
                        <a:t>packageName</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Displays </a:t>
                      </a:r>
                      <a:r>
                        <a:rPr lang="en-IN" sz="1600" u="none" strike="noStrike" kern="1200" baseline="0" dirty="0"/>
                        <a:t>help on a specific package.</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library(help=stats)</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207304699"/>
                  </a:ext>
                </a:extLst>
              </a:tr>
              <a:tr h="370840">
                <a:tc>
                  <a:txBody>
                    <a:bodyPr/>
                    <a:lstStyle/>
                    <a:p>
                      <a:pPr marL="0" algn="l" defTabSz="914400" rtl="0" eaLnBrk="1" latinLnBrk="0" hangingPunct="1"/>
                      <a:r>
                        <a:rPr lang="en-US" sz="1600" u="none" strike="noStrike" kern="1200" baseline="0" dirty="0"/>
                        <a:t>demo()</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Runs some </a:t>
                      </a:r>
                      <a:r>
                        <a:rPr lang="en-IN" sz="1600" u="none" strike="noStrike" kern="1200" baseline="0" dirty="0" smtClean="0"/>
                        <a:t>demonstrations </a:t>
                      </a:r>
                      <a:r>
                        <a:rPr lang="en-IN" sz="1600" u="none" strike="noStrike" kern="1200" baseline="0" dirty="0"/>
                        <a:t>on R topics/packages. If no topics are specified as arguments, demo() lists </a:t>
                      </a:r>
                      <a:r>
                        <a:rPr lang="en-IN" sz="1600" u="none" strike="noStrike" kern="1200" baseline="0" dirty="0" smtClean="0"/>
                        <a:t>all available demos</a:t>
                      </a:r>
                      <a:endParaRPr lang="en-US" sz="16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400" u="none" strike="noStrike" kern="1200" baseline="0" dirty="0">
                          <a:latin typeface="Consolas" pitchFamily="49" charset="0"/>
                          <a:cs typeface="Consolas" pitchFamily="49" charset="0"/>
                        </a:rPr>
                        <a:t>&gt; demo(recursion)</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093017877"/>
                  </a:ext>
                </a:extLst>
              </a:tr>
            </a:tbl>
          </a:graphicData>
        </a:graphic>
      </p:graphicFrame>
    </p:spTree>
    <p:extLst>
      <p:ext uri="{BB962C8B-B14F-4D97-AF65-F5344CB8AC3E}">
        <p14:creationId xmlns:p14="http://schemas.microsoft.com/office/powerpoint/2010/main" val="145758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5660" y="1056657"/>
            <a:ext cx="8434316" cy="4524315"/>
          </a:xfrm>
          <a:prstGeom prst="rect">
            <a:avLst/>
          </a:prstGeom>
        </p:spPr>
        <p:txBody>
          <a:bodyPr wrap="square">
            <a:spAutoFit/>
          </a:bodyPr>
          <a:lstStyle/>
          <a:p>
            <a:r>
              <a:rPr lang="en-US" sz="1600" dirty="0"/>
              <a:t>R works like a calculator, you type an expression and get the answer: </a:t>
            </a:r>
            <a:endParaRPr lang="en-US" sz="1600" dirty="0" smtClean="0"/>
          </a:p>
          <a:p>
            <a:endParaRPr lang="en-US" sz="1600" dirty="0" smtClean="0"/>
          </a:p>
          <a:p>
            <a:endParaRPr lang="en-US" sz="1600" dirty="0"/>
          </a:p>
          <a:p>
            <a:endParaRPr lang="en-US" sz="1600" dirty="0" smtClean="0"/>
          </a:p>
          <a:p>
            <a:endParaRPr lang="en-US" sz="1600" dirty="0" smtClean="0"/>
          </a:p>
          <a:p>
            <a:r>
              <a:rPr lang="en-US" sz="1600" b="1" dirty="0" smtClean="0"/>
              <a:t>Standard </a:t>
            </a:r>
            <a:r>
              <a:rPr lang="en-US" sz="1600" b="1" dirty="0"/>
              <a:t>arithmetic operators are +, -, *, and </a:t>
            </a:r>
            <a:r>
              <a:rPr lang="en-US" sz="1600" b="1" dirty="0" smtClean="0"/>
              <a:t>/, to add</a:t>
            </a:r>
            <a:r>
              <a:rPr lang="en-US" sz="1600" b="1" dirty="0"/>
              <a:t>, subtract, multiply and </a:t>
            </a:r>
            <a:r>
              <a:rPr lang="en-US" sz="1600" b="1" dirty="0" smtClean="0"/>
              <a:t>divide; </a:t>
            </a:r>
            <a:r>
              <a:rPr lang="en-US" sz="1600" b="1" dirty="0"/>
              <a:t>and ^ for </a:t>
            </a:r>
            <a:r>
              <a:rPr lang="en-US" sz="1600" b="1" dirty="0" smtClean="0"/>
              <a:t>exponentiation</a:t>
            </a:r>
            <a:r>
              <a:rPr lang="en-US" sz="1600" dirty="0" smtClean="0"/>
              <a:t> (so 2^3=8). </a:t>
            </a:r>
            <a:r>
              <a:rPr lang="en-US" sz="1600" dirty="0"/>
              <a:t>These operators have the standard precedence, with exponentiation highest and addition/subtraction lowest, but you can always control the order of evaluation with parentheses. You can use mathematical functions, such as </a:t>
            </a:r>
            <a:r>
              <a:rPr lang="en-US" sz="1600" dirty="0" err="1"/>
              <a:t>sqrt</a:t>
            </a:r>
            <a:r>
              <a:rPr lang="en-US" sz="1600" dirty="0"/>
              <a:t>, </a:t>
            </a:r>
            <a:r>
              <a:rPr lang="en-US" sz="1600" dirty="0" err="1" smtClean="0"/>
              <a:t>exp</a:t>
            </a:r>
            <a:r>
              <a:rPr lang="en-US" sz="1600" dirty="0" smtClean="0"/>
              <a:t> </a:t>
            </a:r>
            <a:r>
              <a:rPr lang="en-US" sz="1600" dirty="0"/>
              <a:t>and log. For example </a:t>
            </a:r>
          </a:p>
          <a:p>
            <a:endParaRPr lang="en-US" sz="1600" dirty="0" smtClean="0"/>
          </a:p>
          <a:p>
            <a:endParaRPr lang="en-US" sz="1600" dirty="0"/>
          </a:p>
          <a:p>
            <a:r>
              <a:rPr lang="en-US" sz="1600" dirty="0"/>
              <a:t/>
            </a:r>
            <a:br>
              <a:rPr lang="en-US" sz="1600" dirty="0"/>
            </a:br>
            <a:endParaRPr lang="en-US" sz="1600" dirty="0"/>
          </a:p>
          <a:p>
            <a:r>
              <a:rPr lang="en-US" sz="1600" dirty="0" smtClean="0"/>
              <a:t>R </a:t>
            </a:r>
            <a:r>
              <a:rPr lang="en-US" sz="1600" dirty="0"/>
              <a:t>also understands </a:t>
            </a:r>
            <a:r>
              <a:rPr lang="en-US" sz="1600" b="1" dirty="0" smtClean="0"/>
              <a:t>relational </a:t>
            </a:r>
            <a:r>
              <a:rPr lang="en-US" sz="1600" b="1" dirty="0"/>
              <a:t>operators &lt;=, &lt;, ==, </a:t>
            </a:r>
            <a:r>
              <a:rPr lang="en-US" sz="1600" b="1" dirty="0" smtClean="0"/>
              <a:t>&gt;, &gt;= </a:t>
            </a:r>
            <a:r>
              <a:rPr lang="en-US" sz="1600" b="1" dirty="0"/>
              <a:t>and != for less than or equal, less than, equal, greater than, greater than or equal, and not </a:t>
            </a:r>
            <a:r>
              <a:rPr lang="en-US" sz="1600" b="1" dirty="0" smtClean="0"/>
              <a:t>equal, respectively</a:t>
            </a:r>
            <a:r>
              <a:rPr lang="en-US" sz="1600" dirty="0" smtClean="0"/>
              <a:t>. </a:t>
            </a:r>
            <a:r>
              <a:rPr lang="en-US" sz="1600" dirty="0"/>
              <a:t>These can be used to create logical expressions that take values TRUE and FALSE (or T and F for short). Logical expressions may be combined with the </a:t>
            </a:r>
            <a:r>
              <a:rPr lang="en-US" sz="1600" b="1" dirty="0"/>
              <a:t>logical operators | for OR and &amp; for AND</a:t>
            </a:r>
            <a:r>
              <a:rPr lang="en-US" sz="1600" dirty="0"/>
              <a:t>, as shown further below. </a:t>
            </a:r>
          </a:p>
          <a:p>
            <a:endParaRPr lang="en-US" sz="1600" dirty="0"/>
          </a:p>
        </p:txBody>
      </p:sp>
      <p:sp>
        <p:nvSpPr>
          <p:cNvPr id="2" name="Title 1"/>
          <p:cNvSpPr>
            <a:spLocks noGrp="1"/>
          </p:cNvSpPr>
          <p:nvPr>
            <p:ph type="title"/>
          </p:nvPr>
        </p:nvSpPr>
        <p:spPr/>
        <p:txBody>
          <a:bodyPr/>
          <a:lstStyle/>
          <a:p>
            <a:r>
              <a:rPr lang="en-US" dirty="0" smtClean="0"/>
              <a:t>Arith</a:t>
            </a:r>
            <a:r>
              <a:rPr lang="en-US" dirty="0"/>
              <a:t>m</a:t>
            </a:r>
            <a:r>
              <a:rPr lang="en-US" dirty="0" smtClean="0"/>
              <a:t>etic Operations</a:t>
            </a:r>
            <a:endParaRPr lang="en-US" dirty="0"/>
          </a:p>
        </p:txBody>
      </p:sp>
      <p:sp>
        <p:nvSpPr>
          <p:cNvPr id="4" name="TextBox 3"/>
          <p:cNvSpPr txBox="1"/>
          <p:nvPr/>
        </p:nvSpPr>
        <p:spPr>
          <a:xfrm>
            <a:off x="316172" y="1380739"/>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a:latin typeface="Consolas" pitchFamily="49" charset="0"/>
                <a:cs typeface="Consolas" pitchFamily="49" charset="0"/>
              </a:rPr>
              <a:t>1+2</a:t>
            </a:r>
          </a:p>
          <a:p>
            <a:r>
              <a:rPr lang="en-US" sz="1400" dirty="0">
                <a:latin typeface="Consolas" pitchFamily="49" charset="0"/>
                <a:cs typeface="Consolas" pitchFamily="49" charset="0"/>
              </a:rPr>
              <a:t>[1] 3</a:t>
            </a:r>
          </a:p>
        </p:txBody>
      </p:sp>
      <p:sp>
        <p:nvSpPr>
          <p:cNvPr id="5" name="TextBox 4"/>
          <p:cNvSpPr txBox="1"/>
          <p:nvPr/>
        </p:nvSpPr>
        <p:spPr>
          <a:xfrm>
            <a:off x="316172" y="3369020"/>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log(0.3/(1-0.3))</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0.8472979</a:t>
            </a:r>
            <a:endParaRPr lang="en-US" sz="1400" dirty="0">
              <a:latin typeface="Consolas" pitchFamily="49" charset="0"/>
              <a:cs typeface="Consolas" pitchFamily="49" charset="0"/>
            </a:endParaRPr>
          </a:p>
        </p:txBody>
      </p:sp>
      <p:sp>
        <p:nvSpPr>
          <p:cNvPr id="6" name="TextBox 5"/>
          <p:cNvSpPr txBox="1"/>
          <p:nvPr/>
        </p:nvSpPr>
        <p:spPr>
          <a:xfrm>
            <a:off x="316172" y="5363900"/>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1==2</a:t>
            </a:r>
          </a:p>
          <a:p>
            <a:r>
              <a:rPr lang="en-US" sz="1400" dirty="0" smtClean="0">
                <a:latin typeface="Consolas" pitchFamily="49" charset="0"/>
                <a:cs typeface="Consolas" pitchFamily="49" charset="0"/>
              </a:rPr>
              <a:t>[1</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FALSE</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73129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32999459"/>
              </p:ext>
            </p:extLst>
          </p:nvPr>
        </p:nvGraphicFramePr>
        <p:xfrm>
          <a:off x="193675" y="1304858"/>
          <a:ext cx="8813847" cy="3388360"/>
        </p:xfrm>
        <a:graphic>
          <a:graphicData uri="http://schemas.openxmlformats.org/drawingml/2006/table">
            <a:tbl>
              <a:tblPr firstRow="1" bandRow="1">
                <a:tableStyleId>{793D81CF-94F2-401A-BA57-92F5A7B2D0C5}</a:tableStyleId>
              </a:tblPr>
              <a:tblGrid>
                <a:gridCol w="1521149"/>
                <a:gridCol w="2720497"/>
                <a:gridCol w="4572201"/>
              </a:tblGrid>
              <a:tr h="370840">
                <a:tc>
                  <a:txBody>
                    <a:bodyPr/>
                    <a:lstStyle/>
                    <a:p>
                      <a:pPr marL="0" algn="l" defTabSz="914400" rtl="0" eaLnBrk="1" latinLnBrk="0" hangingPunct="1"/>
                      <a:r>
                        <a:rPr lang="en-US" sz="1400" u="none" strike="noStrike" kern="1200" baseline="0" dirty="0"/>
                        <a:t>Utility</a:t>
                      </a:r>
                      <a:endParaRPr lang="en-US" sz="14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t>Description</a:t>
                      </a:r>
                      <a:endParaRPr lang="en-US" sz="14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t>Example</a:t>
                      </a:r>
                      <a:endParaRPr lang="en-US" sz="1400" b="1" i="0" u="none" strike="noStrike" kern="1200" baseline="0" dirty="0">
                        <a:solidFill>
                          <a:schemeClr val="bg1"/>
                        </a:solidFill>
                        <a:latin typeface="+mn-lt"/>
                        <a:ea typeface="+mn-ea"/>
                        <a:cs typeface="+mn-cs"/>
                      </a:endParaRPr>
                    </a:p>
                  </a:txBody>
                  <a:tcPr marL="68580" marR="68580"/>
                </a:tc>
              </a:tr>
              <a:tr h="370840">
                <a:tc>
                  <a:txBody>
                    <a:bodyPr/>
                    <a:lstStyle/>
                    <a:p>
                      <a:pPr marL="0" algn="l" defTabSz="914400" rtl="0" eaLnBrk="1" latinLnBrk="0" hangingPunct="1"/>
                      <a:r>
                        <a:rPr lang="en-US" sz="1600" u="none" strike="noStrike" kern="1200" baseline="0" dirty="0"/>
                        <a:t>example() </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Run all the R code from the Examples part of R's online help </a:t>
                      </a:r>
                      <a:r>
                        <a:rPr lang="en-IN" sz="1600" u="none" strike="noStrike" kern="1200" baseline="0" dirty="0" smtClean="0"/>
                        <a:t>topic</a:t>
                      </a:r>
                      <a:endParaRPr lang="en-US" sz="16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latin typeface="Consolas" pitchFamily="49" charset="0"/>
                          <a:cs typeface="Consolas" pitchFamily="49" charset="0"/>
                        </a:rPr>
                        <a:t>&gt; example(max)</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tr>
              <a:tr h="370840">
                <a:tc>
                  <a:txBody>
                    <a:bodyPr/>
                    <a:lstStyle/>
                    <a:p>
                      <a:pPr marL="0" algn="l" defTabSz="914400" rtl="0" eaLnBrk="1" latinLnBrk="0" hangingPunct="1"/>
                      <a:r>
                        <a:rPr lang="en-US" sz="1600" u="none" strike="noStrike" kern="1200" baseline="0" dirty="0" err="1"/>
                        <a:t>args</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Displays the argument names and corresponding default values of a function.</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a:t>
                      </a:r>
                      <a:r>
                        <a:rPr lang="en-US" sz="1400" u="none" strike="noStrike" kern="1200" baseline="0" dirty="0" err="1">
                          <a:latin typeface="Consolas" pitchFamily="49" charset="0"/>
                          <a:cs typeface="Consolas" pitchFamily="49" charset="0"/>
                        </a:rPr>
                        <a:t>args</a:t>
                      </a:r>
                      <a:r>
                        <a:rPr lang="en-US" sz="1400" u="none" strike="noStrike" kern="1200" baseline="0" dirty="0">
                          <a:latin typeface="Consolas" pitchFamily="49" charset="0"/>
                          <a:cs typeface="Consolas" pitchFamily="49" charset="0"/>
                        </a:rPr>
                        <a:t>(</a:t>
                      </a:r>
                      <a:r>
                        <a:rPr lang="en-US" sz="1400" u="none" strike="noStrike" kern="1200" baseline="0" dirty="0" err="1">
                          <a:latin typeface="Consolas" pitchFamily="49" charset="0"/>
                          <a:cs typeface="Consolas" pitchFamily="49" charset="0"/>
                        </a:rPr>
                        <a:t>lm</a:t>
                      </a:r>
                      <a:r>
                        <a:rPr lang="en-US" sz="1400" u="none" strike="noStrike" kern="1200" baseline="0" dirty="0">
                          <a:latin typeface="Consolas" pitchFamily="49" charset="0"/>
                          <a:cs typeface="Consolas" pitchFamily="49" charset="0"/>
                        </a:rPr>
                        <a:t>)</a:t>
                      </a:r>
                    </a:p>
                    <a:p>
                      <a:pPr marL="0" algn="l" defTabSz="914400" rtl="0" eaLnBrk="1" latinLnBrk="0" hangingPunct="1"/>
                      <a:r>
                        <a:rPr lang="en-US" sz="1400" u="none" strike="noStrike" kern="1200" baseline="0" dirty="0">
                          <a:latin typeface="Consolas" pitchFamily="49" charset="0"/>
                          <a:cs typeface="Consolas" pitchFamily="49" charset="0"/>
                        </a:rPr>
                        <a:t>function (formula, data, subset, weights, </a:t>
                      </a:r>
                      <a:r>
                        <a:rPr lang="en-US" sz="1400" u="none" strike="noStrike" kern="1200" baseline="0" dirty="0" err="1">
                          <a:latin typeface="Consolas" pitchFamily="49" charset="0"/>
                          <a:cs typeface="Consolas" pitchFamily="49" charset="0"/>
                        </a:rPr>
                        <a:t>na.action</a:t>
                      </a:r>
                      <a:r>
                        <a:rPr lang="en-US" sz="1400" u="none" strike="noStrike" kern="1200" baseline="0" dirty="0">
                          <a:latin typeface="Consolas" pitchFamily="49" charset="0"/>
                          <a:cs typeface="Consolas" pitchFamily="49" charset="0"/>
                        </a:rPr>
                        <a:t>, method = "</a:t>
                      </a:r>
                      <a:r>
                        <a:rPr lang="en-US" sz="1400" u="none" strike="noStrike" kern="1200" baseline="0" dirty="0" err="1">
                          <a:latin typeface="Consolas" pitchFamily="49" charset="0"/>
                          <a:cs typeface="Consolas" pitchFamily="49" charset="0"/>
                        </a:rPr>
                        <a:t>qr</a:t>
                      </a:r>
                      <a:r>
                        <a:rPr lang="en-US" sz="1400" u="none" strike="noStrike" kern="1200" baseline="0" dirty="0">
                          <a:latin typeface="Consolas" pitchFamily="49" charset="0"/>
                          <a:cs typeface="Consolas" pitchFamily="49" charset="0"/>
                        </a:rPr>
                        <a:t>",  model = TRUE, x = FALSE, y = FALSE, </a:t>
                      </a:r>
                      <a:r>
                        <a:rPr lang="en-US" sz="1400" u="none" strike="noStrike" kern="1200" baseline="0" dirty="0" err="1">
                          <a:latin typeface="Consolas" pitchFamily="49" charset="0"/>
                          <a:cs typeface="Consolas" pitchFamily="49" charset="0"/>
                        </a:rPr>
                        <a:t>qr</a:t>
                      </a:r>
                      <a:r>
                        <a:rPr lang="en-US" sz="1400" u="none" strike="noStrike" kern="1200" baseline="0" dirty="0">
                          <a:latin typeface="Consolas" pitchFamily="49" charset="0"/>
                          <a:cs typeface="Consolas" pitchFamily="49" charset="0"/>
                        </a:rPr>
                        <a:t> = TRUE, </a:t>
                      </a:r>
                      <a:r>
                        <a:rPr lang="en-US" sz="1400" u="none" strike="noStrike" kern="1200" baseline="0" dirty="0" err="1" smtClean="0">
                          <a:latin typeface="Consolas" pitchFamily="49" charset="0"/>
                          <a:cs typeface="Consolas" pitchFamily="49" charset="0"/>
                        </a:rPr>
                        <a:t>singular.ok</a:t>
                      </a:r>
                      <a:r>
                        <a:rPr lang="en-US" sz="1400" u="none" strike="noStrike" kern="1200" baseline="0" dirty="0" smtClean="0">
                          <a:latin typeface="Consolas" pitchFamily="49" charset="0"/>
                          <a:cs typeface="Consolas" pitchFamily="49" charset="0"/>
                        </a:rPr>
                        <a:t> </a:t>
                      </a:r>
                      <a:r>
                        <a:rPr lang="en-US" sz="1400" u="none" strike="noStrike" kern="1200" baseline="0" dirty="0">
                          <a:latin typeface="Consolas" pitchFamily="49" charset="0"/>
                          <a:cs typeface="Consolas" pitchFamily="49" charset="0"/>
                        </a:rPr>
                        <a:t>= TRUE,  contrasts = NULL, offset, ...) </a:t>
                      </a:r>
                    </a:p>
                    <a:p>
                      <a:pPr marL="0" algn="l" defTabSz="914400" rtl="0" eaLnBrk="1" latinLnBrk="0" hangingPunct="1"/>
                      <a:r>
                        <a:rPr lang="en-US" sz="1400" u="none" strike="noStrike" kern="1200" baseline="0" dirty="0">
                          <a:latin typeface="Consolas" pitchFamily="49" charset="0"/>
                          <a:cs typeface="Consolas" pitchFamily="49" charset="0"/>
                        </a:rPr>
                        <a:t>NULL</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tr>
              <a:tr h="370840">
                <a:tc>
                  <a:txBody>
                    <a:bodyPr/>
                    <a:lstStyle/>
                    <a:p>
                      <a:pPr marL="0" algn="l" defTabSz="914400" rtl="0" eaLnBrk="1" latinLnBrk="0" hangingPunct="1"/>
                      <a:r>
                        <a:rPr lang="en-US" sz="1600" u="none" strike="noStrike" kern="1200" baseline="0" dirty="0" err="1"/>
                        <a:t>functionName</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Just writing the name of the function returns the function source code</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a:t>
                      </a:r>
                      <a:r>
                        <a:rPr lang="en-US" sz="1400" u="none" strike="noStrike" kern="1200" baseline="0" dirty="0" err="1">
                          <a:latin typeface="Consolas" pitchFamily="49" charset="0"/>
                          <a:cs typeface="Consolas" pitchFamily="49" charset="0"/>
                        </a:rPr>
                        <a:t>lm</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tr>
            </a:tbl>
          </a:graphicData>
        </a:graphic>
      </p:graphicFrame>
      <p:sp>
        <p:nvSpPr>
          <p:cNvPr id="5" name="Title 1"/>
          <p:cNvSpPr>
            <a:spLocks noGrp="1"/>
          </p:cNvSpPr>
          <p:nvPr>
            <p:ph type="title"/>
          </p:nvPr>
        </p:nvSpPr>
        <p:spPr/>
        <p:txBody>
          <a:bodyPr vert="horz" lIns="91440" tIns="45720" rIns="91440" bIns="45720" rtlCol="0" anchor="ctr">
            <a:normAutofit/>
          </a:bodyPr>
          <a:lstStyle/>
          <a:p>
            <a:r>
              <a:rPr lang="en-US" dirty="0"/>
              <a:t>Some Useful </a:t>
            </a:r>
            <a:r>
              <a:rPr lang="en-US" dirty="0" smtClean="0"/>
              <a:t>Functions (contd.)</a:t>
            </a:r>
            <a:endParaRPr lang="en-US" dirty="0"/>
          </a:p>
        </p:txBody>
      </p:sp>
    </p:spTree>
    <p:extLst>
      <p:ext uri="{BB962C8B-B14F-4D97-AF65-F5344CB8AC3E}">
        <p14:creationId xmlns:p14="http://schemas.microsoft.com/office/powerpoint/2010/main" val="157222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150" y="222471"/>
            <a:ext cx="7886700" cy="549275"/>
          </a:xfrm>
        </p:spPr>
        <p:txBody>
          <a:bodyPr vert="horz" lIns="91440" tIns="45720" rIns="91440" bIns="45720" rtlCol="0" anchor="ctr">
            <a:normAutofit/>
          </a:bodyPr>
          <a:lstStyle/>
          <a:p>
            <a:r>
              <a:rPr lang="en-US" dirty="0"/>
              <a:t>Some Useful Functions </a:t>
            </a:r>
            <a:r>
              <a:rPr lang="en-US" dirty="0" smtClean="0"/>
              <a:t>(contd.)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72990121"/>
              </p:ext>
            </p:extLst>
          </p:nvPr>
        </p:nvGraphicFramePr>
        <p:xfrm>
          <a:off x="380566" y="1028356"/>
          <a:ext cx="8201451" cy="4714240"/>
        </p:xfrm>
        <a:graphic>
          <a:graphicData uri="http://schemas.openxmlformats.org/drawingml/2006/table">
            <a:tbl>
              <a:tblPr firstRow="1" bandRow="1">
                <a:tableStyleId>{793D81CF-94F2-401A-BA57-92F5A7B2D0C5}</a:tableStyleId>
              </a:tblPr>
              <a:tblGrid>
                <a:gridCol w="1194476">
                  <a:extLst>
                    <a:ext uri="{9D8B030D-6E8A-4147-A177-3AD203B41FA5}">
                      <a16:colId xmlns="" xmlns:a16="http://schemas.microsoft.com/office/drawing/2014/main" val="2903222322"/>
                    </a:ext>
                  </a:extLst>
                </a:gridCol>
                <a:gridCol w="3676924">
                  <a:extLst>
                    <a:ext uri="{9D8B030D-6E8A-4147-A177-3AD203B41FA5}">
                      <a16:colId xmlns="" xmlns:a16="http://schemas.microsoft.com/office/drawing/2014/main" val="2935759099"/>
                    </a:ext>
                  </a:extLst>
                </a:gridCol>
                <a:gridCol w="3330051">
                  <a:extLst>
                    <a:ext uri="{9D8B030D-6E8A-4147-A177-3AD203B41FA5}">
                      <a16:colId xmlns="" xmlns:a16="http://schemas.microsoft.com/office/drawing/2014/main" val="2524728438"/>
                    </a:ext>
                  </a:extLst>
                </a:gridCol>
              </a:tblGrid>
              <a:tr h="370840">
                <a:tc gridSpan="3">
                  <a:txBody>
                    <a:bodyPr/>
                    <a:lstStyle/>
                    <a:p>
                      <a:pPr marL="0" algn="ctr" defTabSz="914400" rtl="0" eaLnBrk="1" latinLnBrk="0" hangingPunct="1"/>
                      <a:r>
                        <a:rPr lang="en-US" sz="1400" u="none" strike="noStrike" kern="1200" baseline="0" dirty="0"/>
                        <a:t>General Utilities</a:t>
                      </a:r>
                      <a:endParaRPr lang="en-US" sz="1400" b="1" i="0" u="none" strike="noStrike" kern="1200" baseline="0" dirty="0">
                        <a:solidFill>
                          <a:schemeClr val="dk1"/>
                        </a:solidFill>
                        <a:latin typeface="+mn-lt"/>
                        <a:ea typeface="+mn-ea"/>
                        <a:cs typeface="+mn-cs"/>
                      </a:endParaRPr>
                    </a:p>
                  </a:txBody>
                  <a:tcPr marL="68580" marR="68580"/>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3387186627"/>
                  </a:ext>
                </a:extLst>
              </a:tr>
              <a:tr h="370840">
                <a:tc>
                  <a:txBody>
                    <a:bodyPr/>
                    <a:lstStyle/>
                    <a:p>
                      <a:pPr marL="0" algn="l" defTabSz="914400" rtl="0" eaLnBrk="1" latinLnBrk="0" hangingPunct="1"/>
                      <a:r>
                        <a:rPr lang="en-US" sz="1400" u="none" strike="noStrike" kern="1200" baseline="0" dirty="0"/>
                        <a:t>Utility</a:t>
                      </a:r>
                      <a:endParaRPr lang="en-US" sz="14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t>Description</a:t>
                      </a:r>
                      <a:endParaRPr lang="en-US" sz="14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t>Example</a:t>
                      </a:r>
                      <a:endParaRPr lang="en-US" sz="1400" b="1" i="0" u="none" strike="noStrike" kern="1200" baseline="0" dirty="0">
                        <a:solidFill>
                          <a:schemeClr val="bg1"/>
                        </a:solidFill>
                        <a:latin typeface="+mn-lt"/>
                        <a:ea typeface="+mn-ea"/>
                        <a:cs typeface="+mn-cs"/>
                      </a:endParaRPr>
                    </a:p>
                  </a:txBody>
                  <a:tcPr marL="68580" marR="68580"/>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600" u="none" strike="noStrike" kern="1200" baseline="0" dirty="0" err="1"/>
                        <a:t>getwd</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Returns the </a:t>
                      </a:r>
                      <a:r>
                        <a:rPr lang="en-US" sz="1600" u="none" strike="noStrike" kern="1200" baseline="0" dirty="0" smtClean="0"/>
                        <a:t>current working directory</a:t>
                      </a:r>
                      <a:endParaRPr lang="en-US" sz="16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400" u="none" strike="noStrike" kern="1200" baseline="0" dirty="0">
                          <a:latin typeface="Consolas" pitchFamily="49" charset="0"/>
                          <a:cs typeface="Consolas" pitchFamily="49" charset="0"/>
                        </a:rPr>
                        <a:t>&gt; </a:t>
                      </a:r>
                      <a:r>
                        <a:rPr lang="en-US" sz="1400" u="none" strike="noStrike" kern="1200" baseline="0" dirty="0" err="1">
                          <a:latin typeface="Consolas" pitchFamily="49" charset="0"/>
                          <a:cs typeface="Consolas" pitchFamily="49" charset="0"/>
                        </a:rPr>
                        <a:t>getwd</a:t>
                      </a:r>
                      <a:r>
                        <a:rPr lang="en-US" sz="1400" u="none" strike="noStrike" kern="1200" baseline="0" dirty="0">
                          <a:latin typeface="Consolas" pitchFamily="49" charset="0"/>
                          <a:cs typeface="Consolas" pitchFamily="49" charset="0"/>
                        </a:rPr>
                        <a:t>()</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345940574"/>
                  </a:ext>
                </a:extLst>
              </a:tr>
              <a:tr h="370840">
                <a:tc>
                  <a:txBody>
                    <a:bodyPr/>
                    <a:lstStyle/>
                    <a:p>
                      <a:pPr marL="0" algn="l" defTabSz="914400" rtl="0" eaLnBrk="1" latinLnBrk="0" hangingPunct="1"/>
                      <a:r>
                        <a:rPr lang="en-US" sz="1600" u="none" strike="noStrike" kern="1200" baseline="0" dirty="0" err="1"/>
                        <a:t>setwd</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smtClean="0"/>
                        <a:t>Change the </a:t>
                      </a:r>
                      <a:r>
                        <a:rPr lang="en-US" sz="1600" u="none" strike="noStrike" kern="1200" baseline="0" dirty="0"/>
                        <a:t>working </a:t>
                      </a:r>
                      <a:r>
                        <a:rPr lang="en-US" sz="1600" u="none" strike="noStrike" kern="1200" baseline="0" dirty="0" smtClean="0"/>
                        <a:t>directory to a specified location</a:t>
                      </a:r>
                      <a:endParaRPr lang="en-US" sz="16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400" u="none" strike="noStrike" kern="1200" baseline="0" dirty="0">
                          <a:latin typeface="Consolas" pitchFamily="49" charset="0"/>
                          <a:cs typeface="Consolas" pitchFamily="49" charset="0"/>
                        </a:rPr>
                        <a:t>&gt; </a:t>
                      </a:r>
                      <a:r>
                        <a:rPr lang="en-US" sz="1400" u="none" strike="noStrike" kern="1200" baseline="0" dirty="0" err="1">
                          <a:latin typeface="Consolas" pitchFamily="49" charset="0"/>
                          <a:cs typeface="Consolas" pitchFamily="49" charset="0"/>
                        </a:rPr>
                        <a:t>setwd</a:t>
                      </a:r>
                      <a:r>
                        <a:rPr lang="en-US" sz="1400" u="none" strike="noStrike" kern="1200" baseline="0" dirty="0">
                          <a:latin typeface="Consolas" pitchFamily="49" charset="0"/>
                          <a:cs typeface="Consolas" pitchFamily="49" charset="0"/>
                        </a:rPr>
                        <a:t>("C:\EXL")</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562870261"/>
                  </a:ext>
                </a:extLst>
              </a:tr>
              <a:tr h="370840">
                <a:tc>
                  <a:txBody>
                    <a:bodyPr/>
                    <a:lstStyle/>
                    <a:p>
                      <a:pPr marL="0" algn="l" defTabSz="914400" rtl="0" eaLnBrk="1" latinLnBrk="0" hangingPunct="1"/>
                      <a:r>
                        <a:rPr lang="en-US" sz="1600" u="none" strike="noStrike" kern="1200" baseline="0" dirty="0"/>
                        <a:t>ls()</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List objects in current </a:t>
                      </a:r>
                      <a:r>
                        <a:rPr lang="en-US" sz="1600" u="none" strike="noStrike" kern="1200" baseline="0" dirty="0" smtClean="0"/>
                        <a:t>environment</a:t>
                      </a:r>
                      <a:endParaRPr lang="en-US" sz="16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400" u="none" strike="noStrike" kern="1200" baseline="0" dirty="0">
                          <a:latin typeface="Consolas" pitchFamily="49" charset="0"/>
                          <a:cs typeface="Consolas" pitchFamily="49" charset="0"/>
                        </a:rPr>
                        <a:t>&gt; ls()</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996481781"/>
                  </a:ext>
                </a:extLst>
              </a:tr>
              <a:tr h="370840">
                <a:tc>
                  <a:txBody>
                    <a:bodyPr/>
                    <a:lstStyle/>
                    <a:p>
                      <a:pPr marL="0" algn="l" defTabSz="914400" rtl="0" eaLnBrk="1" latinLnBrk="0" hangingPunct="1"/>
                      <a:r>
                        <a:rPr lang="en-US" sz="1600" u="none" strike="noStrike" kern="1200" baseline="0" dirty="0"/>
                        <a:t>append()</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kern="1200" dirty="0">
                          <a:effectLst/>
                        </a:rPr>
                        <a:t>Add elements to a </a:t>
                      </a:r>
                      <a:r>
                        <a:rPr lang="en-IN" sz="1600" kern="1200" dirty="0" smtClean="0">
                          <a:effectLst/>
                        </a:rPr>
                        <a:t>vector</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400" u="none" strike="noStrike" kern="1200" baseline="0" dirty="0">
                          <a:latin typeface="Consolas" pitchFamily="49" charset="0"/>
                          <a:cs typeface="Consolas" pitchFamily="49" charset="0"/>
                        </a:rPr>
                        <a:t>&gt; append(1:5, 0:1, after = 3</a:t>
                      </a:r>
                      <a:r>
                        <a:rPr lang="en-IN" sz="1400" u="none" strike="noStrike" kern="1200" baseline="0" dirty="0" smtClean="0">
                          <a:latin typeface="Consolas" pitchFamily="49" charset="0"/>
                          <a:cs typeface="Consolas" pitchFamily="49" charset="0"/>
                        </a:rPr>
                        <a:t>)</a:t>
                      </a:r>
                      <a:endParaRPr lang="en-IN" sz="1400" u="none" strike="noStrike" kern="1200" baseline="0" dirty="0">
                        <a:latin typeface="Consolas" pitchFamily="49" charset="0"/>
                        <a:cs typeface="Consolas" pitchFamily="49" charset="0"/>
                      </a:endParaRPr>
                    </a:p>
                    <a:p>
                      <a:pPr marL="0" algn="l" defTabSz="914400" rtl="0" eaLnBrk="1" latinLnBrk="0" hangingPunct="1"/>
                      <a:r>
                        <a:rPr lang="en-IN" sz="1400" u="none" strike="noStrike" kern="1200" baseline="0" dirty="0">
                          <a:latin typeface="Consolas" pitchFamily="49" charset="0"/>
                          <a:cs typeface="Consolas" pitchFamily="49" charset="0"/>
                        </a:rPr>
                        <a:t>[1] 1 2 3 0 1 4 5</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29691000"/>
                  </a:ext>
                </a:extLst>
              </a:tr>
              <a:tr h="370840">
                <a:tc>
                  <a:txBody>
                    <a:bodyPr/>
                    <a:lstStyle/>
                    <a:p>
                      <a:pPr marL="0" algn="l" defTabSz="914400" rtl="0" eaLnBrk="1" latinLnBrk="0" hangingPunct="1"/>
                      <a:r>
                        <a:rPr lang="en-US" sz="1600" u="none" strike="noStrike" kern="1200" baseline="0" dirty="0"/>
                        <a:t>identical()</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Test if 2 objects are exactly </a:t>
                      </a:r>
                      <a:r>
                        <a:rPr lang="en-IN" sz="1600" u="none" strike="noStrike" kern="1200" baseline="0" dirty="0" smtClean="0"/>
                        <a:t>equal</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dirty="0">
                          <a:latin typeface="Consolas" pitchFamily="49" charset="0"/>
                          <a:cs typeface="Consolas" pitchFamily="49" charset="0"/>
                        </a:rPr>
                        <a:t>&gt; identical(1, 1</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pPr marL="0" algn="l" defTabSz="914400" rtl="0" eaLnBrk="1" latinLnBrk="0" hangingPunct="1"/>
                      <a:r>
                        <a:rPr lang="en-US" sz="1400" u="none" strike="noStrike" kern="1200" baseline="0" dirty="0">
                          <a:latin typeface="Consolas" pitchFamily="49" charset="0"/>
                          <a:cs typeface="Consolas" pitchFamily="49" charset="0"/>
                        </a:rPr>
                        <a:t>TRUE</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86898638"/>
                  </a:ext>
                </a:extLst>
              </a:tr>
              <a:tr h="370840">
                <a:tc>
                  <a:txBody>
                    <a:bodyPr/>
                    <a:lstStyle/>
                    <a:p>
                      <a:pPr marL="0" algn="l" defTabSz="914400" rtl="0" eaLnBrk="1" latinLnBrk="0" hangingPunct="1"/>
                      <a:r>
                        <a:rPr lang="en-US" sz="1600" u="none" strike="noStrike" kern="1200" baseline="0" dirty="0"/>
                        <a:t>range(x)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Returns the minimum and maximum value.</a:t>
                      </a:r>
                      <a:endParaRPr lang="en-US" sz="16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IN" sz="1400" u="none" strike="noStrike" kern="1200" baseline="0" dirty="0">
                          <a:latin typeface="Consolas" pitchFamily="49" charset="0"/>
                          <a:cs typeface="Consolas" pitchFamily="49" charset="0"/>
                        </a:rPr>
                        <a:t>&gt; range(</a:t>
                      </a:r>
                      <a:r>
                        <a:rPr lang="en-IN" sz="1400" u="none" strike="noStrike" kern="1200" baseline="0" dirty="0" err="1">
                          <a:latin typeface="Consolas" pitchFamily="49" charset="0"/>
                          <a:cs typeface="Consolas" pitchFamily="49" charset="0"/>
                        </a:rPr>
                        <a:t>iris$Sepal.Length</a:t>
                      </a:r>
                      <a:r>
                        <a:rPr lang="en-IN" sz="1400" u="none" strike="noStrike" kern="1200" baseline="0" dirty="0" smtClean="0">
                          <a:latin typeface="Consolas" pitchFamily="49" charset="0"/>
                          <a:cs typeface="Consolas" pitchFamily="49" charset="0"/>
                        </a:rPr>
                        <a:t>)</a:t>
                      </a:r>
                      <a:endParaRPr lang="en-IN" sz="1400" u="none" strike="noStrike" kern="1200" baseline="0" dirty="0">
                        <a:latin typeface="Consolas" pitchFamily="49" charset="0"/>
                        <a:cs typeface="Consolas" pitchFamily="49" charset="0"/>
                      </a:endParaRPr>
                    </a:p>
                    <a:p>
                      <a:pPr marL="0" indent="0" algn="l" defTabSz="914400" rtl="0" eaLnBrk="1" latinLnBrk="0" hangingPunct="1">
                        <a:buFont typeface="Wingdings" panose="05000000000000000000" pitchFamily="2" charset="2"/>
                        <a:buNone/>
                      </a:pPr>
                      <a:r>
                        <a:rPr lang="en-IN" sz="1400" u="none" strike="noStrike" kern="1200" baseline="0" dirty="0">
                          <a:latin typeface="Consolas" pitchFamily="49" charset="0"/>
                          <a:cs typeface="Consolas" pitchFamily="49" charset="0"/>
                        </a:rPr>
                        <a:t>[1] 4.3 7.9</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093017877"/>
                  </a:ext>
                </a:extLst>
              </a:tr>
              <a:tr h="370840">
                <a:tc>
                  <a:txBody>
                    <a:bodyPr/>
                    <a:lstStyle/>
                    <a:p>
                      <a:pPr marL="0" algn="l" defTabSz="914400" rtl="0" eaLnBrk="1" latinLnBrk="0" hangingPunct="1"/>
                      <a:r>
                        <a:rPr lang="en-US" sz="1600" u="none" strike="noStrike" kern="1200" baseline="0" dirty="0"/>
                        <a:t>rep(</a:t>
                      </a:r>
                      <a:r>
                        <a:rPr lang="en-US" sz="1600" u="none" strike="noStrike" kern="1200" baseline="0" dirty="0" err="1"/>
                        <a:t>x,n</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Repeats the number x, n times.</a:t>
                      </a:r>
                      <a:endParaRPr lang="en-US" sz="16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latin typeface="Consolas" pitchFamily="49" charset="0"/>
                          <a:cs typeface="Consolas" pitchFamily="49" charset="0"/>
                        </a:rPr>
                        <a:t>&gt; rep(-1,5</a:t>
                      </a:r>
                      <a:r>
                        <a:rPr lang="en-US" sz="1400" u="none" strike="noStrike" kern="1200" baseline="0" dirty="0" smtClean="0">
                          <a:latin typeface="Consolas" pitchFamily="49" charset="0"/>
                          <a:cs typeface="Consolas" pitchFamily="49" charset="0"/>
                        </a:rPr>
                        <a:t>)</a:t>
                      </a:r>
                      <a:endParaRPr lang="en-US" sz="1400" u="none" strike="noStrike" kern="1200" baseline="0" dirty="0">
                        <a:latin typeface="Consolas" pitchFamily="49"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latin typeface="Consolas" pitchFamily="49" charset="0"/>
                          <a:cs typeface="Consolas" pitchFamily="49" charset="0"/>
                        </a:rPr>
                        <a:t>[1] -1 -1 -1 -1 -1</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07449929"/>
                  </a:ext>
                </a:extLst>
              </a:tr>
              <a:tr h="370840">
                <a:tc>
                  <a:txBody>
                    <a:bodyPr/>
                    <a:lstStyle/>
                    <a:p>
                      <a:pPr marL="0" algn="l" defTabSz="914400" rtl="0" eaLnBrk="1" latinLnBrk="0" hangingPunct="1"/>
                      <a:r>
                        <a:rPr lang="en-US" sz="1600" u="none" strike="noStrike" kern="1200" baseline="0" dirty="0"/>
                        <a:t>rev(x)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Gives the elements of x in reverse order.</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400" u="none" strike="noStrike" kern="1200" baseline="0" dirty="0">
                          <a:latin typeface="Consolas" pitchFamily="49" charset="0"/>
                          <a:cs typeface="Consolas" pitchFamily="49" charset="0"/>
                        </a:rPr>
                        <a:t>&gt; rev(1:5</a:t>
                      </a:r>
                      <a:r>
                        <a:rPr lang="en-US" sz="1400" u="none" strike="noStrike" kern="1200" baseline="0" dirty="0" smtClean="0">
                          <a:latin typeface="Consolas" pitchFamily="49" charset="0"/>
                          <a:cs typeface="Consolas" pitchFamily="49" charset="0"/>
                        </a:rPr>
                        <a:t>)</a:t>
                      </a:r>
                      <a:endParaRPr lang="en-US" sz="1400" u="none" strike="noStrike" kern="1200" baseline="0" dirty="0">
                        <a:latin typeface="Consolas" pitchFamily="49" charset="0"/>
                        <a:cs typeface="Consolas" pitchFamily="49" charset="0"/>
                      </a:endParaRPr>
                    </a:p>
                    <a:p>
                      <a:pPr marL="0" algn="l" defTabSz="914400" rtl="0" eaLnBrk="1" latinLnBrk="0" hangingPunct="1"/>
                      <a:r>
                        <a:rPr lang="en-US" sz="1400" u="none" strike="noStrike" kern="1200" baseline="0" dirty="0">
                          <a:latin typeface="Consolas" pitchFamily="49" charset="0"/>
                          <a:cs typeface="Consolas" pitchFamily="49" charset="0"/>
                        </a:rPr>
                        <a:t>[1] 5 4 3 2 1</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399540409"/>
                  </a:ext>
                </a:extLst>
              </a:tr>
            </a:tbl>
          </a:graphicData>
        </a:graphic>
      </p:graphicFrame>
    </p:spTree>
    <p:extLst>
      <p:ext uri="{BB962C8B-B14F-4D97-AF65-F5344CB8AC3E}">
        <p14:creationId xmlns:p14="http://schemas.microsoft.com/office/powerpoint/2010/main" val="1375745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00" y="234046"/>
            <a:ext cx="7886700" cy="549275"/>
          </a:xfrm>
        </p:spPr>
        <p:txBody>
          <a:bodyPr vert="horz" lIns="91440" tIns="45720" rIns="91440" bIns="45720" rtlCol="0" anchor="ctr">
            <a:normAutofit/>
          </a:bodyPr>
          <a:lstStyle/>
          <a:p>
            <a:r>
              <a:rPr lang="en-US" dirty="0"/>
              <a:t>Some Useful Functions </a:t>
            </a:r>
            <a:r>
              <a:rPr lang="en-US" dirty="0" smtClean="0"/>
              <a:t>(contd.)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973519"/>
              </p:ext>
            </p:extLst>
          </p:nvPr>
        </p:nvGraphicFramePr>
        <p:xfrm>
          <a:off x="182880" y="1191363"/>
          <a:ext cx="8778240" cy="4124960"/>
        </p:xfrm>
        <a:graphic>
          <a:graphicData uri="http://schemas.openxmlformats.org/drawingml/2006/table">
            <a:tbl>
              <a:tblPr firstRow="1" bandRow="1">
                <a:tableStyleId>{793D81CF-94F2-401A-BA57-92F5A7B2D0C5}</a:tableStyleId>
              </a:tblPr>
              <a:tblGrid>
                <a:gridCol w="1487725">
                  <a:extLst>
                    <a:ext uri="{9D8B030D-6E8A-4147-A177-3AD203B41FA5}">
                      <a16:colId xmlns="" xmlns:a16="http://schemas.microsoft.com/office/drawing/2014/main" val="2903222322"/>
                    </a:ext>
                  </a:extLst>
                </a:gridCol>
                <a:gridCol w="3048326">
                  <a:extLst>
                    <a:ext uri="{9D8B030D-6E8A-4147-A177-3AD203B41FA5}">
                      <a16:colId xmlns="" xmlns:a16="http://schemas.microsoft.com/office/drawing/2014/main" val="2935759099"/>
                    </a:ext>
                  </a:extLst>
                </a:gridCol>
                <a:gridCol w="4242189">
                  <a:extLst>
                    <a:ext uri="{9D8B030D-6E8A-4147-A177-3AD203B41FA5}">
                      <a16:colId xmlns="" xmlns:a16="http://schemas.microsoft.com/office/drawing/2014/main" val="2524728438"/>
                    </a:ext>
                  </a:extLst>
                </a:gridCol>
              </a:tblGrid>
              <a:tr h="370840">
                <a:tc gridSpan="3">
                  <a:txBody>
                    <a:bodyPr/>
                    <a:lstStyle/>
                    <a:p>
                      <a:pPr marL="0" algn="ctr" defTabSz="914400" rtl="0" eaLnBrk="1" latinLnBrk="0" hangingPunct="1"/>
                      <a:r>
                        <a:rPr lang="en-US" sz="1600" u="none" strike="noStrike" kern="1200" baseline="0" dirty="0"/>
                        <a:t>General Utilities</a:t>
                      </a:r>
                      <a:endParaRPr lang="en-US" sz="1600" b="1" i="0" u="none" strike="noStrike" kern="1200" baseline="0" dirty="0">
                        <a:solidFill>
                          <a:schemeClr val="dk1"/>
                        </a:solidFill>
                        <a:latin typeface="+mn-lt"/>
                        <a:ea typeface="+mn-ea"/>
                        <a:cs typeface="+mn-cs"/>
                      </a:endParaRPr>
                    </a:p>
                  </a:txBody>
                  <a:tcPr marL="68580" marR="68580"/>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3387186627"/>
                  </a:ext>
                </a:extLst>
              </a:tr>
              <a:tr h="370840">
                <a:tc>
                  <a:txBody>
                    <a:bodyPr/>
                    <a:lstStyle/>
                    <a:p>
                      <a:pPr marL="0" algn="l" defTabSz="914400" rtl="0" eaLnBrk="1" latinLnBrk="0" hangingPunct="1"/>
                      <a:r>
                        <a:rPr lang="en-US" sz="1600" u="none" strike="noStrike" kern="1200" baseline="0" dirty="0"/>
                        <a:t>Utility</a:t>
                      </a:r>
                      <a:endParaRPr lang="en-US" sz="16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Description</a:t>
                      </a:r>
                      <a:endParaRPr lang="en-US" sz="1600" b="1" i="0" u="none" strike="noStrike" kern="1200" baseline="0" dirty="0">
                        <a:solidFill>
                          <a:schemeClr val="bg1"/>
                        </a:solidFill>
                        <a:latin typeface="+mn-lt"/>
                        <a:ea typeface="+mn-ea"/>
                        <a:cs typeface="+mn-cs"/>
                      </a:endParaRPr>
                    </a:p>
                  </a:txBody>
                  <a:tcPr marL="68580" marR="68580"/>
                </a:tc>
                <a:tc>
                  <a:txBody>
                    <a:bodyPr/>
                    <a:lstStyle/>
                    <a:p>
                      <a:pPr marL="0" algn="l" defTabSz="914400" rtl="0" eaLnBrk="1" latinLnBrk="0" hangingPunct="1"/>
                      <a:r>
                        <a:rPr lang="en-US" sz="1600" u="none" strike="noStrike" kern="1200" baseline="0" dirty="0"/>
                        <a:t>Example</a:t>
                      </a:r>
                      <a:endParaRPr lang="en-US" sz="1600" b="1" i="0" u="none" strike="noStrike" kern="1200" baseline="0" dirty="0">
                        <a:solidFill>
                          <a:schemeClr val="bg1"/>
                        </a:solidFill>
                        <a:latin typeface="+mn-lt"/>
                        <a:ea typeface="+mn-ea"/>
                        <a:cs typeface="+mn-cs"/>
                      </a:endParaRPr>
                    </a:p>
                  </a:txBody>
                  <a:tcPr marL="68580" marR="68580"/>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600" u="none" strike="noStrike" kern="1200" baseline="0" dirty="0" err="1"/>
                        <a:t>seq</a:t>
                      </a:r>
                      <a:r>
                        <a:rPr lang="en-US" sz="1600" u="none" strike="noStrike" kern="1200" baseline="0" dirty="0"/>
                        <a:t>(</a:t>
                      </a:r>
                      <a:r>
                        <a:rPr lang="en-US" sz="1600" u="none" strike="noStrike" kern="1200" baseline="0" dirty="0" err="1"/>
                        <a:t>x,y,n</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t>Generates a sequence: x to y, spaced by n.</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pt-BR" sz="1400" u="none" strike="noStrike" kern="1200" baseline="0" dirty="0">
                          <a:latin typeface="Consolas" pitchFamily="49" charset="0"/>
                          <a:cs typeface="Consolas" pitchFamily="49" charset="0"/>
                        </a:rPr>
                        <a:t>&gt; seq(1,20,3</a:t>
                      </a:r>
                      <a:r>
                        <a:rPr lang="pt-BR" sz="1400" u="none" strike="noStrike" kern="1200" baseline="0" dirty="0" smtClean="0">
                          <a:latin typeface="Consolas" pitchFamily="49" charset="0"/>
                          <a:cs typeface="Consolas" pitchFamily="49" charset="0"/>
                        </a:rPr>
                        <a:t>)</a:t>
                      </a:r>
                      <a:endParaRPr lang="pt-BR" sz="1400" u="none" strike="noStrike" kern="1200" baseline="0" dirty="0">
                        <a:latin typeface="Consolas" pitchFamily="49" charset="0"/>
                        <a:cs typeface="Consolas" pitchFamily="49" charset="0"/>
                      </a:endParaRPr>
                    </a:p>
                    <a:p>
                      <a:pPr marL="0" algn="l" defTabSz="914400" rtl="0" eaLnBrk="1" latinLnBrk="0" hangingPunct="1"/>
                      <a:r>
                        <a:rPr lang="pt-BR" sz="1400" u="none" strike="noStrike" kern="1200" baseline="0" dirty="0">
                          <a:latin typeface="Consolas" pitchFamily="49" charset="0"/>
                          <a:cs typeface="Consolas" pitchFamily="49" charset="0"/>
                        </a:rPr>
                        <a:t>[1]  1  4  7 10 13 16 19</a:t>
                      </a:r>
                      <a:endParaRPr lang="en-US" sz="14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978394519"/>
                  </a:ext>
                </a:extLst>
              </a:tr>
              <a:tr h="370840">
                <a:tc>
                  <a:txBody>
                    <a:bodyPr/>
                    <a:lstStyle/>
                    <a:p>
                      <a:pPr marL="0" algn="l" defTabSz="914400" rtl="0" eaLnBrk="1" latinLnBrk="0" hangingPunct="1"/>
                      <a:r>
                        <a:rPr lang="en-US" sz="1600" u="none" strike="noStrike" kern="1200" baseline="0" dirty="0"/>
                        <a:t>sort(x)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US" sz="1600" u="none" strike="noStrike" kern="1200" baseline="0" dirty="0"/>
                        <a:t>Sorts the vector 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sv-SE" sz="1600" u="none" strike="noStrike" kern="1200" baseline="0" dirty="0">
                          <a:latin typeface="Consolas" pitchFamily="49" charset="0"/>
                          <a:cs typeface="Consolas" pitchFamily="49" charset="0"/>
                        </a:rPr>
                        <a:t>&gt; sort(mtcars$mpg[1:5</a:t>
                      </a:r>
                      <a:r>
                        <a:rPr lang="sv-SE" sz="1600" u="none" strike="noStrike" kern="1200" baseline="0" dirty="0" smtClean="0">
                          <a:latin typeface="Consolas" pitchFamily="49" charset="0"/>
                          <a:cs typeface="Consolas" pitchFamily="49" charset="0"/>
                        </a:rPr>
                        <a:t>])</a:t>
                      </a:r>
                      <a:endParaRPr lang="sv-SE" sz="1600" u="none" strike="noStrike" kern="1200" baseline="0" dirty="0">
                        <a:latin typeface="Consolas" pitchFamily="49" charset="0"/>
                        <a:cs typeface="Consolas" pitchFamily="49" charset="0"/>
                      </a:endParaRPr>
                    </a:p>
                    <a:p>
                      <a:pPr marL="0" algn="l" defTabSz="914400" rtl="0" eaLnBrk="1" latinLnBrk="0" hangingPunct="1"/>
                      <a:r>
                        <a:rPr lang="sv-SE" sz="1600" u="none" strike="noStrike" kern="1200" baseline="0" dirty="0">
                          <a:latin typeface="Consolas" pitchFamily="49" charset="0"/>
                          <a:cs typeface="Consolas" pitchFamily="49" charset="0"/>
                        </a:rPr>
                        <a:t>[1] 18.7 21.0 21.0 21.4 22.8</a:t>
                      </a:r>
                      <a:endParaRPr lang="en-US" sz="16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29691000"/>
                  </a:ext>
                </a:extLst>
              </a:tr>
              <a:tr h="370840">
                <a:tc>
                  <a:txBody>
                    <a:bodyPr/>
                    <a:lstStyle/>
                    <a:p>
                      <a:pPr marL="0" algn="l" defTabSz="914400" rtl="0" eaLnBrk="1" latinLnBrk="0" hangingPunct="1"/>
                      <a:r>
                        <a:rPr lang="en-US" sz="1600" u="none" strike="noStrike" kern="1200" baseline="0" dirty="0"/>
                        <a:t>order(x)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600" u="none" strike="noStrike" kern="1200" baseline="0" dirty="0"/>
                        <a:t>Lists the sorted element numbers of 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latin typeface="Consolas" pitchFamily="49" charset="0"/>
                          <a:cs typeface="Consolas" pitchFamily="49" charset="0"/>
                        </a:rPr>
                        <a:t>&gt; order(</a:t>
                      </a:r>
                      <a:r>
                        <a:rPr lang="en-IN" sz="1600" u="none" strike="noStrike" kern="1200" baseline="0" dirty="0" err="1">
                          <a:latin typeface="Consolas" pitchFamily="49" charset="0"/>
                          <a:cs typeface="Consolas" pitchFamily="49" charset="0"/>
                        </a:rPr>
                        <a:t>mtcars$mpg</a:t>
                      </a:r>
                      <a:r>
                        <a:rPr lang="en-IN" sz="1600" u="none" strike="noStrike" kern="1200" baseline="0" dirty="0">
                          <a:latin typeface="Consolas" pitchFamily="49" charset="0"/>
                          <a:cs typeface="Consolas" pitchFamily="49" charset="0"/>
                        </a:rPr>
                        <a:t>[1:5</a:t>
                      </a:r>
                      <a:r>
                        <a:rPr lang="en-IN" sz="1600" u="none" strike="noStrike" kern="1200" baseline="0" dirty="0" smtClean="0">
                          <a:latin typeface="Consolas" pitchFamily="49" charset="0"/>
                          <a:cs typeface="Consolas" pitchFamily="49" charset="0"/>
                        </a:rPr>
                        <a:t>])</a:t>
                      </a:r>
                      <a:endParaRPr lang="en-IN" sz="1600" u="none" strike="noStrike" kern="1200" baseline="0" dirty="0">
                        <a:latin typeface="Consolas" pitchFamily="49" charset="0"/>
                        <a:cs typeface="Consolas" pitchFamily="49" charset="0"/>
                      </a:endParaRPr>
                    </a:p>
                    <a:p>
                      <a:pPr marL="0" algn="l" defTabSz="914400" rtl="0" eaLnBrk="1" latinLnBrk="0" hangingPunct="1"/>
                      <a:r>
                        <a:rPr lang="en-IN" sz="1600" u="none" strike="noStrike" kern="1200" baseline="0" dirty="0">
                          <a:latin typeface="Consolas" pitchFamily="49" charset="0"/>
                          <a:cs typeface="Consolas" pitchFamily="49" charset="0"/>
                        </a:rPr>
                        <a:t>[1] 5 1 2 4 3</a:t>
                      </a:r>
                      <a:endParaRPr lang="en-US" sz="16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86898638"/>
                  </a:ext>
                </a:extLst>
              </a:tr>
              <a:tr h="370840">
                <a:tc>
                  <a:txBody>
                    <a:bodyPr/>
                    <a:lstStyle/>
                    <a:p>
                      <a:pPr marL="0" algn="l" defTabSz="914400" rtl="0" eaLnBrk="1" latinLnBrk="0" hangingPunct="1"/>
                      <a:r>
                        <a:rPr lang="en-US" sz="1600" u="none" strike="noStrike" kern="1200" baseline="0" dirty="0"/>
                        <a:t>unique(x)</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600" u="none" strike="noStrike" kern="1200" baseline="0" dirty="0"/>
                        <a:t>Removes duplicate entries from vector.</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fr-FR" sz="1600" u="none" strike="noStrike" kern="1200" baseline="0" dirty="0">
                          <a:latin typeface="Consolas" pitchFamily="49" charset="0"/>
                          <a:cs typeface="Consolas" pitchFamily="49" charset="0"/>
                        </a:rPr>
                        <a:t>&gt; unique(c(1,2,3,1,2</a:t>
                      </a:r>
                      <a:r>
                        <a:rPr lang="fr-FR" sz="1600" u="none" strike="noStrike" kern="1200" baseline="0" dirty="0" smtClean="0">
                          <a:latin typeface="Consolas" pitchFamily="49" charset="0"/>
                          <a:cs typeface="Consolas" pitchFamily="49" charset="0"/>
                        </a:rPr>
                        <a:t>))</a:t>
                      </a:r>
                      <a:endParaRPr lang="fr-FR" sz="1600" u="none" strike="noStrike" kern="1200" baseline="0" dirty="0">
                        <a:latin typeface="Consolas" pitchFamily="49" charset="0"/>
                        <a:cs typeface="Consolas" pitchFamily="49" charset="0"/>
                      </a:endParaRPr>
                    </a:p>
                    <a:p>
                      <a:pPr marL="0" algn="l" defTabSz="914400" rtl="0" eaLnBrk="1" latinLnBrk="0" hangingPunct="1"/>
                      <a:r>
                        <a:rPr lang="fr-FR" sz="1600" u="none" strike="noStrike" kern="1200" baseline="0" dirty="0">
                          <a:latin typeface="Consolas" pitchFamily="49" charset="0"/>
                          <a:cs typeface="Consolas" pitchFamily="49" charset="0"/>
                        </a:rPr>
                        <a:t>[1] 1 2 3</a:t>
                      </a:r>
                      <a:endParaRPr lang="en-US" sz="16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2073046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baseline="0" dirty="0" err="1"/>
                        <a:t>which.max</a:t>
                      </a:r>
                      <a:r>
                        <a:rPr lang="en-US" sz="1600" u="none" strike="noStrike" kern="1200" baseline="0" dirty="0"/>
                        <a:t>(), </a:t>
                      </a:r>
                      <a:r>
                        <a:rPr lang="en-US" sz="1600" u="none" strike="noStrike" kern="1200" baseline="0" dirty="0" err="1"/>
                        <a:t>which.min</a:t>
                      </a:r>
                      <a:r>
                        <a:rPr lang="en-US" sz="1600" u="none" strike="noStrike" kern="1200" baseline="0" dirty="0"/>
                        <a:t>()</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600" kern="1200" dirty="0">
                          <a:effectLst/>
                        </a:rPr>
                        <a:t>Determines the location, i.e., index of the (first) minimum or maximum of a numeric (or logical) vector.</a:t>
                      </a:r>
                      <a:endParaRPr lang="en-US" sz="16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600" u="none" strike="noStrike" kern="1200" baseline="0" dirty="0">
                          <a:latin typeface="Consolas" pitchFamily="49" charset="0"/>
                          <a:cs typeface="Consolas" pitchFamily="49" charset="0"/>
                        </a:rPr>
                        <a:t>&gt; </a:t>
                      </a:r>
                      <a:r>
                        <a:rPr lang="en-IN" sz="1600" u="none" strike="noStrike" kern="1200" baseline="0" dirty="0" err="1">
                          <a:latin typeface="Consolas" pitchFamily="49" charset="0"/>
                          <a:cs typeface="Consolas" pitchFamily="49" charset="0"/>
                        </a:rPr>
                        <a:t>which.max</a:t>
                      </a:r>
                      <a:r>
                        <a:rPr lang="en-IN" sz="1600" u="none" strike="noStrike" kern="1200" baseline="0" dirty="0">
                          <a:latin typeface="Consolas" pitchFamily="49" charset="0"/>
                          <a:cs typeface="Consolas" pitchFamily="49" charset="0"/>
                        </a:rPr>
                        <a:t>(</a:t>
                      </a:r>
                      <a:r>
                        <a:rPr lang="en-IN" sz="1600" u="none" strike="noStrike" kern="1200" baseline="0" dirty="0" err="1">
                          <a:latin typeface="Consolas" pitchFamily="49" charset="0"/>
                          <a:cs typeface="Consolas" pitchFamily="49" charset="0"/>
                        </a:rPr>
                        <a:t>iris$Sepal.Length</a:t>
                      </a:r>
                      <a:r>
                        <a:rPr lang="en-IN" sz="1600" u="none" strike="noStrike" kern="1200" baseline="0" dirty="0">
                          <a:latin typeface="Consolas" pitchFamily="49" charset="0"/>
                          <a:cs typeface="Consolas" pitchFamily="49" charset="0"/>
                        </a:rPr>
                        <a:t>)</a:t>
                      </a:r>
                    </a:p>
                    <a:p>
                      <a:pPr marL="0" algn="l" defTabSz="914400" rtl="0" eaLnBrk="1" latinLnBrk="0" hangingPunct="1"/>
                      <a:r>
                        <a:rPr lang="en-IN" sz="1600" u="none" strike="noStrike" kern="1200" baseline="0" dirty="0">
                          <a:latin typeface="Consolas" pitchFamily="49" charset="0"/>
                          <a:cs typeface="Consolas" pitchFamily="49" charset="0"/>
                        </a:rPr>
                        <a:t>[1] </a:t>
                      </a:r>
                      <a:r>
                        <a:rPr lang="en-IN" sz="1600" u="none" strike="noStrike" kern="1200" baseline="0" dirty="0" smtClean="0">
                          <a:latin typeface="Consolas" pitchFamily="49" charset="0"/>
                          <a:cs typeface="Consolas" pitchFamily="49" charset="0"/>
                        </a:rPr>
                        <a:t>132</a:t>
                      </a:r>
                      <a:endParaRPr lang="en-IN" sz="1600" u="none" strike="noStrike" kern="1200" baseline="0" dirty="0">
                        <a:latin typeface="Consolas" pitchFamily="49" charset="0"/>
                        <a:cs typeface="Consolas" pitchFamily="49" charset="0"/>
                      </a:endParaRPr>
                    </a:p>
                    <a:p>
                      <a:pPr marL="0" algn="l" defTabSz="914400" rtl="0" eaLnBrk="1" latinLnBrk="0" hangingPunct="1"/>
                      <a:r>
                        <a:rPr lang="en-IN" sz="1600" u="none" strike="noStrike" kern="1200" baseline="0" dirty="0">
                          <a:latin typeface="Consolas" pitchFamily="49" charset="0"/>
                          <a:cs typeface="Consolas" pitchFamily="49" charset="0"/>
                        </a:rPr>
                        <a:t>&gt; </a:t>
                      </a:r>
                      <a:r>
                        <a:rPr lang="en-IN" sz="1600" u="none" strike="noStrike" kern="1200" baseline="0" dirty="0" err="1">
                          <a:latin typeface="Consolas" pitchFamily="49" charset="0"/>
                          <a:cs typeface="Consolas" pitchFamily="49" charset="0"/>
                        </a:rPr>
                        <a:t>which.min</a:t>
                      </a:r>
                      <a:r>
                        <a:rPr lang="en-IN" sz="1600" u="none" strike="noStrike" kern="1200" baseline="0" dirty="0">
                          <a:latin typeface="Consolas" pitchFamily="49" charset="0"/>
                          <a:cs typeface="Consolas" pitchFamily="49" charset="0"/>
                        </a:rPr>
                        <a:t>(</a:t>
                      </a:r>
                      <a:r>
                        <a:rPr lang="en-IN" sz="1600" u="none" strike="noStrike" kern="1200" baseline="0" dirty="0" err="1">
                          <a:latin typeface="Consolas" pitchFamily="49" charset="0"/>
                          <a:cs typeface="Consolas" pitchFamily="49" charset="0"/>
                        </a:rPr>
                        <a:t>iris$Sepal.Length</a:t>
                      </a:r>
                      <a:r>
                        <a:rPr lang="en-IN" sz="1600" u="none" strike="noStrike" kern="1200" baseline="0" dirty="0">
                          <a:latin typeface="Consolas" pitchFamily="49" charset="0"/>
                          <a:cs typeface="Consolas" pitchFamily="49" charset="0"/>
                        </a:rPr>
                        <a:t>)</a:t>
                      </a:r>
                    </a:p>
                    <a:p>
                      <a:pPr marL="0" algn="l" defTabSz="914400" rtl="0" eaLnBrk="1" latinLnBrk="0" hangingPunct="1"/>
                      <a:r>
                        <a:rPr lang="en-IN" sz="1600" u="none" strike="noStrike" kern="1200" baseline="0" dirty="0">
                          <a:latin typeface="Consolas" pitchFamily="49" charset="0"/>
                          <a:cs typeface="Consolas" pitchFamily="49" charset="0"/>
                        </a:rPr>
                        <a:t>[1] 14</a:t>
                      </a:r>
                      <a:endParaRPr lang="en-US" sz="16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399540409"/>
                  </a:ext>
                </a:extLst>
              </a:tr>
            </a:tbl>
          </a:graphicData>
        </a:graphic>
      </p:graphicFrame>
    </p:spTree>
    <p:extLst>
      <p:ext uri="{BB962C8B-B14F-4D97-AF65-F5344CB8AC3E}">
        <p14:creationId xmlns:p14="http://schemas.microsoft.com/office/powerpoint/2010/main" val="2076347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00" y="192642"/>
            <a:ext cx="7886700" cy="549275"/>
          </a:xfrm>
        </p:spPr>
        <p:txBody>
          <a:bodyPr vert="horz" lIns="91440" tIns="45720" rIns="91440" bIns="45720" rtlCol="0" anchor="ctr">
            <a:normAutofit/>
          </a:bodyPr>
          <a:lstStyle/>
          <a:p>
            <a:r>
              <a:rPr lang="en-US" dirty="0"/>
              <a:t>Mathematical Utilities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9806005"/>
              </p:ext>
            </p:extLst>
          </p:nvPr>
        </p:nvGraphicFramePr>
        <p:xfrm>
          <a:off x="182880" y="982224"/>
          <a:ext cx="8778240" cy="5811520"/>
        </p:xfrm>
        <a:graphic>
          <a:graphicData uri="http://schemas.openxmlformats.org/drawingml/2006/table">
            <a:tbl>
              <a:tblPr firstRow="1" bandRow="1">
                <a:tableStyleId>{793D81CF-94F2-401A-BA57-92F5A7B2D0C5}</a:tableStyleId>
              </a:tblPr>
              <a:tblGrid>
                <a:gridCol w="1727807">
                  <a:extLst>
                    <a:ext uri="{9D8B030D-6E8A-4147-A177-3AD203B41FA5}">
                      <a16:colId xmlns="" xmlns:a16="http://schemas.microsoft.com/office/drawing/2014/main" val="2903222322"/>
                    </a:ext>
                  </a:extLst>
                </a:gridCol>
                <a:gridCol w="3575713">
                  <a:extLst>
                    <a:ext uri="{9D8B030D-6E8A-4147-A177-3AD203B41FA5}">
                      <a16:colId xmlns="" xmlns:a16="http://schemas.microsoft.com/office/drawing/2014/main" val="2935759099"/>
                    </a:ext>
                  </a:extLst>
                </a:gridCol>
                <a:gridCol w="3474720">
                  <a:extLst>
                    <a:ext uri="{9D8B030D-6E8A-4147-A177-3AD203B41FA5}">
                      <a16:colId xmlns="" xmlns:a16="http://schemas.microsoft.com/office/drawing/2014/main" val="2524728438"/>
                    </a:ext>
                  </a:extLst>
                </a:gridCol>
              </a:tblGrid>
              <a:tr h="370840">
                <a:tc>
                  <a:txBody>
                    <a:bodyPr/>
                    <a:lstStyle/>
                    <a:p>
                      <a:pPr marL="0" algn="ctr" defTabSz="914400" rtl="0" eaLnBrk="1" latinLnBrk="0" hangingPunct="1"/>
                      <a:r>
                        <a:rPr lang="en-US" sz="1250" u="none" strike="noStrike" kern="1200" baseline="0" dirty="0"/>
                        <a:t>Utility</a:t>
                      </a:r>
                      <a:endParaRPr lang="en-US" sz="1250" b="1" i="0" u="none" strike="noStrike" kern="1200" baseline="0" dirty="0">
                        <a:solidFill>
                          <a:schemeClr val="dk1"/>
                        </a:solidFill>
                        <a:latin typeface="+mn-lt"/>
                        <a:ea typeface="+mn-ea"/>
                        <a:cs typeface="+mn-cs"/>
                      </a:endParaRPr>
                    </a:p>
                  </a:txBody>
                  <a:tcPr marL="68580" marR="68580"/>
                </a:tc>
                <a:tc>
                  <a:txBody>
                    <a:bodyPr/>
                    <a:lstStyle/>
                    <a:p>
                      <a:pPr marL="0" algn="ctr" defTabSz="914400" rtl="0" eaLnBrk="1" latinLnBrk="0" hangingPunct="1"/>
                      <a:r>
                        <a:rPr lang="en-US" sz="1250" u="none" strike="noStrike" kern="1200" baseline="0" dirty="0"/>
                        <a:t>Description</a:t>
                      </a:r>
                      <a:endParaRPr lang="en-US" sz="1250" b="1" i="0" u="none" strike="noStrike" kern="1200" baseline="0" dirty="0">
                        <a:solidFill>
                          <a:schemeClr val="dk1"/>
                        </a:solidFill>
                        <a:latin typeface="+mn-lt"/>
                        <a:ea typeface="+mn-ea"/>
                        <a:cs typeface="+mn-cs"/>
                      </a:endParaRPr>
                    </a:p>
                  </a:txBody>
                  <a:tcPr marL="68580" marR="68580"/>
                </a:tc>
                <a:tc>
                  <a:txBody>
                    <a:bodyPr/>
                    <a:lstStyle/>
                    <a:p>
                      <a:pPr marL="0" algn="ctr" defTabSz="914400" rtl="0" eaLnBrk="1" latinLnBrk="0" hangingPunct="1"/>
                      <a:r>
                        <a:rPr lang="en-US" sz="1250" u="none" strike="noStrike" kern="1200" baseline="0" dirty="0"/>
                        <a:t>Example</a:t>
                      </a:r>
                      <a:endParaRPr lang="en-US" sz="1250" b="1" i="0" u="none" strike="noStrike" kern="1200" baseline="0" dirty="0">
                        <a:solidFill>
                          <a:schemeClr val="dk1"/>
                        </a:solidFill>
                        <a:latin typeface="+mn-lt"/>
                        <a:ea typeface="+mn-ea"/>
                        <a:cs typeface="+mn-cs"/>
                      </a:endParaRPr>
                    </a:p>
                  </a:txBody>
                  <a:tcPr marL="68580" marR="68580"/>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400" u="none" strike="noStrike" kern="1200" baseline="0" dirty="0"/>
                        <a:t>sum()</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400" kern="1200" dirty="0">
                          <a:effectLst/>
                        </a:rPr>
                        <a:t>Returns the sum of all the values present in its arguments.</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50" u="none" strike="noStrike" kern="1200" baseline="0" dirty="0">
                          <a:latin typeface="Consolas" pitchFamily="49" charset="0"/>
                          <a:cs typeface="Consolas" pitchFamily="49" charset="0"/>
                        </a:rPr>
                        <a:t>&gt; sum(</a:t>
                      </a:r>
                      <a:r>
                        <a:rPr lang="en-IN" sz="1250" u="none" strike="noStrike" kern="1200" baseline="0" dirty="0" err="1">
                          <a:latin typeface="Consolas" pitchFamily="49" charset="0"/>
                          <a:cs typeface="Consolas" pitchFamily="49" charset="0"/>
                        </a:rPr>
                        <a:t>iris$Sepal.Length</a:t>
                      </a:r>
                      <a:r>
                        <a:rPr lang="en-IN" sz="1250" u="none" strike="noStrike" kern="1200" baseline="0" dirty="0">
                          <a:latin typeface="Consolas" pitchFamily="49" charset="0"/>
                          <a:cs typeface="Consolas" pitchFamily="49" charset="0"/>
                        </a:rPr>
                        <a:t>)</a:t>
                      </a:r>
                    </a:p>
                    <a:p>
                      <a:pPr marL="0" algn="l" defTabSz="914400" rtl="0" eaLnBrk="1" latinLnBrk="0" hangingPunct="1"/>
                      <a:r>
                        <a:rPr lang="en-IN" sz="1250" u="none" strike="noStrike" kern="1200" baseline="0" dirty="0">
                          <a:latin typeface="Consolas" pitchFamily="49" charset="0"/>
                          <a:cs typeface="Consolas" pitchFamily="49" charset="0"/>
                        </a:rPr>
                        <a:t>[1] 876.5</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29691000"/>
                  </a:ext>
                </a:extLst>
              </a:tr>
              <a:tr h="457200">
                <a:tc>
                  <a:txBody>
                    <a:bodyPr/>
                    <a:lstStyle/>
                    <a:p>
                      <a:pPr marL="0" algn="l" defTabSz="914400" rtl="0" eaLnBrk="1" latinLnBrk="0" hangingPunct="1"/>
                      <a:r>
                        <a:rPr lang="en-US" sz="1400" u="none" strike="noStrike" kern="1200" baseline="0" dirty="0"/>
                        <a:t>sqrt()</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400" kern="1200" dirty="0">
                          <a:effectLst/>
                        </a:rPr>
                        <a:t>Computes the (principal) square root.</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50" u="none" strike="noStrike" kern="1200" baseline="0" dirty="0">
                          <a:latin typeface="Consolas" pitchFamily="49" charset="0"/>
                          <a:cs typeface="Consolas" pitchFamily="49" charset="0"/>
                        </a:rPr>
                        <a:t>&gt; sqrt(2)</a:t>
                      </a:r>
                    </a:p>
                    <a:p>
                      <a:pPr marL="0" algn="l" defTabSz="914400" rtl="0" eaLnBrk="1" latinLnBrk="0" hangingPunct="1"/>
                      <a:r>
                        <a:rPr lang="en-US" sz="1250" u="none" strike="noStrike" kern="1200" baseline="0" dirty="0">
                          <a:latin typeface="Consolas" pitchFamily="49" charset="0"/>
                          <a:cs typeface="Consolas" pitchFamily="49" charset="0"/>
                        </a:rPr>
                        <a:t>[1] 1.414214</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86898638"/>
                  </a:ext>
                </a:extLst>
              </a:tr>
              <a:tr h="370840">
                <a:tc>
                  <a:txBody>
                    <a:bodyPr/>
                    <a:lstStyle/>
                    <a:p>
                      <a:pPr marL="0" algn="l" defTabSz="914400" rtl="0" eaLnBrk="1" latinLnBrk="0" hangingPunct="1"/>
                      <a:r>
                        <a:rPr lang="en-US" sz="1400" u="none" strike="noStrike" kern="1200" baseline="0" dirty="0"/>
                        <a:t>abs()</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US" sz="1400" kern="1200" dirty="0">
                          <a:effectLst/>
                        </a:rPr>
                        <a:t>Computes the absolute value.</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50" u="none" strike="noStrike" kern="1200" baseline="0" dirty="0">
                          <a:latin typeface="Consolas" pitchFamily="49" charset="0"/>
                          <a:cs typeface="Consolas" pitchFamily="49" charset="0"/>
                        </a:rPr>
                        <a:t>&gt; abs(-2)</a:t>
                      </a:r>
                    </a:p>
                    <a:p>
                      <a:pPr marL="0" algn="l" defTabSz="914400" rtl="0" eaLnBrk="1" latinLnBrk="0" hangingPunct="1"/>
                      <a:r>
                        <a:rPr lang="en-US" sz="1250" u="none" strike="noStrike" kern="1200" baseline="0" dirty="0">
                          <a:latin typeface="Consolas" pitchFamily="49" charset="0"/>
                          <a:cs typeface="Consolas" pitchFamily="49" charset="0"/>
                        </a:rPr>
                        <a:t>[1] 2</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940290313"/>
                  </a:ext>
                </a:extLst>
              </a:tr>
              <a:tr h="370840">
                <a:tc>
                  <a:txBody>
                    <a:bodyPr/>
                    <a:lstStyle/>
                    <a:p>
                      <a:pPr marL="0" algn="l" defTabSz="914400" rtl="0" eaLnBrk="1" latinLnBrk="0" hangingPunct="1"/>
                      <a:r>
                        <a:rPr lang="en-US" sz="1400" u="none" strike="noStrike" kern="1200" baseline="0" dirty="0"/>
                        <a:t>log(x),log10()</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US" sz="1400" dirty="0"/>
                        <a:t>log</a:t>
                      </a:r>
                      <a:r>
                        <a:rPr lang="en-US" sz="1400" kern="1200" dirty="0">
                          <a:effectLst/>
                        </a:rPr>
                        <a:t> computes logarithms, by default natural logarithms, </a:t>
                      </a:r>
                      <a:r>
                        <a:rPr lang="en-US" sz="1400" dirty="0"/>
                        <a:t>log10</a:t>
                      </a:r>
                      <a:r>
                        <a:rPr lang="en-US" sz="1400" kern="1200" dirty="0">
                          <a:effectLst/>
                        </a:rPr>
                        <a:t> computes common (i.e., base 10) logarithms.</a:t>
                      </a:r>
                      <a:r>
                        <a:rPr lang="en-IN" sz="1400" kern="1200" dirty="0">
                          <a:effectLst/>
                        </a:rPr>
                        <a:t> The general form </a:t>
                      </a:r>
                      <a:r>
                        <a:rPr lang="en-IN" sz="1400" dirty="0"/>
                        <a:t>log(x, base)</a:t>
                      </a:r>
                      <a:r>
                        <a:rPr lang="en-IN" sz="1400" kern="1200" dirty="0">
                          <a:effectLst/>
                        </a:rPr>
                        <a:t> computes logarithms with the base </a:t>
                      </a:r>
                      <a:r>
                        <a:rPr lang="en-IN" sz="1400" kern="1200" dirty="0" err="1">
                          <a:effectLst/>
                        </a:rPr>
                        <a:t>base</a:t>
                      </a:r>
                      <a:r>
                        <a:rPr lang="en-IN" sz="1400" kern="1200" dirty="0">
                          <a:effectLst/>
                        </a:rPr>
                        <a:t>.</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50" u="none" strike="noStrike" kern="1200" baseline="0" dirty="0">
                          <a:latin typeface="Consolas" pitchFamily="49" charset="0"/>
                          <a:cs typeface="Consolas" pitchFamily="49" charset="0"/>
                        </a:rPr>
                        <a:t>&gt; log10(100)</a:t>
                      </a:r>
                    </a:p>
                    <a:p>
                      <a:pPr marL="0" algn="l" defTabSz="914400" rtl="0" eaLnBrk="1" latinLnBrk="0" hangingPunct="1"/>
                      <a:r>
                        <a:rPr lang="en-US" sz="1250" u="none" strike="noStrike" kern="1200" baseline="0" dirty="0">
                          <a:latin typeface="Consolas" pitchFamily="49" charset="0"/>
                          <a:cs typeface="Consolas" pitchFamily="49" charset="0"/>
                        </a:rPr>
                        <a:t>[1] 2</a:t>
                      </a:r>
                    </a:p>
                    <a:p>
                      <a:pPr marL="0" algn="l" defTabSz="914400" rtl="0" eaLnBrk="1" latinLnBrk="0" hangingPunct="1"/>
                      <a:endParaRPr lang="en-US" sz="1250" u="none" strike="noStrike" kern="1200" baseline="0" dirty="0">
                        <a:latin typeface="Consolas" pitchFamily="49" charset="0"/>
                        <a:cs typeface="Consolas" pitchFamily="49" charset="0"/>
                      </a:endParaRPr>
                    </a:p>
                    <a:p>
                      <a:pPr marL="0" algn="l" defTabSz="914400" rtl="0" eaLnBrk="1" latinLnBrk="0" hangingPunct="1"/>
                      <a:r>
                        <a:rPr lang="en-US" sz="1250" u="none" strike="noStrike" kern="1200" baseline="0" dirty="0">
                          <a:latin typeface="Consolas" pitchFamily="49" charset="0"/>
                          <a:cs typeface="Consolas" pitchFamily="49" charset="0"/>
                        </a:rPr>
                        <a:t>&gt; log(100,2)</a:t>
                      </a:r>
                    </a:p>
                    <a:p>
                      <a:pPr marL="0" algn="l" defTabSz="914400" rtl="0" eaLnBrk="1" latinLnBrk="0" hangingPunct="1"/>
                      <a:r>
                        <a:rPr lang="en-US" sz="1250" u="none" strike="noStrike" kern="1200" baseline="0" dirty="0">
                          <a:latin typeface="Consolas" pitchFamily="49" charset="0"/>
                          <a:cs typeface="Consolas" pitchFamily="49" charset="0"/>
                        </a:rPr>
                        <a:t>[1] 6.643856</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207304699"/>
                  </a:ext>
                </a:extLst>
              </a:tr>
              <a:tr h="370840">
                <a:tc>
                  <a:txBody>
                    <a:bodyPr/>
                    <a:lstStyle/>
                    <a:p>
                      <a:pPr marL="0" algn="l" defTabSz="914400" rtl="0" eaLnBrk="1" latinLnBrk="0" hangingPunct="1"/>
                      <a:r>
                        <a:rPr lang="en-US" sz="1400" u="none" strike="noStrike" kern="1200" baseline="0" dirty="0" err="1"/>
                        <a:t>exp</a:t>
                      </a:r>
                      <a:r>
                        <a:rPr lang="en-US" sz="1400" u="none" strike="noStrike" kern="1200" baseline="0" dirty="0"/>
                        <a:t>()</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400" kern="1200" dirty="0">
                          <a:effectLst/>
                        </a:rPr>
                        <a:t>Computes the exponential function.</a:t>
                      </a:r>
                      <a:endParaRPr lang="en-US" sz="14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250" u="none" strike="noStrike" kern="1200" baseline="0" dirty="0">
                          <a:latin typeface="Consolas" pitchFamily="49" charset="0"/>
                          <a:cs typeface="Consolas" pitchFamily="49" charset="0"/>
                        </a:rPr>
                        <a:t>&gt; </a:t>
                      </a:r>
                      <a:r>
                        <a:rPr lang="en-US" sz="1250" u="none" strike="noStrike" kern="1200" baseline="0" dirty="0" err="1">
                          <a:latin typeface="Consolas" pitchFamily="49" charset="0"/>
                          <a:cs typeface="Consolas" pitchFamily="49" charset="0"/>
                        </a:rPr>
                        <a:t>exp</a:t>
                      </a:r>
                      <a:r>
                        <a:rPr lang="en-US" sz="1250" u="none" strike="noStrike" kern="1200" baseline="0" dirty="0">
                          <a:latin typeface="Consolas" pitchFamily="49" charset="0"/>
                          <a:cs typeface="Consolas" pitchFamily="49" charset="0"/>
                        </a:rPr>
                        <a:t>(2)</a:t>
                      </a:r>
                    </a:p>
                    <a:p>
                      <a:pPr marL="0" indent="0" algn="l" defTabSz="914400" rtl="0" eaLnBrk="1" latinLnBrk="0" hangingPunct="1">
                        <a:buFont typeface="Wingdings" panose="05000000000000000000" pitchFamily="2" charset="2"/>
                        <a:buNone/>
                      </a:pPr>
                      <a:r>
                        <a:rPr lang="en-US" sz="1250" u="none" strike="noStrike" kern="1200" baseline="0" dirty="0">
                          <a:latin typeface="Consolas" pitchFamily="49" charset="0"/>
                          <a:cs typeface="Consolas" pitchFamily="49" charset="0"/>
                        </a:rPr>
                        <a:t>[1] 7.389056</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093017877"/>
                  </a:ext>
                </a:extLst>
              </a:tr>
              <a:tr h="370840">
                <a:tc>
                  <a:txBody>
                    <a:bodyPr/>
                    <a:lstStyle/>
                    <a:p>
                      <a:pPr marL="0" algn="l" defTabSz="914400" rtl="0" eaLnBrk="1" latinLnBrk="0" hangingPunct="1"/>
                      <a:r>
                        <a:rPr lang="en-US" sz="1400" u="none" strike="noStrike" kern="1200" baseline="0" dirty="0"/>
                        <a:t>cos(),sin(),tan(), </a:t>
                      </a:r>
                      <a:r>
                        <a:rPr lang="en-US" sz="1400" u="none" strike="noStrike" kern="1200" baseline="0" dirty="0" err="1"/>
                        <a:t>acos</a:t>
                      </a:r>
                      <a:r>
                        <a:rPr lang="en-US" sz="1400" u="none" strike="noStrike" kern="1200" baseline="0" dirty="0"/>
                        <a:t>(), </a:t>
                      </a:r>
                      <a:r>
                        <a:rPr lang="en-US" sz="1400" u="none" strike="noStrike" kern="1200" baseline="0" dirty="0" err="1"/>
                        <a:t>asin</a:t>
                      </a:r>
                      <a:r>
                        <a:rPr lang="en-US" sz="1400" u="none" strike="noStrike" kern="1200" baseline="0" dirty="0"/>
                        <a:t>(), </a:t>
                      </a:r>
                      <a:r>
                        <a:rPr lang="en-US" sz="1400" u="none" strike="noStrike" kern="1200" baseline="0" dirty="0" err="1"/>
                        <a:t>atan</a:t>
                      </a:r>
                      <a:r>
                        <a:rPr lang="en-US" sz="1400" u="none" strike="noStrike" kern="1200" baseline="0" dirty="0"/>
                        <a:t>()</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US" sz="1400" kern="1200" dirty="0">
                          <a:effectLst/>
                        </a:rPr>
                        <a:t>Compute the cosine, sine, tangent, arc-cosine, arc-sine, arc-tangent.</a:t>
                      </a:r>
                      <a:endParaRPr lang="en-US" sz="14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u="none" strike="noStrike" kern="1200" baseline="0" dirty="0">
                          <a:latin typeface="Consolas" pitchFamily="49" charset="0"/>
                          <a:cs typeface="Consolas" pitchFamily="49" charset="0"/>
                        </a:rPr>
                        <a:t>&gt; cos(1)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50" u="none" strike="noStrike" kern="1200" baseline="0" dirty="0">
                          <a:latin typeface="Consolas" pitchFamily="49" charset="0"/>
                          <a:cs typeface="Consolas" pitchFamily="49" charset="0"/>
                        </a:rPr>
                        <a:t>[1] 0.5403023</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07449929"/>
                  </a:ext>
                </a:extLst>
              </a:tr>
              <a:tr h="370840">
                <a:tc>
                  <a:txBody>
                    <a:bodyPr/>
                    <a:lstStyle/>
                    <a:p>
                      <a:pPr marL="0" algn="l" defTabSz="914400" rtl="0" eaLnBrk="1" latinLnBrk="0" hangingPunct="1"/>
                      <a:r>
                        <a:rPr lang="en-IN" sz="1400" dirty="0" err="1"/>
                        <a:t>cospi</a:t>
                      </a:r>
                      <a:r>
                        <a:rPr lang="en-IN" sz="1400" dirty="0"/>
                        <a:t>(x)</a:t>
                      </a:r>
                      <a:r>
                        <a:rPr lang="en-IN" sz="1400" kern="1200" dirty="0">
                          <a:effectLst/>
                        </a:rPr>
                        <a:t>, </a:t>
                      </a:r>
                      <a:r>
                        <a:rPr lang="en-IN" sz="1400" dirty="0" err="1"/>
                        <a:t>sinpi</a:t>
                      </a:r>
                      <a:r>
                        <a:rPr lang="en-IN" sz="1400" dirty="0"/>
                        <a:t>(x)</a:t>
                      </a:r>
                      <a:r>
                        <a:rPr lang="en-IN" sz="1400" kern="1200" dirty="0">
                          <a:effectLst/>
                        </a:rPr>
                        <a:t>, and </a:t>
                      </a:r>
                      <a:r>
                        <a:rPr lang="en-IN" sz="1400" dirty="0" err="1"/>
                        <a:t>tanpi</a:t>
                      </a:r>
                      <a:r>
                        <a:rPr lang="en-IN" sz="1400" dirty="0"/>
                        <a:t>(x)</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s-ES" sz="1400" kern="1200" dirty="0">
                          <a:effectLst/>
                        </a:rPr>
                        <a:t>Compute </a:t>
                      </a:r>
                      <a:r>
                        <a:rPr lang="es-ES" sz="1400" dirty="0" err="1"/>
                        <a:t>cos</a:t>
                      </a:r>
                      <a:r>
                        <a:rPr lang="es-ES" sz="1400" dirty="0"/>
                        <a:t>(pi*x)</a:t>
                      </a:r>
                      <a:r>
                        <a:rPr lang="es-ES" sz="1400" kern="1200" dirty="0">
                          <a:effectLst/>
                        </a:rPr>
                        <a:t>, </a:t>
                      </a:r>
                      <a:r>
                        <a:rPr lang="es-ES" sz="1400" dirty="0"/>
                        <a:t>sin(pi*x)</a:t>
                      </a:r>
                      <a:r>
                        <a:rPr lang="es-ES" sz="1400" kern="1200" dirty="0">
                          <a:effectLst/>
                        </a:rPr>
                        <a:t>, and </a:t>
                      </a:r>
                      <a:r>
                        <a:rPr lang="es-ES" sz="1400" dirty="0"/>
                        <a:t>tan(pi*x).</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50" u="none" strike="noStrike" kern="1200" baseline="0" dirty="0">
                          <a:latin typeface="Consolas" pitchFamily="49" charset="0"/>
                          <a:cs typeface="Consolas" pitchFamily="49" charset="0"/>
                        </a:rPr>
                        <a:t>&gt; </a:t>
                      </a:r>
                      <a:r>
                        <a:rPr lang="en-US" sz="1250" u="none" strike="noStrike" kern="1200" baseline="0" dirty="0" err="1">
                          <a:latin typeface="Consolas" pitchFamily="49" charset="0"/>
                          <a:cs typeface="Consolas" pitchFamily="49" charset="0"/>
                        </a:rPr>
                        <a:t>cospi</a:t>
                      </a:r>
                      <a:r>
                        <a:rPr lang="en-US" sz="1250" u="none" strike="noStrike" kern="1200" baseline="0" dirty="0">
                          <a:latin typeface="Consolas" pitchFamily="49" charset="0"/>
                          <a:cs typeface="Consolas" pitchFamily="49" charset="0"/>
                        </a:rPr>
                        <a:t>(1)</a:t>
                      </a:r>
                    </a:p>
                    <a:p>
                      <a:pPr marL="0" algn="l" defTabSz="914400" rtl="0" eaLnBrk="1" latinLnBrk="0" hangingPunct="1"/>
                      <a:r>
                        <a:rPr lang="en-US" sz="1250" u="none" strike="noStrike" kern="1200" baseline="0" dirty="0">
                          <a:latin typeface="Consolas" pitchFamily="49" charset="0"/>
                          <a:cs typeface="Consolas" pitchFamily="49" charset="0"/>
                        </a:rPr>
                        <a:t>[1] -1</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399540409"/>
                  </a:ext>
                </a:extLst>
              </a:tr>
              <a:tr h="370840">
                <a:tc>
                  <a:txBody>
                    <a:bodyPr/>
                    <a:lstStyle/>
                    <a:p>
                      <a:pPr marL="0" algn="l" defTabSz="914400" rtl="0" eaLnBrk="1" latinLnBrk="0" hangingPunct="1"/>
                      <a:r>
                        <a:rPr lang="en-US" sz="1400" u="none" strike="noStrike" kern="1200" baseline="0" dirty="0"/>
                        <a:t>eigen()</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400" kern="1200" dirty="0">
                          <a:effectLst/>
                        </a:rPr>
                        <a:t>Computes eigenvalues and eigenvectors of numeric (double, integer, logical) or complex matrices.</a:t>
                      </a:r>
                      <a:endParaRPr lang="en-US" sz="14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nl-NL" sz="1250" u="none" strike="noStrike" kern="1200" baseline="0" dirty="0">
                          <a:latin typeface="Consolas" pitchFamily="49" charset="0"/>
                          <a:cs typeface="Consolas" pitchFamily="49" charset="0"/>
                        </a:rPr>
                        <a:t>&gt; eigen(cbind(c(1,-1), c(-1,1)))</a:t>
                      </a:r>
                    </a:p>
                    <a:p>
                      <a:pPr marL="0" algn="l" defTabSz="914400" rtl="0" eaLnBrk="1" latinLnBrk="0" hangingPunct="1"/>
                      <a:r>
                        <a:rPr lang="nl-NL" sz="1250" u="none" strike="noStrike" kern="1200" baseline="0" dirty="0">
                          <a:latin typeface="Consolas" pitchFamily="49" charset="0"/>
                          <a:cs typeface="Consolas" pitchFamily="49" charset="0"/>
                        </a:rPr>
                        <a:t>$values</a:t>
                      </a:r>
                    </a:p>
                    <a:p>
                      <a:pPr marL="0" algn="l" defTabSz="914400" rtl="0" eaLnBrk="1" latinLnBrk="0" hangingPunct="1"/>
                      <a:r>
                        <a:rPr lang="nl-NL" sz="1250" u="none" strike="noStrike" kern="1200" baseline="0" dirty="0">
                          <a:latin typeface="Consolas" pitchFamily="49" charset="0"/>
                          <a:cs typeface="Consolas" pitchFamily="49" charset="0"/>
                        </a:rPr>
                        <a:t>[1] 2 </a:t>
                      </a:r>
                      <a:r>
                        <a:rPr lang="nl-NL" sz="1250" u="none" strike="noStrike" kern="1200" baseline="0" dirty="0" smtClean="0">
                          <a:latin typeface="Consolas" pitchFamily="49" charset="0"/>
                          <a:cs typeface="Consolas" pitchFamily="49" charset="0"/>
                        </a:rPr>
                        <a:t>0</a:t>
                      </a:r>
                      <a:endParaRPr lang="nl-NL" sz="1250" u="none" strike="noStrike" kern="1200" baseline="0" dirty="0">
                        <a:latin typeface="Consolas" pitchFamily="49" charset="0"/>
                        <a:cs typeface="Consolas" pitchFamily="49" charset="0"/>
                      </a:endParaRPr>
                    </a:p>
                    <a:p>
                      <a:pPr marL="0" algn="l" defTabSz="914400" rtl="0" eaLnBrk="1" latinLnBrk="0" hangingPunct="1"/>
                      <a:r>
                        <a:rPr lang="nl-NL" sz="1250" u="none" strike="noStrike" kern="1200" baseline="0" dirty="0">
                          <a:latin typeface="Consolas" pitchFamily="49" charset="0"/>
                          <a:cs typeface="Consolas" pitchFamily="49" charset="0"/>
                        </a:rPr>
                        <a:t>$vectors</a:t>
                      </a:r>
                    </a:p>
                    <a:p>
                      <a:pPr marL="0" algn="l" defTabSz="914400" rtl="0" eaLnBrk="1" latinLnBrk="0" hangingPunct="1"/>
                      <a:r>
                        <a:rPr lang="nl-NL" sz="1250" u="none" strike="noStrike" kern="1200" baseline="0" dirty="0">
                          <a:latin typeface="Consolas" pitchFamily="49" charset="0"/>
                          <a:cs typeface="Consolas" pitchFamily="49" charset="0"/>
                        </a:rPr>
                        <a:t>           [,1]       [,2]</a:t>
                      </a:r>
                    </a:p>
                    <a:p>
                      <a:pPr marL="0" algn="l" defTabSz="914400" rtl="0" eaLnBrk="1" latinLnBrk="0" hangingPunct="1"/>
                      <a:r>
                        <a:rPr lang="nl-NL" sz="1250" u="none" strike="noStrike" kern="1200" baseline="0" dirty="0">
                          <a:latin typeface="Consolas" pitchFamily="49" charset="0"/>
                          <a:cs typeface="Consolas" pitchFamily="49" charset="0"/>
                        </a:rPr>
                        <a:t>[1,] -0.7071068 -0.7071068</a:t>
                      </a:r>
                    </a:p>
                    <a:p>
                      <a:pPr marL="0" algn="l" defTabSz="914400" rtl="0" eaLnBrk="1" latinLnBrk="0" hangingPunct="1"/>
                      <a:r>
                        <a:rPr lang="nl-NL" sz="1250" u="none" strike="noStrike" kern="1200" baseline="0" dirty="0">
                          <a:latin typeface="Consolas" pitchFamily="49" charset="0"/>
                          <a:cs typeface="Consolas" pitchFamily="49" charset="0"/>
                        </a:rPr>
                        <a:t>[2,]  0.7071068 -0.7071068</a:t>
                      </a:r>
                      <a:endParaRPr lang="en-US" sz="125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52542162"/>
                  </a:ext>
                </a:extLst>
              </a:tr>
            </a:tbl>
          </a:graphicData>
        </a:graphic>
      </p:graphicFrame>
    </p:spTree>
    <p:extLst>
      <p:ext uri="{BB962C8B-B14F-4D97-AF65-F5344CB8AC3E}">
        <p14:creationId xmlns:p14="http://schemas.microsoft.com/office/powerpoint/2010/main" val="66244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50" y="200305"/>
            <a:ext cx="7886700" cy="549275"/>
          </a:xfrm>
        </p:spPr>
        <p:txBody>
          <a:bodyPr vert="horz" lIns="91440" tIns="45720" rIns="91440" bIns="45720" rtlCol="0" anchor="ctr">
            <a:normAutofit/>
          </a:bodyPr>
          <a:lstStyle/>
          <a:p>
            <a:r>
              <a:rPr lang="en-US" dirty="0"/>
              <a:t>Mathematical </a:t>
            </a:r>
            <a:r>
              <a:rPr lang="en-US" dirty="0" smtClean="0"/>
              <a:t>Utilities(contd.)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3288857"/>
              </p:ext>
            </p:extLst>
          </p:nvPr>
        </p:nvGraphicFramePr>
        <p:xfrm>
          <a:off x="182880" y="956372"/>
          <a:ext cx="8778241" cy="5796280"/>
        </p:xfrm>
        <a:graphic>
          <a:graphicData uri="http://schemas.openxmlformats.org/drawingml/2006/table">
            <a:tbl>
              <a:tblPr firstRow="1" bandRow="1">
                <a:tableStyleId>{793D81CF-94F2-401A-BA57-92F5A7B2D0C5}</a:tableStyleId>
              </a:tblPr>
              <a:tblGrid>
                <a:gridCol w="1364489">
                  <a:extLst>
                    <a:ext uri="{9D8B030D-6E8A-4147-A177-3AD203B41FA5}">
                      <a16:colId xmlns="" xmlns:a16="http://schemas.microsoft.com/office/drawing/2014/main" val="2903222322"/>
                    </a:ext>
                  </a:extLst>
                </a:gridCol>
                <a:gridCol w="3365825">
                  <a:extLst>
                    <a:ext uri="{9D8B030D-6E8A-4147-A177-3AD203B41FA5}">
                      <a16:colId xmlns="" xmlns:a16="http://schemas.microsoft.com/office/drawing/2014/main" val="2935759099"/>
                    </a:ext>
                  </a:extLst>
                </a:gridCol>
                <a:gridCol w="4047927">
                  <a:extLst>
                    <a:ext uri="{9D8B030D-6E8A-4147-A177-3AD203B41FA5}">
                      <a16:colId xmlns="" xmlns:a16="http://schemas.microsoft.com/office/drawing/2014/main" val="2524728438"/>
                    </a:ext>
                  </a:extLst>
                </a:gridCol>
              </a:tblGrid>
              <a:tr h="370840">
                <a:tc>
                  <a:txBody>
                    <a:bodyPr/>
                    <a:lstStyle/>
                    <a:p>
                      <a:pPr marL="0" algn="ctr" defTabSz="914400" rtl="0" eaLnBrk="1" latinLnBrk="0" hangingPunct="1"/>
                      <a:r>
                        <a:rPr lang="en-US" sz="1300" u="none" strike="noStrike" kern="1200" baseline="0" dirty="0"/>
                        <a:t>Utility</a:t>
                      </a:r>
                      <a:endParaRPr lang="en-US" sz="1300" b="1" i="0" u="none" strike="noStrike" kern="1200" baseline="0" dirty="0">
                        <a:solidFill>
                          <a:schemeClr val="dk1"/>
                        </a:solidFill>
                        <a:latin typeface="+mn-lt"/>
                        <a:ea typeface="+mn-ea"/>
                        <a:cs typeface="+mn-cs"/>
                      </a:endParaRPr>
                    </a:p>
                  </a:txBody>
                  <a:tcPr marL="68580" marR="68580"/>
                </a:tc>
                <a:tc>
                  <a:txBody>
                    <a:bodyPr/>
                    <a:lstStyle/>
                    <a:p>
                      <a:pPr marL="0" algn="ctr" defTabSz="914400" rtl="0" eaLnBrk="1" latinLnBrk="0" hangingPunct="1"/>
                      <a:r>
                        <a:rPr lang="en-US" sz="1300" u="none" strike="noStrike" kern="1200" baseline="0" dirty="0"/>
                        <a:t>Description</a:t>
                      </a:r>
                      <a:endParaRPr lang="en-US" sz="1300" b="1" i="0" u="none" strike="noStrike" kern="1200" baseline="0" dirty="0">
                        <a:solidFill>
                          <a:schemeClr val="dk1"/>
                        </a:solidFill>
                        <a:latin typeface="+mn-lt"/>
                        <a:ea typeface="+mn-ea"/>
                        <a:cs typeface="+mn-cs"/>
                      </a:endParaRPr>
                    </a:p>
                  </a:txBody>
                  <a:tcPr marL="68580" marR="68580"/>
                </a:tc>
                <a:tc>
                  <a:txBody>
                    <a:bodyPr/>
                    <a:lstStyle/>
                    <a:p>
                      <a:pPr marL="0" algn="ctr" defTabSz="914400" rtl="0" eaLnBrk="1" latinLnBrk="0" hangingPunct="1"/>
                      <a:r>
                        <a:rPr lang="en-US" sz="1300" u="none" strike="noStrike" kern="1200" baseline="0" dirty="0"/>
                        <a:t>Example</a:t>
                      </a:r>
                      <a:endParaRPr lang="en-US" sz="1300" b="1" i="0" u="none" strike="noStrike" kern="1200" baseline="0" dirty="0">
                        <a:solidFill>
                          <a:schemeClr val="dk1"/>
                        </a:solidFill>
                        <a:latin typeface="+mn-lt"/>
                        <a:ea typeface="+mn-ea"/>
                        <a:cs typeface="+mn-cs"/>
                      </a:endParaRPr>
                    </a:p>
                  </a:txBody>
                  <a:tcPr marL="68580" marR="68580"/>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300" u="none" strike="noStrike" kern="1200" baseline="0" dirty="0" err="1"/>
                        <a:t>deriv</a:t>
                      </a:r>
                      <a:r>
                        <a:rPr lang="en-US" sz="1300" u="none" strike="noStrike" kern="1200" baseline="0" dirty="0"/>
                        <a:t>()</a:t>
                      </a:r>
                      <a:endParaRPr lang="en-US" sz="13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300" kern="1200" dirty="0">
                          <a:effectLst/>
                        </a:rPr>
                        <a:t>Computes derivatives of simple expressions, symbolically.</a:t>
                      </a:r>
                      <a:endParaRPr lang="en-US" sz="13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300" u="none" strike="noStrike" kern="1200" baseline="0" dirty="0">
                          <a:latin typeface="Consolas" pitchFamily="49" charset="0"/>
                          <a:cs typeface="Consolas" pitchFamily="49" charset="0"/>
                        </a:rPr>
                        <a:t>&gt; </a:t>
                      </a:r>
                      <a:r>
                        <a:rPr lang="en-US" sz="1300" u="none" strike="noStrike" kern="1200" baseline="0" dirty="0" err="1">
                          <a:latin typeface="Consolas" pitchFamily="49" charset="0"/>
                          <a:cs typeface="Consolas" pitchFamily="49" charset="0"/>
                        </a:rPr>
                        <a:t>deriv</a:t>
                      </a:r>
                      <a:r>
                        <a:rPr lang="en-US" sz="1300" u="none" strike="noStrike" kern="1200" baseline="0" dirty="0">
                          <a:latin typeface="Consolas" pitchFamily="49" charset="0"/>
                          <a:cs typeface="Consolas" pitchFamily="49" charset="0"/>
                        </a:rPr>
                        <a:t>(~ x^2, "x")</a:t>
                      </a:r>
                    </a:p>
                    <a:p>
                      <a:pPr marL="0" algn="l" defTabSz="914400" rtl="0" eaLnBrk="1" latinLnBrk="0" hangingPunct="1"/>
                      <a:r>
                        <a:rPr lang="en-US" sz="1300" u="none" strike="noStrike" kern="1200" baseline="0" dirty="0">
                          <a:latin typeface="Consolas" pitchFamily="49" charset="0"/>
                          <a:cs typeface="Consolas" pitchFamily="49" charset="0"/>
                        </a:rPr>
                        <a:t>expression({</a:t>
                      </a:r>
                    </a:p>
                    <a:p>
                      <a:pPr marL="0" algn="l" defTabSz="914400" rtl="0" eaLnBrk="1" latinLnBrk="0" hangingPunct="1"/>
                      <a:r>
                        <a:rPr lang="en-US" sz="1300" u="none" strike="noStrike" kern="1200" baseline="0" dirty="0">
                          <a:latin typeface="Consolas" pitchFamily="49" charset="0"/>
                          <a:cs typeface="Consolas" pitchFamily="49" charset="0"/>
                        </a:rPr>
                        <a:t>    .value &lt;- x^2</a:t>
                      </a:r>
                    </a:p>
                    <a:p>
                      <a:pPr marL="0" algn="l" defTabSz="914400" rtl="0" eaLnBrk="1" latinLnBrk="0" hangingPunct="1"/>
                      <a:r>
                        <a:rPr lang="en-US" sz="1300" u="none" strike="noStrike" kern="1200" baseline="0" dirty="0">
                          <a:latin typeface="Consolas" pitchFamily="49" charset="0"/>
                          <a:cs typeface="Consolas" pitchFamily="49" charset="0"/>
                        </a:rPr>
                        <a:t>    .grad &lt;- array(0, c(length(.value), 1L), list(NULL, c("x")))</a:t>
                      </a:r>
                    </a:p>
                    <a:p>
                      <a:pPr marL="0" algn="l" defTabSz="914400" rtl="0" eaLnBrk="1" latinLnBrk="0" hangingPunct="1"/>
                      <a:r>
                        <a:rPr lang="en-US" sz="1300" u="none" strike="noStrike" kern="1200" baseline="0" dirty="0">
                          <a:latin typeface="Consolas" pitchFamily="49" charset="0"/>
                          <a:cs typeface="Consolas" pitchFamily="49" charset="0"/>
                        </a:rPr>
                        <a:t>    .grad[, "x"] &lt;- 2 * x</a:t>
                      </a:r>
                    </a:p>
                    <a:p>
                      <a:pPr marL="0" algn="l" defTabSz="914400" rtl="0" eaLnBrk="1" latinLnBrk="0" hangingPunct="1"/>
                      <a:r>
                        <a:rPr lang="en-US" sz="1300" u="none" strike="noStrike" kern="1200" baseline="0" dirty="0">
                          <a:latin typeface="Consolas" pitchFamily="49" charset="0"/>
                          <a:cs typeface="Consolas" pitchFamily="49" charset="0"/>
                        </a:rPr>
                        <a:t>    </a:t>
                      </a:r>
                      <a:r>
                        <a:rPr lang="en-US" sz="1300" u="none" strike="noStrike" kern="1200" baseline="0" dirty="0" err="1">
                          <a:latin typeface="Consolas" pitchFamily="49" charset="0"/>
                          <a:cs typeface="Consolas" pitchFamily="49" charset="0"/>
                        </a:rPr>
                        <a:t>attr</a:t>
                      </a:r>
                      <a:r>
                        <a:rPr lang="en-US" sz="1300" u="none" strike="noStrike" kern="1200" baseline="0" dirty="0">
                          <a:latin typeface="Consolas" pitchFamily="49" charset="0"/>
                          <a:cs typeface="Consolas" pitchFamily="49" charset="0"/>
                        </a:rPr>
                        <a:t>(.value, "gradient") &lt;- .grad</a:t>
                      </a:r>
                    </a:p>
                    <a:p>
                      <a:pPr marL="0" algn="l" defTabSz="914400" rtl="0" eaLnBrk="1" latinLnBrk="0" hangingPunct="1"/>
                      <a:r>
                        <a:rPr lang="en-US" sz="1300" u="none" strike="noStrike" kern="1200" baseline="0" dirty="0">
                          <a:latin typeface="Consolas" pitchFamily="49" charset="0"/>
                          <a:cs typeface="Consolas" pitchFamily="49" charset="0"/>
                        </a:rPr>
                        <a:t>    .value})</a:t>
                      </a:r>
                      <a:endParaRPr lang="en-US" sz="13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013573089"/>
                  </a:ext>
                </a:extLst>
              </a:tr>
              <a:tr h="370840">
                <a:tc>
                  <a:txBody>
                    <a:bodyPr/>
                    <a:lstStyle/>
                    <a:p>
                      <a:pPr marL="0" algn="l" defTabSz="914400" rtl="0" eaLnBrk="1" latinLnBrk="0" hangingPunct="1"/>
                      <a:r>
                        <a:rPr lang="en-US" sz="1300" u="none" strike="noStrike" kern="1200" baseline="0" dirty="0"/>
                        <a:t>integrate()</a:t>
                      </a:r>
                      <a:endParaRPr lang="en-US" sz="13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300" kern="1200" dirty="0">
                          <a:effectLst/>
                        </a:rPr>
                        <a:t>Adaptive quadrature of functions of one variable over a finite or infinite interval.</a:t>
                      </a:r>
                      <a:endParaRPr lang="en-US" sz="13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u="none" strike="noStrike" kern="1200" baseline="0" dirty="0">
                          <a:latin typeface="Consolas" pitchFamily="49" charset="0"/>
                          <a:cs typeface="Consolas" pitchFamily="49" charset="0"/>
                        </a:rPr>
                        <a:t>&gt; integrate(</a:t>
                      </a:r>
                      <a:r>
                        <a:rPr lang="en-IN" sz="1300" u="none" strike="noStrike" kern="1200" baseline="0" dirty="0">
                          <a:latin typeface="Consolas" pitchFamily="49" charset="0"/>
                          <a:cs typeface="Consolas" pitchFamily="49" charset="0"/>
                        </a:rPr>
                        <a:t>fun &lt;- function(x) { 2*x}</a:t>
                      </a:r>
                      <a:r>
                        <a:rPr lang="en-US" sz="1300" u="none" strike="noStrike" kern="1200" baseline="0" dirty="0">
                          <a:latin typeface="Consolas" pitchFamily="49" charset="0"/>
                          <a:cs typeface="Consolas" pitchFamily="49" charset="0"/>
                        </a:rPr>
                        <a:t>,-1,1)</a:t>
                      </a:r>
                    </a:p>
                    <a:p>
                      <a:pPr marL="0" algn="l" defTabSz="914400" rtl="0" eaLnBrk="1" latinLnBrk="0" hangingPunct="1"/>
                      <a:r>
                        <a:rPr lang="en-US" sz="1300" u="none" strike="noStrike" kern="1200" baseline="0" dirty="0" smtClean="0">
                          <a:latin typeface="Consolas" pitchFamily="49" charset="0"/>
                          <a:cs typeface="Consolas" pitchFamily="49" charset="0"/>
                        </a:rPr>
                        <a:t>  0 </a:t>
                      </a:r>
                      <a:r>
                        <a:rPr lang="en-US" sz="1300" u="none" strike="noStrike" kern="1200" baseline="0" dirty="0">
                          <a:latin typeface="Consolas" pitchFamily="49" charset="0"/>
                          <a:cs typeface="Consolas" pitchFamily="49" charset="0"/>
                        </a:rPr>
                        <a:t>with absolute error &lt; 2.2e-14</a:t>
                      </a:r>
                      <a:endParaRPr lang="en-US" sz="13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802619549"/>
                  </a:ext>
                </a:extLst>
              </a:tr>
              <a:tr h="370840">
                <a:tc>
                  <a:txBody>
                    <a:bodyPr/>
                    <a:lstStyle/>
                    <a:p>
                      <a:pPr marL="0" algn="l" defTabSz="914400" rtl="0" eaLnBrk="1" latinLnBrk="0" hangingPunct="1"/>
                      <a:r>
                        <a:rPr lang="es-ES" sz="1300" dirty="0" err="1"/>
                        <a:t>union</a:t>
                      </a:r>
                      <a:r>
                        <a:rPr lang="es-ES" sz="1300" dirty="0"/>
                        <a:t>(x, y)</a:t>
                      </a:r>
                    </a:p>
                    <a:p>
                      <a:pPr marL="0" algn="l" defTabSz="914400" rtl="0" eaLnBrk="1" latinLnBrk="0" hangingPunct="1"/>
                      <a:r>
                        <a:rPr lang="es-ES" sz="1300" dirty="0" err="1"/>
                        <a:t>intersect</a:t>
                      </a:r>
                      <a:r>
                        <a:rPr lang="es-ES" sz="1300" dirty="0"/>
                        <a:t>(x, y) </a:t>
                      </a:r>
                    </a:p>
                    <a:p>
                      <a:pPr marL="0" algn="l" defTabSz="914400" rtl="0" eaLnBrk="1" latinLnBrk="0" hangingPunct="1"/>
                      <a:r>
                        <a:rPr lang="es-ES" sz="1300" dirty="0" err="1"/>
                        <a:t>setdiff</a:t>
                      </a:r>
                      <a:r>
                        <a:rPr lang="es-ES" sz="1300" dirty="0"/>
                        <a:t>(x, y) </a:t>
                      </a:r>
                    </a:p>
                    <a:p>
                      <a:pPr marL="0" algn="l" defTabSz="914400" rtl="0" eaLnBrk="1" latinLnBrk="0" hangingPunct="1"/>
                      <a:r>
                        <a:rPr lang="es-ES" sz="1300" dirty="0" err="1"/>
                        <a:t>setequal</a:t>
                      </a:r>
                      <a:r>
                        <a:rPr lang="es-ES" sz="1300" dirty="0"/>
                        <a:t>(x, y) </a:t>
                      </a:r>
                    </a:p>
                    <a:p>
                      <a:pPr marL="0" algn="l" defTabSz="914400" rtl="0" eaLnBrk="1" latinLnBrk="0" hangingPunct="1"/>
                      <a:r>
                        <a:rPr lang="es-ES" sz="1300" dirty="0" err="1"/>
                        <a:t>is.element</a:t>
                      </a:r>
                      <a:r>
                        <a:rPr lang="es-ES" sz="1300" dirty="0"/>
                        <a:t>(el, set) </a:t>
                      </a:r>
                      <a:br>
                        <a:rPr lang="es-ES" sz="1300" dirty="0"/>
                      </a:br>
                      <a:endParaRPr lang="en-US" sz="1300" b="0" i="0" u="none" strike="noStrike" kern="1200" baseline="0" dirty="0">
                        <a:solidFill>
                          <a:schemeClr val="dk1"/>
                        </a:solidFill>
                        <a:latin typeface="+mn-lt"/>
                        <a:ea typeface="+mn-ea"/>
                        <a:cs typeface="+mn-cs"/>
                      </a:endParaRPr>
                    </a:p>
                  </a:txBody>
                  <a:tcPr marL="68580" marR="68580"/>
                </a:tc>
                <a:tc>
                  <a:txBody>
                    <a:bodyPr/>
                    <a:lstStyle/>
                    <a:p>
                      <a:pPr marL="0" algn="just" defTabSz="914400" rtl="0" eaLnBrk="1" latinLnBrk="0" hangingPunct="1"/>
                      <a:r>
                        <a:rPr lang="en-IN" sz="1300" kern="1200" dirty="0">
                          <a:effectLst/>
                        </a:rPr>
                        <a:t>Performs set union, intersection, (asymmetric!) difference, equality and membership on two vectors.</a:t>
                      </a:r>
                      <a:endParaRPr lang="en-US" sz="13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300" u="none" strike="noStrike" kern="1200" baseline="0" dirty="0">
                          <a:latin typeface="Consolas" pitchFamily="49" charset="0"/>
                          <a:cs typeface="Consolas" pitchFamily="49" charset="0"/>
                        </a:rPr>
                        <a:t>&gt; y &lt;- c(sort(sample(3:23, 7)))</a:t>
                      </a:r>
                    </a:p>
                    <a:p>
                      <a:pPr marL="0" algn="l" defTabSz="914400" rtl="0" eaLnBrk="1" latinLnBrk="0" hangingPunct="1"/>
                      <a:r>
                        <a:rPr lang="en-IN" sz="1300" u="none" strike="noStrike" kern="1200" baseline="0" dirty="0">
                          <a:latin typeface="Consolas" pitchFamily="49" charset="0"/>
                          <a:cs typeface="Consolas" pitchFamily="49" charset="0"/>
                        </a:rPr>
                        <a:t>[1]  7  9 10 11 17 20 22</a:t>
                      </a:r>
                    </a:p>
                    <a:p>
                      <a:pPr marL="0" algn="l" defTabSz="914400" rtl="0" eaLnBrk="1" latinLnBrk="0" hangingPunct="1"/>
                      <a:r>
                        <a:rPr lang="en-IN" sz="1300" u="none" strike="noStrike" kern="1200" baseline="0" dirty="0">
                          <a:latin typeface="Consolas" pitchFamily="49" charset="0"/>
                          <a:cs typeface="Consolas" pitchFamily="49" charset="0"/>
                        </a:rPr>
                        <a:t>&gt; x &lt;- c(sort(sample(1:20, 9)))</a:t>
                      </a:r>
                    </a:p>
                    <a:p>
                      <a:pPr marL="0" algn="l" defTabSz="914400" rtl="0" eaLnBrk="1" latinLnBrk="0" hangingPunct="1"/>
                      <a:r>
                        <a:rPr lang="en-IN" sz="1300" u="none" strike="noStrike" kern="1200" baseline="0" dirty="0">
                          <a:latin typeface="Consolas" pitchFamily="49" charset="0"/>
                          <a:cs typeface="Consolas" pitchFamily="49" charset="0"/>
                        </a:rPr>
                        <a:t>[1]  5  6  8  9 10 11 12 18 19</a:t>
                      </a:r>
                    </a:p>
                    <a:p>
                      <a:pPr marL="0" algn="l" defTabSz="914400" rtl="0" eaLnBrk="1" latinLnBrk="0" hangingPunct="1"/>
                      <a:r>
                        <a:rPr lang="en-IN" sz="1300" u="none" strike="noStrike" kern="1200" baseline="0" dirty="0">
                          <a:latin typeface="Consolas" pitchFamily="49" charset="0"/>
                          <a:cs typeface="Consolas" pitchFamily="49" charset="0"/>
                        </a:rPr>
                        <a:t>&gt; union(x, y)</a:t>
                      </a:r>
                    </a:p>
                    <a:p>
                      <a:pPr marL="0" algn="l" defTabSz="914400" rtl="0" eaLnBrk="1" latinLnBrk="0" hangingPunct="1"/>
                      <a:r>
                        <a:rPr lang="en-IN" sz="1300" u="none" strike="noStrike" kern="1200" baseline="0" dirty="0">
                          <a:latin typeface="Consolas" pitchFamily="49" charset="0"/>
                          <a:cs typeface="Consolas" pitchFamily="49" charset="0"/>
                        </a:rPr>
                        <a:t> [1]  5  6  8  9 10 11 12 18 19  7 17 20 22</a:t>
                      </a:r>
                    </a:p>
                    <a:p>
                      <a:pPr marL="0" algn="l" defTabSz="914400" rtl="0" eaLnBrk="1" latinLnBrk="0" hangingPunct="1"/>
                      <a:r>
                        <a:rPr lang="en-IN" sz="1300" u="none" strike="noStrike" kern="1200" baseline="0" dirty="0">
                          <a:latin typeface="Consolas" pitchFamily="49" charset="0"/>
                          <a:cs typeface="Consolas" pitchFamily="49" charset="0"/>
                        </a:rPr>
                        <a:t>&gt; intersect(x, y)</a:t>
                      </a:r>
                    </a:p>
                    <a:p>
                      <a:pPr marL="0" algn="l" defTabSz="914400" rtl="0" eaLnBrk="1" latinLnBrk="0" hangingPunct="1"/>
                      <a:r>
                        <a:rPr lang="en-IN" sz="1300" u="none" strike="noStrike" kern="1200" baseline="0" dirty="0">
                          <a:latin typeface="Consolas" pitchFamily="49" charset="0"/>
                          <a:cs typeface="Consolas" pitchFamily="49" charset="0"/>
                        </a:rPr>
                        <a:t>[1]  9 10 11</a:t>
                      </a:r>
                    </a:p>
                    <a:p>
                      <a:pPr marL="0" algn="l" defTabSz="914400" rtl="0" eaLnBrk="1" latinLnBrk="0" hangingPunct="1"/>
                      <a:r>
                        <a:rPr lang="en-IN" sz="1300" u="none" strike="noStrike" kern="1200" baseline="0" dirty="0">
                          <a:latin typeface="Consolas" pitchFamily="49" charset="0"/>
                          <a:cs typeface="Consolas" pitchFamily="49" charset="0"/>
                        </a:rPr>
                        <a:t>&gt; </a:t>
                      </a:r>
                      <a:r>
                        <a:rPr lang="en-IN" sz="1300" u="none" strike="noStrike" kern="1200" baseline="0" dirty="0" err="1">
                          <a:latin typeface="Consolas" pitchFamily="49" charset="0"/>
                          <a:cs typeface="Consolas" pitchFamily="49" charset="0"/>
                        </a:rPr>
                        <a:t>setdiff</a:t>
                      </a:r>
                      <a:r>
                        <a:rPr lang="en-IN" sz="1300" u="none" strike="noStrike" kern="1200" baseline="0" dirty="0">
                          <a:latin typeface="Consolas" pitchFamily="49" charset="0"/>
                          <a:cs typeface="Consolas" pitchFamily="49" charset="0"/>
                        </a:rPr>
                        <a:t>(x, y)</a:t>
                      </a:r>
                    </a:p>
                    <a:p>
                      <a:pPr marL="0" algn="l" defTabSz="914400" rtl="0" eaLnBrk="1" latinLnBrk="0" hangingPunct="1"/>
                      <a:r>
                        <a:rPr lang="en-IN" sz="1300" u="none" strike="noStrike" kern="1200" baseline="0" dirty="0">
                          <a:latin typeface="Consolas" pitchFamily="49" charset="0"/>
                          <a:cs typeface="Consolas" pitchFamily="49" charset="0"/>
                        </a:rPr>
                        <a:t>[1]  5  6  8 12 18 19</a:t>
                      </a:r>
                    </a:p>
                    <a:p>
                      <a:pPr marL="0" algn="l" defTabSz="914400" rtl="0" eaLnBrk="1" latinLnBrk="0" hangingPunct="1"/>
                      <a:r>
                        <a:rPr lang="en-IN" sz="1300" u="none" strike="noStrike" kern="1200" baseline="0" dirty="0">
                          <a:latin typeface="Consolas" pitchFamily="49" charset="0"/>
                          <a:cs typeface="Consolas" pitchFamily="49" charset="0"/>
                        </a:rPr>
                        <a:t>&gt; </a:t>
                      </a:r>
                      <a:r>
                        <a:rPr lang="en-IN" sz="1300" u="none" strike="noStrike" kern="1200" baseline="0" dirty="0" err="1">
                          <a:latin typeface="Consolas" pitchFamily="49" charset="0"/>
                          <a:cs typeface="Consolas" pitchFamily="49" charset="0"/>
                        </a:rPr>
                        <a:t>setdiff</a:t>
                      </a:r>
                      <a:r>
                        <a:rPr lang="en-IN" sz="1300" u="none" strike="noStrike" kern="1200" baseline="0" dirty="0">
                          <a:latin typeface="Consolas" pitchFamily="49" charset="0"/>
                          <a:cs typeface="Consolas" pitchFamily="49" charset="0"/>
                        </a:rPr>
                        <a:t>(y, x)</a:t>
                      </a:r>
                    </a:p>
                    <a:p>
                      <a:pPr marL="0" algn="l" defTabSz="914400" rtl="0" eaLnBrk="1" latinLnBrk="0" hangingPunct="1"/>
                      <a:r>
                        <a:rPr lang="en-IN" sz="1300" u="none" strike="noStrike" kern="1200" baseline="0" dirty="0">
                          <a:latin typeface="Consolas" pitchFamily="49" charset="0"/>
                          <a:cs typeface="Consolas" pitchFamily="49" charset="0"/>
                        </a:rPr>
                        <a:t>[1]  7 17 20 22</a:t>
                      </a:r>
                    </a:p>
                    <a:p>
                      <a:pPr marL="0" algn="l" defTabSz="914400" rtl="0" eaLnBrk="1" latinLnBrk="0" hangingPunct="1"/>
                      <a:r>
                        <a:rPr lang="en-IN" sz="1300" u="none" strike="noStrike" kern="1200" baseline="0" dirty="0">
                          <a:latin typeface="Consolas" pitchFamily="49" charset="0"/>
                          <a:cs typeface="Consolas" pitchFamily="49" charset="0"/>
                        </a:rPr>
                        <a:t>&gt; </a:t>
                      </a:r>
                      <a:r>
                        <a:rPr lang="en-IN" sz="1300" u="none" strike="noStrike" kern="1200" baseline="0" dirty="0" err="1">
                          <a:latin typeface="Consolas" pitchFamily="49" charset="0"/>
                          <a:cs typeface="Consolas" pitchFamily="49" charset="0"/>
                        </a:rPr>
                        <a:t>setequal</a:t>
                      </a:r>
                      <a:r>
                        <a:rPr lang="en-IN" sz="1300" u="none" strike="noStrike" kern="1200" baseline="0" dirty="0">
                          <a:latin typeface="Consolas" pitchFamily="49" charset="0"/>
                          <a:cs typeface="Consolas" pitchFamily="49" charset="0"/>
                        </a:rPr>
                        <a:t>(x, y)</a:t>
                      </a:r>
                    </a:p>
                    <a:p>
                      <a:pPr marL="0" algn="l" defTabSz="914400" rtl="0" eaLnBrk="1" latinLnBrk="0" hangingPunct="1"/>
                      <a:r>
                        <a:rPr lang="en-IN" sz="1300" u="none" strike="noStrike" kern="1200" baseline="0" dirty="0">
                          <a:latin typeface="Consolas" pitchFamily="49" charset="0"/>
                          <a:cs typeface="Consolas" pitchFamily="49" charset="0"/>
                        </a:rPr>
                        <a:t>[1] FALSE</a:t>
                      </a:r>
                    </a:p>
                    <a:p>
                      <a:pPr marL="0" algn="l" defTabSz="914400" rtl="0" eaLnBrk="1" latinLnBrk="0" hangingPunct="1"/>
                      <a:r>
                        <a:rPr lang="en-IN" sz="1300" u="none" strike="noStrike" kern="1200" baseline="0" dirty="0">
                          <a:latin typeface="Consolas" pitchFamily="49" charset="0"/>
                          <a:cs typeface="Consolas" pitchFamily="49" charset="0"/>
                        </a:rPr>
                        <a:t>&gt; </a:t>
                      </a:r>
                      <a:r>
                        <a:rPr lang="en-IN" sz="1300" u="none" strike="noStrike" kern="1200" baseline="0" dirty="0" err="1">
                          <a:latin typeface="Consolas" pitchFamily="49" charset="0"/>
                          <a:cs typeface="Consolas" pitchFamily="49" charset="0"/>
                        </a:rPr>
                        <a:t>is.element</a:t>
                      </a:r>
                      <a:r>
                        <a:rPr lang="en-IN" sz="1300" u="none" strike="noStrike" kern="1200" baseline="0" dirty="0">
                          <a:latin typeface="Consolas" pitchFamily="49" charset="0"/>
                          <a:cs typeface="Consolas" pitchFamily="49" charset="0"/>
                        </a:rPr>
                        <a:t>(19,x)</a:t>
                      </a:r>
                    </a:p>
                    <a:p>
                      <a:pPr marL="0" algn="l" defTabSz="914400" rtl="0" eaLnBrk="1" latinLnBrk="0" hangingPunct="1"/>
                      <a:r>
                        <a:rPr lang="en-IN" sz="1300" u="none" strike="noStrike" kern="1200" baseline="0" dirty="0">
                          <a:latin typeface="Consolas" pitchFamily="49" charset="0"/>
                          <a:cs typeface="Consolas" pitchFamily="49" charset="0"/>
                        </a:rPr>
                        <a:t>[1] TRUE</a:t>
                      </a:r>
                      <a:endParaRPr lang="en-US" sz="13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086940505"/>
                  </a:ext>
                </a:extLst>
              </a:tr>
            </a:tbl>
          </a:graphicData>
        </a:graphic>
      </p:graphicFrame>
    </p:spTree>
    <p:extLst>
      <p:ext uri="{BB962C8B-B14F-4D97-AF65-F5344CB8AC3E}">
        <p14:creationId xmlns:p14="http://schemas.microsoft.com/office/powerpoint/2010/main" val="3274572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646"/>
            <a:ext cx="7886700" cy="549275"/>
          </a:xfrm>
        </p:spPr>
        <p:txBody>
          <a:bodyPr vert="horz" lIns="91440" tIns="45720" rIns="91440" bIns="45720" rtlCol="0" anchor="ctr">
            <a:normAutofit/>
          </a:bodyPr>
          <a:lstStyle/>
          <a:p>
            <a:r>
              <a:rPr lang="en-US" dirty="0"/>
              <a:t>Data Utilities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7621018"/>
              </p:ext>
            </p:extLst>
          </p:nvPr>
        </p:nvGraphicFramePr>
        <p:xfrm>
          <a:off x="182880" y="984178"/>
          <a:ext cx="8778241" cy="5765800"/>
        </p:xfrm>
        <a:graphic>
          <a:graphicData uri="http://schemas.openxmlformats.org/drawingml/2006/table">
            <a:tbl>
              <a:tblPr firstRow="1" bandRow="1">
                <a:tableStyleId>{793D81CF-94F2-401A-BA57-92F5A7B2D0C5}</a:tableStyleId>
              </a:tblPr>
              <a:tblGrid>
                <a:gridCol w="1278481">
                  <a:extLst>
                    <a:ext uri="{9D8B030D-6E8A-4147-A177-3AD203B41FA5}">
                      <a16:colId xmlns="" xmlns:a16="http://schemas.microsoft.com/office/drawing/2014/main" val="2903222322"/>
                    </a:ext>
                  </a:extLst>
                </a:gridCol>
                <a:gridCol w="3257571">
                  <a:extLst>
                    <a:ext uri="{9D8B030D-6E8A-4147-A177-3AD203B41FA5}">
                      <a16:colId xmlns="" xmlns:a16="http://schemas.microsoft.com/office/drawing/2014/main" val="2935759099"/>
                    </a:ext>
                  </a:extLst>
                </a:gridCol>
                <a:gridCol w="4242189">
                  <a:extLst>
                    <a:ext uri="{9D8B030D-6E8A-4147-A177-3AD203B41FA5}">
                      <a16:colId xmlns="" xmlns:a16="http://schemas.microsoft.com/office/drawing/2014/main" val="2524728438"/>
                    </a:ext>
                  </a:extLst>
                </a:gridCol>
              </a:tblGrid>
              <a:tr h="370840">
                <a:tc>
                  <a:txBody>
                    <a:bodyPr/>
                    <a:lstStyle/>
                    <a:p>
                      <a:pPr marL="0" algn="l" defTabSz="914400" rtl="0" eaLnBrk="1" latinLnBrk="0" hangingPunct="1"/>
                      <a:r>
                        <a:rPr lang="en-US" sz="1200" u="none" strike="noStrike" kern="1200" baseline="0" dirty="0"/>
                        <a:t>Utility</a:t>
                      </a:r>
                      <a:endParaRPr lang="en-US" sz="1200" b="1"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00" u="none" strike="noStrike" kern="1200" baseline="0" dirty="0"/>
                        <a:t>Description</a:t>
                      </a:r>
                      <a:endParaRPr lang="en-US" sz="1200" b="1"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00" u="none" strike="noStrike" kern="1200" baseline="0" dirty="0"/>
                        <a:t>Example</a:t>
                      </a:r>
                      <a:endParaRPr lang="en-US" sz="1200" b="1" i="0" u="none" strike="noStrike" kern="1200" baseline="0" dirty="0">
                        <a:solidFill>
                          <a:schemeClr val="dk1"/>
                        </a:solidFill>
                        <a:latin typeface="+mn-lt"/>
                        <a:ea typeface="+mn-ea"/>
                        <a:cs typeface="+mn-cs"/>
                      </a:endParaRPr>
                    </a:p>
                  </a:txBody>
                  <a:tcPr marL="68580" marR="68580"/>
                </a:tc>
                <a:extLst>
                  <a:ext uri="{0D108BD9-81ED-4DB2-BD59-A6C34878D82A}">
                    <a16:rowId xmlns="" xmlns:a16="http://schemas.microsoft.com/office/drawing/2014/main" val="2717837103"/>
                  </a:ext>
                </a:extLst>
              </a:tr>
              <a:tr h="370840">
                <a:tc>
                  <a:txBody>
                    <a:bodyPr/>
                    <a:lstStyle/>
                    <a:p>
                      <a:pPr marL="0" algn="l" defTabSz="914400" rtl="0" eaLnBrk="1" latinLnBrk="0" hangingPunct="1"/>
                      <a:r>
                        <a:rPr lang="en-US" sz="1200" dirty="0" err="1"/>
                        <a:t>is.numeric</a:t>
                      </a:r>
                      <a:r>
                        <a:rPr lang="en-US" sz="120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kern="1200" dirty="0">
                          <a:effectLst/>
                        </a:rPr>
                        <a:t>Tests if an object is </a:t>
                      </a:r>
                      <a:r>
                        <a:rPr lang="en-IN" sz="1200" kern="1200" dirty="0" smtClean="0">
                          <a:effectLst/>
                        </a:rPr>
                        <a:t>of type “numeric”</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u="none" strike="noStrike" kern="1200" baseline="0" dirty="0">
                          <a:latin typeface="Consolas" pitchFamily="49" charset="0"/>
                          <a:cs typeface="Consolas" pitchFamily="49" charset="0"/>
                        </a:rPr>
                        <a:t>&gt; </a:t>
                      </a:r>
                      <a:r>
                        <a:rPr lang="en-IN" sz="1200" u="none" strike="noStrike" kern="1200" baseline="0" dirty="0" err="1">
                          <a:latin typeface="Consolas" pitchFamily="49" charset="0"/>
                          <a:cs typeface="Consolas" pitchFamily="49" charset="0"/>
                        </a:rPr>
                        <a:t>is.numeric</a:t>
                      </a:r>
                      <a:r>
                        <a:rPr lang="en-IN" sz="1200" u="none" strike="noStrike" kern="1200" baseline="0" dirty="0">
                          <a:latin typeface="Consolas" pitchFamily="49" charset="0"/>
                          <a:cs typeface="Consolas" pitchFamily="49" charset="0"/>
                        </a:rPr>
                        <a:t>(</a:t>
                      </a:r>
                      <a:r>
                        <a:rPr lang="en-IN" sz="1200" u="none" strike="noStrike" kern="1200" baseline="0" dirty="0" err="1">
                          <a:latin typeface="Consolas" pitchFamily="49" charset="0"/>
                          <a:cs typeface="Consolas" pitchFamily="49" charset="0"/>
                        </a:rPr>
                        <a:t>iris$Sepal.Length</a:t>
                      </a:r>
                      <a:r>
                        <a:rPr lang="en-IN" sz="1200" u="none" strike="noStrike" kern="1200" baseline="0" dirty="0">
                          <a:latin typeface="Consolas" pitchFamily="49" charset="0"/>
                          <a:cs typeface="Consolas" pitchFamily="49" charset="0"/>
                        </a:rPr>
                        <a:t>)</a:t>
                      </a:r>
                    </a:p>
                    <a:p>
                      <a:pPr marL="0" algn="l" defTabSz="914400" rtl="0" eaLnBrk="1" latinLnBrk="0" hangingPunct="1"/>
                      <a:r>
                        <a:rPr lang="en-IN" sz="1200" u="none" strike="noStrike" kern="1200" baseline="0" dirty="0">
                          <a:latin typeface="Consolas" pitchFamily="49" charset="0"/>
                          <a:cs typeface="Consolas" pitchFamily="49" charset="0"/>
                        </a:rPr>
                        <a:t>[1] TRUE</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29691000"/>
                  </a:ext>
                </a:extLst>
              </a:tr>
              <a:tr h="370840">
                <a:tc>
                  <a:txBody>
                    <a:bodyPr/>
                    <a:lstStyle/>
                    <a:p>
                      <a:pPr marL="0" algn="l" defTabSz="914400" rtl="0" eaLnBrk="1" latinLnBrk="0" hangingPunct="1"/>
                      <a:r>
                        <a:rPr lang="en-US" sz="1200" dirty="0" err="1"/>
                        <a:t>as.numeric</a:t>
                      </a:r>
                      <a:r>
                        <a:rPr lang="en-US" sz="120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effectLst/>
                        </a:rPr>
                        <a:t>Creates or coerces objects of type </a:t>
                      </a:r>
                      <a:r>
                        <a:rPr lang="en-IN" sz="1200" dirty="0"/>
                        <a:t>"numeric"</a:t>
                      </a:r>
                      <a:r>
                        <a:rPr lang="en-IN" sz="1200" kern="1200" dirty="0">
                          <a:effectLst/>
                        </a:rPr>
                        <a:t>.</a:t>
                      </a:r>
                      <a:endParaRPr lang="en-US" sz="1200" u="none" strike="noStrike" kern="1200" baseline="0" dirty="0"/>
                    </a:p>
                    <a:p>
                      <a:pPr marL="0" algn="l" defTabSz="914400" rtl="0" eaLnBrk="1" latinLnBrk="0" hangingPunct="1"/>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u="none" strike="noStrike" kern="1200" baseline="0" dirty="0">
                          <a:latin typeface="Consolas" pitchFamily="49" charset="0"/>
                          <a:cs typeface="Consolas" pitchFamily="49" charset="0"/>
                        </a:rPr>
                        <a:t>&gt; </a:t>
                      </a:r>
                      <a:r>
                        <a:rPr lang="en-IN" sz="1200" u="none" strike="noStrike" kern="1200" baseline="0" dirty="0" err="1">
                          <a:latin typeface="Consolas" pitchFamily="49" charset="0"/>
                          <a:cs typeface="Consolas" pitchFamily="49" charset="0"/>
                        </a:rPr>
                        <a:t>as.numeric</a:t>
                      </a:r>
                      <a:r>
                        <a:rPr lang="en-IN" sz="1200" u="none" strike="noStrike" kern="1200" baseline="0" dirty="0">
                          <a:latin typeface="Consolas" pitchFamily="49" charset="0"/>
                          <a:cs typeface="Consolas" pitchFamily="49" charset="0"/>
                        </a:rPr>
                        <a:t>(c("-.1"," 2.7 ","B"))</a:t>
                      </a:r>
                    </a:p>
                    <a:p>
                      <a:pPr marL="0" algn="l" defTabSz="914400" rtl="0" eaLnBrk="1" latinLnBrk="0" hangingPunct="1"/>
                      <a:r>
                        <a:rPr lang="en-IN" sz="1200" u="none" strike="noStrike" kern="1200" baseline="0" dirty="0">
                          <a:latin typeface="Consolas" pitchFamily="49" charset="0"/>
                          <a:cs typeface="Consolas" pitchFamily="49" charset="0"/>
                        </a:rPr>
                        <a:t>[1] -0.1  2.7   NA</a:t>
                      </a:r>
                    </a:p>
                    <a:p>
                      <a:pPr marL="0" algn="l" defTabSz="914400" rtl="0" eaLnBrk="1" latinLnBrk="0" hangingPunct="1"/>
                      <a:r>
                        <a:rPr lang="en-IN" sz="1200" u="none" strike="noStrike" kern="1200" baseline="0" dirty="0">
                          <a:latin typeface="Consolas" pitchFamily="49" charset="0"/>
                          <a:cs typeface="Consolas" pitchFamily="49" charset="0"/>
                        </a:rPr>
                        <a:t>Warning message:</a:t>
                      </a:r>
                    </a:p>
                    <a:p>
                      <a:pPr marL="0" algn="l" defTabSz="914400" rtl="0" eaLnBrk="1" latinLnBrk="0" hangingPunct="1"/>
                      <a:r>
                        <a:rPr lang="en-IN" sz="1200" u="none" strike="noStrike" kern="1200" baseline="0" dirty="0">
                          <a:latin typeface="Consolas" pitchFamily="49" charset="0"/>
                          <a:cs typeface="Consolas" pitchFamily="49" charset="0"/>
                        </a:rPr>
                        <a:t>NAs introduced by coercion </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86898638"/>
                  </a:ext>
                </a:extLst>
              </a:tr>
              <a:tr h="370840">
                <a:tc>
                  <a:txBody>
                    <a:bodyPr/>
                    <a:lstStyle/>
                    <a:p>
                      <a:pPr marL="0" algn="l" defTabSz="914400" rtl="0" eaLnBrk="1" latinLnBrk="0" hangingPunct="1"/>
                      <a:r>
                        <a:rPr lang="en-US" sz="1200" dirty="0" err="1"/>
                        <a:t>is.character</a:t>
                      </a:r>
                      <a:r>
                        <a:rPr lang="en-US" sz="120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kern="1200" dirty="0">
                          <a:effectLst/>
                        </a:rPr>
                        <a:t>Tests </a:t>
                      </a:r>
                      <a:r>
                        <a:rPr lang="en-IN" sz="1200" kern="1200" dirty="0" smtClean="0">
                          <a:effectLst/>
                        </a:rPr>
                        <a:t>if an object</a:t>
                      </a:r>
                      <a:r>
                        <a:rPr lang="en-IN" sz="1200" kern="1200" baseline="0" dirty="0" smtClean="0">
                          <a:effectLst/>
                        </a:rPr>
                        <a:t> is</a:t>
                      </a:r>
                      <a:r>
                        <a:rPr lang="en-IN" sz="1200" kern="1200" dirty="0" smtClean="0">
                          <a:effectLst/>
                        </a:rPr>
                        <a:t> </a:t>
                      </a:r>
                      <a:r>
                        <a:rPr lang="en-IN" sz="1200" kern="1200" dirty="0">
                          <a:effectLst/>
                        </a:rPr>
                        <a:t>of type </a:t>
                      </a:r>
                      <a:r>
                        <a:rPr lang="en-IN" sz="1200" dirty="0"/>
                        <a:t>"character"</a:t>
                      </a:r>
                      <a:r>
                        <a:rPr lang="en-IN" sz="1200" kern="1200" dirty="0">
                          <a:effectLst/>
                        </a:rPr>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pt-BR" sz="1200" u="none" strike="noStrike" kern="1200" baseline="0" dirty="0">
                          <a:latin typeface="Consolas" pitchFamily="49" charset="0"/>
                          <a:cs typeface="Consolas" pitchFamily="49" charset="0"/>
                        </a:rPr>
                        <a:t>&gt; is.character(pi)</a:t>
                      </a:r>
                    </a:p>
                    <a:p>
                      <a:pPr marL="0" indent="0" algn="l" defTabSz="914400" rtl="0" eaLnBrk="1" latinLnBrk="0" hangingPunct="1">
                        <a:buFont typeface="Wingdings" panose="05000000000000000000" pitchFamily="2" charset="2"/>
                        <a:buNone/>
                      </a:pPr>
                      <a:r>
                        <a:rPr lang="pt-BR" sz="1200" u="none" strike="noStrike" kern="1200" baseline="0" dirty="0">
                          <a:latin typeface="Consolas" pitchFamily="49" charset="0"/>
                          <a:cs typeface="Consolas" pitchFamily="49" charset="0"/>
                        </a:rPr>
                        <a:t>[1] FALSE</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2073046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as.character</a:t>
                      </a:r>
                      <a:r>
                        <a:rPr lang="en-US" sz="1200" dirty="0"/>
                        <a:t>()</a:t>
                      </a:r>
                      <a:r>
                        <a:rPr lang="en-US" sz="1200" u="none" strike="noStrike" kern="1200" baseline="0" dirty="0"/>
                        <a:t> </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kern="1200" dirty="0">
                          <a:effectLst/>
                        </a:rPr>
                        <a:t>Creates objects of type </a:t>
                      </a:r>
                      <a:r>
                        <a:rPr lang="en-IN" sz="1200" dirty="0"/>
                        <a:t>"character"</a:t>
                      </a:r>
                      <a:r>
                        <a:rPr lang="en-IN" sz="1200" kern="1200" dirty="0">
                          <a:effectLst/>
                        </a:rPr>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200" u="none" strike="noStrike" kern="1200" baseline="0" dirty="0">
                          <a:latin typeface="Consolas" pitchFamily="49" charset="0"/>
                          <a:cs typeface="Consolas" pitchFamily="49" charset="0"/>
                        </a:rPr>
                        <a:t>&gt; </a:t>
                      </a:r>
                      <a:r>
                        <a:rPr lang="en-US" sz="1200" u="none" strike="noStrike" kern="1200" baseline="0" dirty="0" err="1">
                          <a:latin typeface="Consolas" pitchFamily="49" charset="0"/>
                          <a:cs typeface="Consolas" pitchFamily="49" charset="0"/>
                        </a:rPr>
                        <a:t>as.character</a:t>
                      </a:r>
                      <a:r>
                        <a:rPr lang="en-US" sz="1200" u="none" strike="noStrike" kern="1200" baseline="0" dirty="0">
                          <a:latin typeface="Consolas" pitchFamily="49" charset="0"/>
                          <a:cs typeface="Consolas" pitchFamily="49" charset="0"/>
                        </a:rPr>
                        <a:t>(pi)</a:t>
                      </a:r>
                    </a:p>
                    <a:p>
                      <a:pPr marL="0" indent="0" algn="l" defTabSz="914400" rtl="0" eaLnBrk="1" latinLnBrk="0" hangingPunct="1">
                        <a:buFont typeface="Wingdings" panose="05000000000000000000" pitchFamily="2" charset="2"/>
                        <a:buNone/>
                      </a:pPr>
                      <a:r>
                        <a:rPr lang="en-US" sz="1200" u="none" strike="noStrike" kern="1200" baseline="0" dirty="0">
                          <a:latin typeface="Consolas" pitchFamily="49" charset="0"/>
                          <a:cs typeface="Consolas" pitchFamily="49" charset="0"/>
                        </a:rPr>
                        <a:t>[1] "3.14159265358979"</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093017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baseline="0"/>
                        <a:t>is.</a:t>
                      </a:r>
                      <a:r>
                        <a:rPr lang="en-US" sz="1200" u="none" strike="noStrike" kern="1200" baseline="0" dirty="0" err="1"/>
                        <a:t>factor</a:t>
                      </a:r>
                      <a:r>
                        <a:rPr lang="en-US" sz="1200" u="none" strike="noStrike" kern="1200" baseline="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effectLst/>
                        </a:rPr>
                        <a:t>Tests </a:t>
                      </a:r>
                      <a:r>
                        <a:rPr lang="en-IN" sz="1200" kern="1200" dirty="0" smtClean="0">
                          <a:effectLst/>
                        </a:rPr>
                        <a:t>if an object</a:t>
                      </a:r>
                      <a:r>
                        <a:rPr lang="en-IN" sz="1200" kern="1200" baseline="0" dirty="0" smtClean="0">
                          <a:effectLst/>
                        </a:rPr>
                        <a:t> is of </a:t>
                      </a:r>
                      <a:r>
                        <a:rPr lang="en-IN" sz="1200" kern="1200" dirty="0" smtClean="0">
                          <a:effectLst/>
                        </a:rPr>
                        <a:t>type</a:t>
                      </a:r>
                      <a:r>
                        <a:rPr lang="en-IN" sz="1200" kern="1200" dirty="0">
                          <a:effectLst/>
                        </a:rPr>
                        <a:t> </a:t>
                      </a:r>
                      <a:r>
                        <a:rPr lang="en-IN" sz="1200" dirty="0"/>
                        <a:t>“factor"</a:t>
                      </a:r>
                      <a:r>
                        <a:rPr lang="en-IN" sz="1200" kern="1200" dirty="0">
                          <a:effectLst/>
                        </a:rPr>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u="none" strike="noStrike" kern="1200" baseline="0" dirty="0">
                          <a:latin typeface="Consolas" pitchFamily="49" charset="0"/>
                          <a:cs typeface="Consolas" pitchFamily="49" charset="0"/>
                        </a:rPr>
                        <a:t>&gt; </a:t>
                      </a:r>
                      <a:r>
                        <a:rPr lang="en-US" sz="1200" u="none" strike="noStrike" kern="1200" baseline="0" dirty="0" err="1">
                          <a:latin typeface="Consolas" pitchFamily="49" charset="0"/>
                          <a:cs typeface="Consolas" pitchFamily="49" charset="0"/>
                        </a:rPr>
                        <a:t>is.factor</a:t>
                      </a:r>
                      <a:r>
                        <a:rPr lang="en-US" sz="1200" u="none" strike="noStrike" kern="1200" baseline="0" dirty="0">
                          <a:latin typeface="Consolas" pitchFamily="49" charset="0"/>
                          <a:cs typeface="Consolas" pitchFamily="49" charset="0"/>
                        </a:rPr>
                        <a:t>(</a:t>
                      </a:r>
                      <a:r>
                        <a:rPr lang="en-US" sz="1200" dirty="0" err="1">
                          <a:latin typeface="Consolas" pitchFamily="49" charset="0"/>
                          <a:cs typeface="Consolas" pitchFamily="49" charset="0"/>
                        </a:rPr>
                        <a:t>as.factor</a:t>
                      </a:r>
                      <a:r>
                        <a:rPr lang="en-US" sz="1200" dirty="0">
                          <a:latin typeface="Consolas" pitchFamily="49" charset="0"/>
                          <a:cs typeface="Consolas" pitchFamily="49" charset="0"/>
                        </a:rPr>
                        <a:t>(LETTERS[3:1])</a:t>
                      </a:r>
                      <a:r>
                        <a:rPr lang="en-US" sz="1200" u="none" strike="noStrike" kern="1200" baseline="0" dirty="0">
                          <a:latin typeface="Consolas" pitchFamily="49"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u="none" strike="noStrike" kern="1200" baseline="0" dirty="0">
                          <a:latin typeface="Consolas" pitchFamily="49" charset="0"/>
                          <a:cs typeface="Consolas" pitchFamily="49" charset="0"/>
                        </a:rPr>
                        <a:t>[1] TRUE</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25466216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baseline="0" dirty="0" err="1"/>
                        <a:t>as.factor</a:t>
                      </a:r>
                      <a:r>
                        <a:rPr lang="en-US" sz="1200" u="none" strike="noStrike" kern="1200" baseline="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00" u="none" strike="noStrike" kern="1200" baseline="0" dirty="0"/>
                        <a:t>Creates objects of type “factor”.</a:t>
                      </a:r>
                      <a:endParaRPr lang="en-US" sz="12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US" sz="1200" dirty="0" err="1">
                          <a:latin typeface="Consolas" pitchFamily="49" charset="0"/>
                          <a:cs typeface="Consolas" pitchFamily="49" charset="0"/>
                        </a:rPr>
                        <a:t>as.factor</a:t>
                      </a:r>
                      <a:r>
                        <a:rPr lang="en-US" sz="1200" dirty="0">
                          <a:latin typeface="Consolas" pitchFamily="49" charset="0"/>
                          <a:cs typeface="Consolas" pitchFamily="49" charset="0"/>
                        </a:rPr>
                        <a:t>(LETTERS[3:1])</a:t>
                      </a:r>
                    </a:p>
                    <a:p>
                      <a:pPr marL="0" indent="0" algn="l" defTabSz="914400" rtl="0" eaLnBrk="1" latinLnBrk="0" hangingPunct="1">
                        <a:buFont typeface="Wingdings" panose="05000000000000000000" pitchFamily="2" charset="2"/>
                        <a:buNone/>
                      </a:pPr>
                      <a:r>
                        <a:rPr lang="en-IN" sz="1200" dirty="0">
                          <a:latin typeface="Consolas" pitchFamily="49" charset="0"/>
                          <a:cs typeface="Consolas" pitchFamily="49" charset="0"/>
                        </a:rPr>
                        <a:t>[1] C B A</a:t>
                      </a:r>
                    </a:p>
                    <a:p>
                      <a:pPr marL="0" indent="0" algn="l" defTabSz="914400" rtl="0" eaLnBrk="1" latinLnBrk="0" hangingPunct="1">
                        <a:buFont typeface="Wingdings" panose="05000000000000000000" pitchFamily="2" charset="2"/>
                        <a:buNone/>
                      </a:pPr>
                      <a:r>
                        <a:rPr lang="en-IN" sz="1200" dirty="0">
                          <a:latin typeface="Consolas" pitchFamily="49" charset="0"/>
                          <a:cs typeface="Consolas" pitchFamily="49" charset="0"/>
                        </a:rPr>
                        <a:t>Levels: A B C</a:t>
                      </a:r>
                      <a:endParaRPr lang="en-US" sz="1200" dirty="0">
                        <a:latin typeface="Consolas" pitchFamily="49" charset="0"/>
                        <a:cs typeface="Consolas" pitchFamily="49" charset="0"/>
                      </a:endParaRPr>
                    </a:p>
                  </a:txBody>
                  <a:tcPr marL="68580" marR="68580"/>
                </a:tc>
                <a:extLst>
                  <a:ext uri="{0D108BD9-81ED-4DB2-BD59-A6C34878D82A}">
                    <a16:rowId xmlns="" xmlns:a16="http://schemas.microsoft.com/office/drawing/2014/main" val="2874876946"/>
                  </a:ext>
                </a:extLst>
              </a:tr>
              <a:tr h="370840">
                <a:tc>
                  <a:txBody>
                    <a:bodyPr/>
                    <a:lstStyle/>
                    <a:p>
                      <a:pPr marL="0" algn="l" defTabSz="914400" rtl="0" eaLnBrk="1" latinLnBrk="0" hangingPunct="1"/>
                      <a:r>
                        <a:rPr lang="en-US" sz="1200" dirty="0" err="1"/>
                        <a:t>chartr</a:t>
                      </a:r>
                      <a:r>
                        <a:rPr lang="en-US" sz="1200" dirty="0"/>
                        <a:t>(old, new, x)</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kern="1200" dirty="0">
                          <a:effectLst/>
                        </a:rPr>
                        <a:t>Translates each character in </a:t>
                      </a:r>
                      <a:r>
                        <a:rPr lang="en-IN" sz="1200" dirty="0"/>
                        <a:t>x</a:t>
                      </a:r>
                      <a:r>
                        <a:rPr lang="en-IN" sz="1200" kern="1200" dirty="0">
                          <a:effectLst/>
                        </a:rPr>
                        <a:t> that is specified in </a:t>
                      </a:r>
                      <a:r>
                        <a:rPr lang="en-IN" sz="1200" dirty="0"/>
                        <a:t>old</a:t>
                      </a:r>
                      <a:r>
                        <a:rPr lang="en-IN" sz="1200" kern="1200" dirty="0">
                          <a:effectLst/>
                        </a:rPr>
                        <a:t> to the corresponding character specified in </a:t>
                      </a:r>
                      <a:r>
                        <a:rPr lang="en-IN" sz="1200" dirty="0"/>
                        <a:t>new</a:t>
                      </a:r>
                      <a:r>
                        <a:rPr lang="en-IN" sz="1200" kern="1200" dirty="0">
                          <a:effectLst/>
                        </a:rPr>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kern="1200" baseline="0" dirty="0">
                          <a:latin typeface="Consolas" pitchFamily="49" charset="0"/>
                          <a:cs typeface="Consolas" pitchFamily="49" charset="0"/>
                        </a:rPr>
                        <a:t>&gt; x &lt;- "</a:t>
                      </a:r>
                      <a:r>
                        <a:rPr lang="en-IN" sz="1200" u="none" strike="noStrike" kern="1200" baseline="0" dirty="0" err="1">
                          <a:latin typeface="Consolas" pitchFamily="49" charset="0"/>
                          <a:cs typeface="Consolas" pitchFamily="49" charset="0"/>
                        </a:rPr>
                        <a:t>MiXeD</a:t>
                      </a:r>
                      <a:r>
                        <a:rPr lang="en-IN" sz="1200" u="none" strike="noStrike" kern="1200" baseline="0" dirty="0">
                          <a:latin typeface="Consolas" pitchFamily="49" charset="0"/>
                          <a:cs typeface="Consolas" pitchFamily="49" charset="0"/>
                        </a:rPr>
                        <a:t> </a:t>
                      </a:r>
                      <a:r>
                        <a:rPr lang="en-IN" sz="1200" u="none" strike="noStrike" kern="1200" baseline="0" dirty="0" err="1">
                          <a:latin typeface="Consolas" pitchFamily="49" charset="0"/>
                          <a:cs typeface="Consolas" pitchFamily="49" charset="0"/>
                        </a:rPr>
                        <a:t>cAsE</a:t>
                      </a:r>
                      <a:r>
                        <a:rPr lang="en-IN" sz="1200" u="none" strike="noStrike" kern="1200" baseline="0" dirty="0">
                          <a:latin typeface="Consolas" pitchFamily="49" charset="0"/>
                          <a:cs typeface="Consolas" pitchFamily="49" charset="0"/>
                        </a:rPr>
                        <a:t> 123"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kern="1200" baseline="0" dirty="0">
                          <a:latin typeface="Consolas" pitchFamily="49" charset="0"/>
                          <a:cs typeface="Consolas" pitchFamily="49" charset="0"/>
                        </a:rPr>
                        <a:t>&gt; </a:t>
                      </a:r>
                      <a:r>
                        <a:rPr lang="en-IN" sz="1200" u="none" strike="noStrike" kern="1200" baseline="0" dirty="0" err="1">
                          <a:latin typeface="Consolas" pitchFamily="49" charset="0"/>
                          <a:cs typeface="Consolas" pitchFamily="49" charset="0"/>
                        </a:rPr>
                        <a:t>chartr</a:t>
                      </a:r>
                      <a:r>
                        <a:rPr lang="en-IN" sz="1200" u="none" strike="noStrike" kern="1200" baseline="0" dirty="0">
                          <a:latin typeface="Consolas" pitchFamily="49" charset="0"/>
                          <a:cs typeface="Consolas" pitchFamily="49" charset="0"/>
                        </a:rPr>
                        <a:t>("</a:t>
                      </a:r>
                      <a:r>
                        <a:rPr lang="en-IN" sz="1200" u="none" strike="noStrike" kern="1200" baseline="0" dirty="0" err="1">
                          <a:latin typeface="Consolas" pitchFamily="49" charset="0"/>
                          <a:cs typeface="Consolas" pitchFamily="49" charset="0"/>
                        </a:rPr>
                        <a:t>iXs</a:t>
                      </a:r>
                      <a:r>
                        <a:rPr lang="en-IN" sz="1200" u="none" strike="noStrike" kern="1200" baseline="0" dirty="0">
                          <a:latin typeface="Consolas" pitchFamily="49" charset="0"/>
                          <a:cs typeface="Consolas" pitchFamily="49" charset="0"/>
                        </a:rPr>
                        <a:t>", "why", x)</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kern="1200" baseline="0" dirty="0">
                          <a:latin typeface="Consolas" pitchFamily="49" charset="0"/>
                          <a:cs typeface="Consolas" pitchFamily="49" charset="0"/>
                        </a:rPr>
                        <a:t>[1] "</a:t>
                      </a:r>
                      <a:r>
                        <a:rPr lang="en-IN" sz="1200" u="none" strike="noStrike" kern="1200" baseline="0" dirty="0" err="1">
                          <a:latin typeface="Consolas" pitchFamily="49" charset="0"/>
                          <a:cs typeface="Consolas" pitchFamily="49" charset="0"/>
                        </a:rPr>
                        <a:t>MwheD</a:t>
                      </a:r>
                      <a:r>
                        <a:rPr lang="en-IN" sz="1200" u="none" strike="noStrike" kern="1200" baseline="0" dirty="0">
                          <a:latin typeface="Consolas" pitchFamily="49" charset="0"/>
                          <a:cs typeface="Consolas" pitchFamily="49" charset="0"/>
                        </a:rPr>
                        <a:t> </a:t>
                      </a:r>
                      <a:r>
                        <a:rPr lang="en-IN" sz="1200" u="none" strike="noStrike" kern="1200" baseline="0" dirty="0" err="1">
                          <a:latin typeface="Consolas" pitchFamily="49" charset="0"/>
                          <a:cs typeface="Consolas" pitchFamily="49" charset="0"/>
                        </a:rPr>
                        <a:t>cAyE</a:t>
                      </a:r>
                      <a:r>
                        <a:rPr lang="en-IN" sz="1200" u="none" strike="noStrike" kern="1200" baseline="0" dirty="0">
                          <a:latin typeface="Consolas" pitchFamily="49" charset="0"/>
                          <a:cs typeface="Consolas" pitchFamily="49" charset="0"/>
                        </a:rPr>
                        <a:t> 123"</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1307449929"/>
                  </a:ext>
                </a:extLst>
              </a:tr>
              <a:tr h="370840">
                <a:tc>
                  <a:txBody>
                    <a:bodyPr/>
                    <a:lstStyle/>
                    <a:p>
                      <a:pPr marL="0" algn="l" defTabSz="914400" rtl="0" eaLnBrk="1" latinLnBrk="0" hangingPunct="1"/>
                      <a:r>
                        <a:rPr lang="en-US" sz="1200" u="none" strike="noStrike" kern="1200" baseline="0" dirty="0" err="1"/>
                        <a:t>gsub</a:t>
                      </a:r>
                      <a:r>
                        <a:rPr lang="en-US" sz="1200" u="none" strike="noStrike" kern="1200" baseline="0" dirty="0"/>
                        <a:t>(p, r, x)</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US" sz="1200" u="none" strike="noStrike" kern="1200" baseline="0" dirty="0"/>
                        <a:t>Substitutes the pattern p with replacement r in the string x.</a:t>
                      </a:r>
                      <a:endParaRPr lang="en-US" sz="1200" b="0" i="0" u="none" strike="noStrike" kern="1200" baseline="0" dirty="0">
                        <a:solidFill>
                          <a:schemeClr val="dk1"/>
                        </a:solidFill>
                        <a:latin typeface="+mn-lt"/>
                        <a:ea typeface="+mn-ea"/>
                        <a:cs typeface="+mn-cs"/>
                      </a:endParaRPr>
                    </a:p>
                  </a:txBody>
                  <a:tcPr marL="68580" marR="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strike="noStrike" kern="1200" baseline="0" dirty="0">
                          <a:latin typeface="Consolas" pitchFamily="49" charset="0"/>
                          <a:cs typeface="Consolas" pitchFamily="49" charset="0"/>
                        </a:rPr>
                        <a:t>&gt; x &lt;- "R Tutorial"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strike="noStrike" kern="1200" baseline="0" dirty="0">
                          <a:latin typeface="Consolas" pitchFamily="49" charset="0"/>
                          <a:cs typeface="Consolas" pitchFamily="49" charset="0"/>
                        </a:rPr>
                        <a:t>&gt; gsub("ut","ot",x)</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strike="noStrike" kern="1200" baseline="0" dirty="0">
                          <a:latin typeface="Consolas" pitchFamily="49" charset="0"/>
                          <a:cs typeface="Consolas" pitchFamily="49" charset="0"/>
                        </a:rPr>
                        <a:t>[1] "R Totorial"</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061455017"/>
                  </a:ext>
                </a:extLst>
              </a:tr>
              <a:tr h="370840">
                <a:tc>
                  <a:txBody>
                    <a:bodyPr/>
                    <a:lstStyle/>
                    <a:p>
                      <a:pPr marL="0" algn="l" defTabSz="914400" rtl="0" eaLnBrk="1" latinLnBrk="0" hangingPunct="1"/>
                      <a:r>
                        <a:rPr lang="en-US" sz="1200" u="none" strike="noStrike" kern="1200" baseline="0" dirty="0" err="1"/>
                        <a:t>tolower</a:t>
                      </a:r>
                      <a:r>
                        <a:rPr lang="en-US" sz="1200" u="none" strike="noStrike" kern="1200" baseline="0" dirty="0"/>
                        <a:t>(),</a:t>
                      </a:r>
                    </a:p>
                    <a:p>
                      <a:pPr marL="0" algn="l" defTabSz="914400" rtl="0" eaLnBrk="1" latinLnBrk="0" hangingPunct="1"/>
                      <a:r>
                        <a:rPr lang="en-US" sz="1200" u="none" strike="noStrike" kern="1200" baseline="0" dirty="0" err="1"/>
                        <a:t>toupper</a:t>
                      </a:r>
                      <a:r>
                        <a:rPr lang="en-US" sz="1200" u="none" strike="noStrike" kern="1200" baseline="0" dirty="0"/>
                        <a:t>()</a:t>
                      </a:r>
                      <a:endParaRPr lang="en-US" sz="1200" b="0" i="0" u="none" strike="noStrike" kern="1200" baseline="0" dirty="0">
                        <a:solidFill>
                          <a:schemeClr val="dk1"/>
                        </a:solidFill>
                        <a:latin typeface="+mn-lt"/>
                        <a:ea typeface="+mn-ea"/>
                        <a:cs typeface="+mn-cs"/>
                      </a:endParaRPr>
                    </a:p>
                  </a:txBody>
                  <a:tcPr marL="68580" marR="68580"/>
                </a:tc>
                <a:tc>
                  <a:txBody>
                    <a:bodyPr/>
                    <a:lstStyle/>
                    <a:p>
                      <a:pPr marL="0" algn="l" defTabSz="914400" rtl="0" eaLnBrk="1" latinLnBrk="0" hangingPunct="1"/>
                      <a:r>
                        <a:rPr lang="en-IN" sz="1200" u="none" strike="noStrike" kern="1200" baseline="0" dirty="0"/>
                        <a:t>Converts string to lower/upper case letters.</a:t>
                      </a:r>
                      <a:endParaRPr lang="en-US" sz="1200" b="0" i="0" u="none" strike="noStrike" kern="1200" baseline="0" dirty="0">
                        <a:solidFill>
                          <a:schemeClr val="dk1"/>
                        </a:solidFill>
                        <a:latin typeface="+mn-lt"/>
                        <a:ea typeface="+mn-ea"/>
                        <a:cs typeface="+mn-cs"/>
                      </a:endParaRPr>
                    </a:p>
                  </a:txBody>
                  <a:tcPr marL="68580" marR="68580"/>
                </a:tc>
                <a:tc>
                  <a:txBody>
                    <a:bodyPr/>
                    <a:lstStyle/>
                    <a:p>
                      <a:pPr marL="0" indent="0" algn="l" defTabSz="914400" rtl="0" eaLnBrk="1" latinLnBrk="0" hangingPunct="1">
                        <a:buFont typeface="Wingdings" panose="05000000000000000000" pitchFamily="2" charset="2"/>
                        <a:buNone/>
                      </a:pPr>
                      <a:r>
                        <a:rPr lang="en-IN" sz="1200" u="none" strike="noStrike" kern="1200" baseline="0" dirty="0">
                          <a:latin typeface="Consolas" pitchFamily="49" charset="0"/>
                          <a:cs typeface="Consolas" pitchFamily="49" charset="0"/>
                        </a:rPr>
                        <a:t>&gt; </a:t>
                      </a:r>
                      <a:r>
                        <a:rPr lang="en-IN" sz="1200" u="none" strike="noStrike" kern="1200" baseline="0" dirty="0" err="1">
                          <a:latin typeface="Consolas" pitchFamily="49" charset="0"/>
                          <a:cs typeface="Consolas" pitchFamily="49" charset="0"/>
                        </a:rPr>
                        <a:t>tolower</a:t>
                      </a:r>
                      <a:r>
                        <a:rPr lang="en-IN" sz="1200" u="none" strike="noStrike" kern="1200" baseline="0" dirty="0">
                          <a:latin typeface="Consolas" pitchFamily="49" charset="0"/>
                          <a:cs typeface="Consolas" pitchFamily="49" charset="0"/>
                        </a:rPr>
                        <a:t>("ABC")</a:t>
                      </a:r>
                    </a:p>
                    <a:p>
                      <a:pPr marL="0" indent="0" algn="l" defTabSz="914400" rtl="0" eaLnBrk="1" latinLnBrk="0" hangingPunct="1">
                        <a:buFont typeface="Wingdings" panose="05000000000000000000" pitchFamily="2" charset="2"/>
                        <a:buNone/>
                      </a:pPr>
                      <a:r>
                        <a:rPr lang="en-IN" sz="1200" u="none" strike="noStrike" kern="1200" baseline="0" dirty="0">
                          <a:latin typeface="Consolas" pitchFamily="49" charset="0"/>
                          <a:cs typeface="Consolas" pitchFamily="49" charset="0"/>
                        </a:rPr>
                        <a:t>[1] "</a:t>
                      </a:r>
                      <a:r>
                        <a:rPr lang="en-IN" sz="1200" u="none" strike="noStrike" kern="1200" baseline="0" dirty="0" err="1">
                          <a:latin typeface="Consolas" pitchFamily="49" charset="0"/>
                          <a:cs typeface="Consolas" pitchFamily="49" charset="0"/>
                        </a:rPr>
                        <a:t>abc</a:t>
                      </a:r>
                      <a:r>
                        <a:rPr lang="en-IN" sz="1200" u="none" strike="noStrike" kern="1200" baseline="0" dirty="0">
                          <a:latin typeface="Consolas" pitchFamily="49" charset="0"/>
                          <a:cs typeface="Consolas" pitchFamily="49" charset="0"/>
                        </a:rPr>
                        <a:t>"</a:t>
                      </a:r>
                    </a:p>
                    <a:p>
                      <a:pPr marL="0" indent="0" algn="l" defTabSz="914400" rtl="0" eaLnBrk="1" latinLnBrk="0" hangingPunct="1">
                        <a:buFont typeface="Wingdings" panose="05000000000000000000" pitchFamily="2" charset="2"/>
                        <a:buNone/>
                      </a:pPr>
                      <a:r>
                        <a:rPr lang="en-IN" sz="1200" u="none" strike="noStrike" kern="1200" baseline="0" dirty="0">
                          <a:latin typeface="Consolas" pitchFamily="49" charset="0"/>
                          <a:cs typeface="Consolas" pitchFamily="49" charset="0"/>
                        </a:rPr>
                        <a:t>&gt; </a:t>
                      </a:r>
                      <a:r>
                        <a:rPr lang="en-IN" sz="1200" u="none" strike="noStrike" kern="1200" baseline="0" dirty="0" err="1">
                          <a:latin typeface="Consolas" pitchFamily="49" charset="0"/>
                          <a:cs typeface="Consolas" pitchFamily="49" charset="0"/>
                        </a:rPr>
                        <a:t>toupper</a:t>
                      </a:r>
                      <a:r>
                        <a:rPr lang="en-IN" sz="1200" u="none" strike="noStrike" kern="1200" baseline="0" dirty="0">
                          <a:latin typeface="Consolas" pitchFamily="49" charset="0"/>
                          <a:cs typeface="Consolas" pitchFamily="49" charset="0"/>
                        </a:rPr>
                        <a:t>("</a:t>
                      </a:r>
                      <a:r>
                        <a:rPr lang="en-IN" sz="1200" u="none" strike="noStrike" kern="1200" baseline="0" dirty="0" err="1">
                          <a:latin typeface="Consolas" pitchFamily="49" charset="0"/>
                          <a:cs typeface="Consolas" pitchFamily="49" charset="0"/>
                        </a:rPr>
                        <a:t>abc</a:t>
                      </a:r>
                      <a:r>
                        <a:rPr lang="en-IN" sz="1200" u="none" strike="noStrike" kern="1200" baseline="0" dirty="0">
                          <a:latin typeface="Consolas" pitchFamily="49" charset="0"/>
                          <a:cs typeface="Consolas" pitchFamily="49" charset="0"/>
                        </a:rPr>
                        <a:t>")</a:t>
                      </a:r>
                    </a:p>
                    <a:p>
                      <a:pPr marL="0" indent="0" algn="l" defTabSz="914400" rtl="0" eaLnBrk="1" latinLnBrk="0" hangingPunct="1">
                        <a:buFont typeface="Wingdings" panose="05000000000000000000" pitchFamily="2" charset="2"/>
                        <a:buNone/>
                      </a:pPr>
                      <a:r>
                        <a:rPr lang="en-IN" sz="1200" u="none" strike="noStrike" kern="1200" baseline="0" dirty="0">
                          <a:latin typeface="Consolas" pitchFamily="49" charset="0"/>
                          <a:cs typeface="Consolas" pitchFamily="49" charset="0"/>
                        </a:rPr>
                        <a:t>[1] "ABC"</a:t>
                      </a:r>
                      <a:endParaRPr lang="en-US" sz="1200" b="0" i="0" u="none" strike="noStrike" kern="1200" baseline="0" dirty="0">
                        <a:solidFill>
                          <a:schemeClr val="dk1"/>
                        </a:solidFill>
                        <a:latin typeface="Consolas" pitchFamily="49" charset="0"/>
                        <a:ea typeface="+mn-ea"/>
                        <a:cs typeface="Consolas" pitchFamily="49" charset="0"/>
                      </a:endParaRPr>
                    </a:p>
                  </a:txBody>
                  <a:tcPr marL="68580" marR="68580"/>
                </a:tc>
                <a:extLst>
                  <a:ext uri="{0D108BD9-81ED-4DB2-BD59-A6C34878D82A}">
                    <a16:rowId xmlns="" xmlns:a16="http://schemas.microsoft.com/office/drawing/2014/main" val="3652542162"/>
                  </a:ext>
                </a:extLst>
              </a:tr>
            </a:tbl>
          </a:graphicData>
        </a:graphic>
      </p:graphicFrame>
    </p:spTree>
    <p:extLst>
      <p:ext uri="{BB962C8B-B14F-4D97-AF65-F5344CB8AC3E}">
        <p14:creationId xmlns:p14="http://schemas.microsoft.com/office/powerpoint/2010/main" val="14900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25" y="260951"/>
            <a:ext cx="7886700" cy="446244"/>
          </a:xfrm>
        </p:spPr>
        <p:txBody>
          <a:bodyPr vert="horz" lIns="91440" tIns="45720" rIns="91440" bIns="45720" rtlCol="0" anchor="ctr">
            <a:noAutofit/>
          </a:bodyPr>
          <a:lstStyle/>
          <a:p>
            <a:r>
              <a:rPr lang="en-IN" dirty="0" err="1" smtClean="0"/>
              <a:t>grep</a:t>
            </a:r>
            <a:r>
              <a:rPr lang="en-IN" dirty="0" smtClean="0"/>
              <a:t> </a:t>
            </a:r>
            <a:r>
              <a:rPr lang="en-IN" dirty="0"/>
              <a:t>and </a:t>
            </a:r>
            <a:r>
              <a:rPr lang="en-IN" dirty="0" err="1" smtClean="0"/>
              <a:t>grepl</a:t>
            </a:r>
            <a:r>
              <a:rPr lang="en-IN" dirty="0" smtClean="0"/>
              <a:t> </a:t>
            </a:r>
            <a:r>
              <a:rPr lang="en-IN" dirty="0"/>
              <a:t>in R</a:t>
            </a:r>
            <a:endParaRPr lang="en-US" dirty="0"/>
          </a:p>
        </p:txBody>
      </p:sp>
      <p:sp>
        <p:nvSpPr>
          <p:cNvPr id="3" name="Content Placeholder 2"/>
          <p:cNvSpPr>
            <a:spLocks noGrp="1"/>
          </p:cNvSpPr>
          <p:nvPr>
            <p:ph idx="1"/>
          </p:nvPr>
        </p:nvSpPr>
        <p:spPr>
          <a:xfrm>
            <a:off x="182880" y="1016091"/>
            <a:ext cx="8778240" cy="5365593"/>
          </a:xfrm>
        </p:spPr>
        <p:txBody>
          <a:bodyPr>
            <a:noAutofit/>
          </a:bodyPr>
          <a:lstStyle/>
          <a:p>
            <a:pPr marL="0" indent="0">
              <a:spcBef>
                <a:spcPts val="0"/>
              </a:spcBef>
              <a:spcAft>
                <a:spcPts val="600"/>
              </a:spcAft>
              <a:buNone/>
            </a:pPr>
            <a:r>
              <a:rPr lang="en-IN" sz="1600" dirty="0">
                <a:solidFill>
                  <a:schemeClr val="tx1"/>
                </a:solidFill>
                <a:latin typeface="+mj-lt"/>
              </a:rPr>
              <a:t>Base R provides functions such as grep() and </a:t>
            </a:r>
            <a:r>
              <a:rPr lang="en-IN" sz="1600" dirty="0" err="1">
                <a:solidFill>
                  <a:schemeClr val="tx1"/>
                </a:solidFill>
                <a:latin typeface="+mj-lt"/>
              </a:rPr>
              <a:t>grepl</a:t>
            </a:r>
            <a:r>
              <a:rPr lang="en-IN" sz="1600" dirty="0">
                <a:solidFill>
                  <a:schemeClr val="tx1"/>
                </a:solidFill>
                <a:latin typeface="+mj-lt"/>
              </a:rPr>
              <a:t>() that match character patterns in a specified vector.  While both </a:t>
            </a:r>
            <a:r>
              <a:rPr lang="en-IN" sz="1600" dirty="0" smtClean="0">
                <a:solidFill>
                  <a:schemeClr val="tx1"/>
                </a:solidFill>
                <a:latin typeface="+mj-lt"/>
              </a:rPr>
              <a:t>functions </a:t>
            </a:r>
            <a:r>
              <a:rPr lang="en-IN" sz="1600" dirty="0">
                <a:solidFill>
                  <a:schemeClr val="tx1"/>
                </a:solidFill>
                <a:latin typeface="+mj-lt"/>
              </a:rPr>
              <a:t>find patterns, they return different output types based on those </a:t>
            </a:r>
            <a:r>
              <a:rPr lang="en-IN" sz="1600" dirty="0" smtClean="0">
                <a:solidFill>
                  <a:schemeClr val="tx1"/>
                </a:solidFill>
                <a:latin typeface="+mj-lt"/>
              </a:rPr>
              <a:t>patterns </a:t>
            </a:r>
          </a:p>
          <a:p>
            <a:pPr marL="285750" indent="-285750">
              <a:spcBef>
                <a:spcPts val="0"/>
              </a:spcBef>
              <a:spcAft>
                <a:spcPts val="600"/>
              </a:spcAft>
              <a:buFont typeface="Arial" pitchFamily="34" charset="0"/>
              <a:buChar char="•"/>
            </a:pPr>
            <a:r>
              <a:rPr lang="en-IN" sz="1600" dirty="0" err="1" smtClean="0">
                <a:solidFill>
                  <a:schemeClr val="tx1"/>
                </a:solidFill>
                <a:latin typeface="+mj-lt"/>
              </a:rPr>
              <a:t>Grep</a:t>
            </a:r>
            <a:r>
              <a:rPr lang="en-IN" sz="1600" dirty="0" smtClean="0">
                <a:solidFill>
                  <a:schemeClr val="tx1"/>
                </a:solidFill>
                <a:latin typeface="+mj-lt"/>
              </a:rPr>
              <a:t> </a:t>
            </a:r>
            <a:r>
              <a:rPr lang="en-IN" sz="1600" dirty="0">
                <a:solidFill>
                  <a:schemeClr val="tx1"/>
                </a:solidFill>
                <a:latin typeface="+mj-lt"/>
              </a:rPr>
              <a:t>returns numeric values that correspond to the indexed locations of the </a:t>
            </a:r>
            <a:r>
              <a:rPr lang="en-IN" sz="1600" dirty="0" smtClean="0">
                <a:solidFill>
                  <a:schemeClr val="tx1"/>
                </a:solidFill>
                <a:latin typeface="+mj-lt"/>
              </a:rPr>
              <a:t>patterns</a:t>
            </a:r>
          </a:p>
          <a:p>
            <a:pPr marL="285750" indent="-285750">
              <a:spcBef>
                <a:spcPts val="0"/>
              </a:spcBef>
              <a:spcAft>
                <a:spcPts val="600"/>
              </a:spcAft>
              <a:buFont typeface="Arial" pitchFamily="34" charset="0"/>
              <a:buChar char="•"/>
            </a:pPr>
            <a:r>
              <a:rPr lang="en-IN" sz="1600" dirty="0" err="1" smtClean="0">
                <a:solidFill>
                  <a:schemeClr val="tx1"/>
                </a:solidFill>
                <a:latin typeface="+mj-lt"/>
              </a:rPr>
              <a:t>Grepl</a:t>
            </a:r>
            <a:r>
              <a:rPr lang="en-IN" sz="1600" dirty="0" smtClean="0">
                <a:solidFill>
                  <a:schemeClr val="tx1"/>
                </a:solidFill>
                <a:latin typeface="+mj-lt"/>
              </a:rPr>
              <a:t> </a:t>
            </a:r>
            <a:r>
              <a:rPr lang="en-IN" sz="1600" dirty="0">
                <a:solidFill>
                  <a:schemeClr val="tx1"/>
                </a:solidFill>
                <a:latin typeface="+mj-lt"/>
              </a:rPr>
              <a:t>returns a logical vector in which "TRUE" represents a pattern match. </a:t>
            </a:r>
            <a:endParaRPr lang="en-IN" sz="1600" dirty="0" smtClean="0">
              <a:solidFill>
                <a:schemeClr val="tx1"/>
              </a:solidFill>
              <a:latin typeface="+mj-lt"/>
            </a:endParaRPr>
          </a:p>
          <a:p>
            <a:pPr marL="0" indent="0">
              <a:spcBef>
                <a:spcPts val="0"/>
              </a:spcBef>
              <a:spcAft>
                <a:spcPts val="600"/>
              </a:spcAft>
              <a:buNone/>
            </a:pPr>
            <a:r>
              <a:rPr lang="en-IN" sz="1600" dirty="0" smtClean="0">
                <a:solidFill>
                  <a:schemeClr val="tx1"/>
                </a:solidFill>
                <a:latin typeface="+mj-lt"/>
              </a:rPr>
              <a:t>Here’s </a:t>
            </a:r>
            <a:r>
              <a:rPr lang="en-IN" sz="1600" dirty="0">
                <a:solidFill>
                  <a:schemeClr val="tx1"/>
                </a:solidFill>
                <a:latin typeface="+mj-lt"/>
              </a:rPr>
              <a:t>the syntax of simplest form of </a:t>
            </a:r>
            <a:r>
              <a:rPr lang="en-IN" sz="1600" dirty="0" err="1">
                <a:solidFill>
                  <a:schemeClr val="tx1"/>
                </a:solidFill>
                <a:latin typeface="+mj-lt"/>
              </a:rPr>
              <a:t>grepl</a:t>
            </a:r>
            <a:r>
              <a:rPr lang="en-IN" sz="1600" dirty="0" smtClean="0">
                <a:solidFill>
                  <a:schemeClr val="tx1"/>
                </a:solidFill>
                <a:latin typeface="+mj-lt"/>
              </a:rPr>
              <a:t>:</a:t>
            </a:r>
          </a:p>
          <a:p>
            <a:pPr marL="0" indent="0">
              <a:spcBef>
                <a:spcPts val="0"/>
              </a:spcBef>
              <a:spcAft>
                <a:spcPts val="600"/>
              </a:spcAft>
              <a:buNone/>
            </a:pPr>
            <a:endParaRPr lang="en-IN" sz="1600" dirty="0">
              <a:solidFill>
                <a:schemeClr val="tx1"/>
              </a:solidFill>
              <a:latin typeface="+mj-lt"/>
            </a:endParaRPr>
          </a:p>
          <a:p>
            <a:pPr marL="0" indent="0">
              <a:spcBef>
                <a:spcPts val="0"/>
              </a:spcBef>
              <a:spcAft>
                <a:spcPts val="600"/>
              </a:spcAft>
              <a:buNone/>
            </a:pPr>
            <a:r>
              <a:rPr lang="en-IN" sz="1600" dirty="0" smtClean="0">
                <a:solidFill>
                  <a:schemeClr val="tx1"/>
                </a:solidFill>
                <a:latin typeface="+mj-lt"/>
              </a:rPr>
              <a:t>where</a:t>
            </a:r>
            <a:r>
              <a:rPr lang="en-IN" sz="1600" dirty="0">
                <a:solidFill>
                  <a:schemeClr val="tx1"/>
                </a:solidFill>
                <a:latin typeface="+mj-lt"/>
              </a:rPr>
              <a:t>, </a:t>
            </a:r>
            <a:r>
              <a:rPr lang="en-IN" sz="1600" i="1" dirty="0">
                <a:solidFill>
                  <a:schemeClr val="tx1"/>
                </a:solidFill>
                <a:latin typeface="+mj-lt"/>
              </a:rPr>
              <a:t>pattern</a:t>
            </a:r>
            <a:r>
              <a:rPr lang="en-IN" sz="1600" dirty="0">
                <a:solidFill>
                  <a:schemeClr val="tx1"/>
                </a:solidFill>
                <a:latin typeface="+mj-lt"/>
              </a:rPr>
              <a:t> is the regular expression/string to be matched in the specified vector </a:t>
            </a:r>
            <a:r>
              <a:rPr lang="en-IN" sz="1600" i="1" dirty="0">
                <a:solidFill>
                  <a:schemeClr val="tx1"/>
                </a:solidFill>
                <a:latin typeface="+mj-lt"/>
              </a:rPr>
              <a:t>x</a:t>
            </a:r>
            <a:r>
              <a:rPr lang="en-IN" sz="1600" dirty="0">
                <a:solidFill>
                  <a:schemeClr val="tx1"/>
                </a:solidFill>
                <a:latin typeface="+mj-lt"/>
              </a:rPr>
              <a:t>.</a:t>
            </a:r>
          </a:p>
          <a:p>
            <a:pPr marL="0" indent="0">
              <a:spcBef>
                <a:spcPts val="0"/>
              </a:spcBef>
              <a:spcAft>
                <a:spcPts val="600"/>
              </a:spcAft>
              <a:buNone/>
            </a:pPr>
            <a:endParaRPr lang="en-IN" sz="1600" dirty="0">
              <a:solidFill>
                <a:schemeClr val="tx1"/>
              </a:solidFill>
              <a:latin typeface="+mj-lt"/>
            </a:endParaRPr>
          </a:p>
          <a:p>
            <a:pPr marL="0" indent="0">
              <a:spcBef>
                <a:spcPts val="0"/>
              </a:spcBef>
              <a:spcAft>
                <a:spcPts val="600"/>
              </a:spcAft>
              <a:buNone/>
            </a:pPr>
            <a:r>
              <a:rPr lang="en-IN" sz="1600" dirty="0">
                <a:solidFill>
                  <a:schemeClr val="tx1"/>
                </a:solidFill>
                <a:latin typeface="+mj-lt"/>
              </a:rPr>
              <a:t>Let us take an example to illustrate this. Suppose we need to subset the built-in dataset ‘CO2’ based on the values in the column ‘Treatment</a:t>
            </a:r>
            <a:r>
              <a:rPr lang="en-IN" sz="1600" dirty="0" smtClean="0">
                <a:solidFill>
                  <a:schemeClr val="tx1"/>
                </a:solidFill>
                <a:latin typeface="+mj-lt"/>
              </a:rPr>
              <a:t>’.</a:t>
            </a:r>
            <a:endParaRPr lang="en-IN" sz="1600" dirty="0">
              <a:solidFill>
                <a:schemeClr val="tx1"/>
              </a:solidFill>
              <a:latin typeface="+mj-lt"/>
            </a:endParaRPr>
          </a:p>
        </p:txBody>
      </p:sp>
      <p:sp>
        <p:nvSpPr>
          <p:cNvPr id="4" name="Rectangle 3"/>
          <p:cNvSpPr/>
          <p:nvPr/>
        </p:nvSpPr>
        <p:spPr>
          <a:xfrm>
            <a:off x="313891" y="2521614"/>
            <a:ext cx="4114800"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grepl</a:t>
            </a:r>
            <a:r>
              <a:rPr lang="en-US" sz="1400" dirty="0">
                <a:latin typeface="Consolas" pitchFamily="49" charset="0"/>
                <a:cs typeface="Consolas" pitchFamily="49" charset="0"/>
              </a:rPr>
              <a:t>(pattern, x)</a:t>
            </a:r>
          </a:p>
        </p:txBody>
      </p:sp>
      <p:sp>
        <p:nvSpPr>
          <p:cNvPr id="5" name="Rectangle 4"/>
          <p:cNvSpPr/>
          <p:nvPr/>
        </p:nvSpPr>
        <p:spPr>
          <a:xfrm>
            <a:off x="300242" y="4221875"/>
            <a:ext cx="7656395"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filtered_df</a:t>
            </a:r>
            <a:r>
              <a:rPr lang="en-US" sz="1400" dirty="0">
                <a:latin typeface="Consolas" pitchFamily="49" charset="0"/>
                <a:cs typeface="Consolas" pitchFamily="49" charset="0"/>
              </a:rPr>
              <a:t> &lt;- CO2[</a:t>
            </a:r>
            <a:r>
              <a:rPr lang="en-US" sz="1400" dirty="0" err="1">
                <a:latin typeface="Consolas" pitchFamily="49" charset="0"/>
                <a:cs typeface="Consolas" pitchFamily="49" charset="0"/>
              </a:rPr>
              <a:t>grep</a:t>
            </a:r>
            <a:r>
              <a:rPr lang="en-US" sz="1400" dirty="0">
                <a:latin typeface="Consolas" pitchFamily="49" charset="0"/>
                <a:cs typeface="Consolas" pitchFamily="49" charset="0"/>
              </a:rPr>
              <a:t>("non",CO2$Treatment),]</a:t>
            </a:r>
          </a:p>
          <a:p>
            <a:r>
              <a:rPr lang="en-US" sz="1400" dirty="0">
                <a:latin typeface="Consolas" pitchFamily="49" charset="0"/>
                <a:cs typeface="Consolas" pitchFamily="49" charset="0"/>
              </a:rPr>
              <a:t>&gt; head(</a:t>
            </a:r>
            <a:r>
              <a:rPr lang="en-US" sz="1400" dirty="0" err="1">
                <a:latin typeface="Consolas" pitchFamily="49" charset="0"/>
                <a:cs typeface="Consolas" pitchFamily="49" charset="0"/>
              </a:rPr>
              <a:t>filtered_df</a:t>
            </a:r>
            <a:r>
              <a:rPr lang="en-US" sz="1400" dirty="0">
                <a:latin typeface="Consolas" pitchFamily="49" charset="0"/>
                <a:cs typeface="Consolas" pitchFamily="49" charset="0"/>
              </a:rPr>
              <a:t>)</a:t>
            </a:r>
          </a:p>
          <a:p>
            <a:r>
              <a:rPr lang="en-US" sz="1400" dirty="0">
                <a:latin typeface="Consolas" pitchFamily="49" charset="0"/>
                <a:cs typeface="Consolas" pitchFamily="49" charset="0"/>
              </a:rPr>
              <a:t>    Plant     Type  Treatment </a:t>
            </a:r>
            <a:r>
              <a:rPr lang="en-US" sz="1400" dirty="0" err="1">
                <a:latin typeface="Consolas" pitchFamily="49" charset="0"/>
                <a:cs typeface="Consolas" pitchFamily="49" charset="0"/>
              </a:rPr>
              <a:t>conc</a:t>
            </a:r>
            <a:r>
              <a:rPr lang="en-US" sz="1400" dirty="0">
                <a:latin typeface="Consolas" pitchFamily="49" charset="0"/>
                <a:cs typeface="Consolas" pitchFamily="49" charset="0"/>
              </a:rPr>
              <a:t> uptake</a:t>
            </a:r>
          </a:p>
          <a:p>
            <a:r>
              <a:rPr lang="en-US" sz="1400" dirty="0">
                <a:latin typeface="Consolas" pitchFamily="49" charset="0"/>
                <a:cs typeface="Consolas" pitchFamily="49" charset="0"/>
              </a:rPr>
              <a:t>1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95    16.0</a:t>
            </a:r>
          </a:p>
          <a:p>
            <a:r>
              <a:rPr lang="en-US" sz="1400" dirty="0">
                <a:latin typeface="Consolas" pitchFamily="49" charset="0"/>
                <a:cs typeface="Consolas" pitchFamily="49" charset="0"/>
              </a:rPr>
              <a:t>2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175   30.4</a:t>
            </a:r>
          </a:p>
          <a:p>
            <a:r>
              <a:rPr lang="en-US" sz="1400" dirty="0">
                <a:latin typeface="Consolas" pitchFamily="49" charset="0"/>
                <a:cs typeface="Consolas" pitchFamily="49" charset="0"/>
              </a:rPr>
              <a:t>3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250   34.8</a:t>
            </a:r>
          </a:p>
          <a:p>
            <a:r>
              <a:rPr lang="en-US" sz="1400" dirty="0">
                <a:latin typeface="Consolas" pitchFamily="49" charset="0"/>
                <a:cs typeface="Consolas" pitchFamily="49" charset="0"/>
              </a:rPr>
              <a:t>4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350   37.2</a:t>
            </a:r>
          </a:p>
          <a:p>
            <a:r>
              <a:rPr lang="en-US" sz="1400" dirty="0">
                <a:latin typeface="Consolas" pitchFamily="49" charset="0"/>
                <a:cs typeface="Consolas" pitchFamily="49" charset="0"/>
              </a:rPr>
              <a:t>5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500   35.3</a:t>
            </a:r>
          </a:p>
          <a:p>
            <a:r>
              <a:rPr lang="en-US" sz="1400" dirty="0">
                <a:latin typeface="Consolas" pitchFamily="49" charset="0"/>
                <a:cs typeface="Consolas" pitchFamily="49" charset="0"/>
              </a:rPr>
              <a:t>6   Qn1 Quebec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675   39.2</a:t>
            </a:r>
          </a:p>
        </p:txBody>
      </p:sp>
    </p:spTree>
    <p:extLst>
      <p:ext uri="{BB962C8B-B14F-4D97-AF65-F5344CB8AC3E}">
        <p14:creationId xmlns:p14="http://schemas.microsoft.com/office/powerpoint/2010/main" val="106129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5" y="260951"/>
            <a:ext cx="7886700" cy="446244"/>
          </a:xfrm>
        </p:spPr>
        <p:txBody>
          <a:bodyPr vert="horz" lIns="91440" tIns="45720" rIns="91440" bIns="45720" rtlCol="0" anchor="ctr">
            <a:noAutofit/>
          </a:bodyPr>
          <a:lstStyle/>
          <a:p>
            <a:r>
              <a:rPr lang="en-IN" dirty="0"/>
              <a:t>grep and </a:t>
            </a:r>
            <a:r>
              <a:rPr lang="en-IN" dirty="0" err="1"/>
              <a:t>grepl</a:t>
            </a:r>
            <a:r>
              <a:rPr lang="en-IN" dirty="0"/>
              <a:t> in R </a:t>
            </a:r>
            <a:r>
              <a:rPr lang="en-IN" dirty="0" smtClean="0"/>
              <a:t>(contd.)</a:t>
            </a:r>
            <a:endParaRPr lang="en-US" dirty="0"/>
          </a:p>
        </p:txBody>
      </p:sp>
      <p:sp>
        <p:nvSpPr>
          <p:cNvPr id="3" name="Content Placeholder 2"/>
          <p:cNvSpPr>
            <a:spLocks noGrp="1"/>
          </p:cNvSpPr>
          <p:nvPr>
            <p:ph idx="1"/>
          </p:nvPr>
        </p:nvSpPr>
        <p:spPr>
          <a:xfrm>
            <a:off x="182880" y="934202"/>
            <a:ext cx="8778240" cy="5924281"/>
          </a:xfrm>
        </p:spPr>
        <p:txBody>
          <a:bodyPr>
            <a:normAutofit/>
          </a:bodyPr>
          <a:lstStyle/>
          <a:p>
            <a:pPr marL="0" indent="0">
              <a:buNone/>
            </a:pPr>
            <a:r>
              <a:rPr lang="en-IN" sz="1700" dirty="0">
                <a:solidFill>
                  <a:schemeClr val="tx1"/>
                </a:solidFill>
                <a:latin typeface="+mj-lt"/>
              </a:rPr>
              <a:t>Suppose, we need to filter a dataset based on values that do not match a specified pattern. The code can be modified as follows:</a:t>
            </a:r>
          </a:p>
          <a:p>
            <a:r>
              <a:rPr lang="en-IN" sz="1700" dirty="0" smtClean="0">
                <a:solidFill>
                  <a:schemeClr val="tx1"/>
                </a:solidFill>
                <a:latin typeface="+mj-lt"/>
              </a:rPr>
              <a:t/>
            </a:r>
            <a:br>
              <a:rPr lang="en-IN" sz="1700" dirty="0" smtClean="0">
                <a:solidFill>
                  <a:schemeClr val="tx1"/>
                </a:solidFill>
                <a:latin typeface="+mj-lt"/>
              </a:rPr>
            </a:br>
            <a:r>
              <a:rPr lang="en-IN" sz="1700" dirty="0" smtClean="0">
                <a:solidFill>
                  <a:schemeClr val="tx1"/>
                </a:solidFill>
                <a:latin typeface="+mj-lt"/>
              </a:rPr>
              <a:t/>
            </a:r>
            <a:br>
              <a:rPr lang="en-IN" sz="1700" dirty="0" smtClean="0">
                <a:solidFill>
                  <a:schemeClr val="tx1"/>
                </a:solidFill>
                <a:latin typeface="+mj-lt"/>
              </a:rPr>
            </a:br>
            <a:r>
              <a:rPr lang="en-IN" sz="1700" dirty="0" smtClean="0">
                <a:solidFill>
                  <a:schemeClr val="tx1"/>
                </a:solidFill>
                <a:latin typeface="+mj-lt"/>
              </a:rPr>
              <a:t/>
            </a:r>
            <a:br>
              <a:rPr lang="en-IN" sz="1700" dirty="0" smtClean="0">
                <a:solidFill>
                  <a:schemeClr val="tx1"/>
                </a:solidFill>
                <a:latin typeface="+mj-lt"/>
              </a:rPr>
            </a:br>
            <a:r>
              <a:rPr lang="en-IN" sz="1700" dirty="0" smtClean="0">
                <a:solidFill>
                  <a:schemeClr val="tx1"/>
                </a:solidFill>
                <a:latin typeface="+mj-lt"/>
              </a:rPr>
              <a:t/>
            </a:r>
            <a:br>
              <a:rPr lang="en-IN" sz="1700" dirty="0" smtClean="0">
                <a:solidFill>
                  <a:schemeClr val="tx1"/>
                </a:solidFill>
                <a:latin typeface="+mj-lt"/>
              </a:rPr>
            </a:br>
            <a:r>
              <a:rPr lang="en-IN" sz="1700" dirty="0" smtClean="0">
                <a:solidFill>
                  <a:schemeClr val="tx1"/>
                </a:solidFill>
                <a:latin typeface="+mj-lt"/>
              </a:rPr>
              <a:t/>
            </a:r>
            <a:br>
              <a:rPr lang="en-IN" sz="1700" dirty="0" smtClean="0">
                <a:solidFill>
                  <a:schemeClr val="tx1"/>
                </a:solidFill>
                <a:latin typeface="+mj-lt"/>
              </a:rPr>
            </a:br>
            <a:endParaRPr lang="en-IN" sz="1700" dirty="0">
              <a:solidFill>
                <a:schemeClr val="tx1"/>
              </a:solidFill>
              <a:latin typeface="+mj-lt"/>
            </a:endParaRPr>
          </a:p>
          <a:p>
            <a:pPr marL="0" indent="0">
              <a:buNone/>
            </a:pPr>
            <a:endParaRPr lang="en-IN" sz="1700" dirty="0" smtClean="0">
              <a:solidFill>
                <a:schemeClr val="tx1"/>
              </a:solidFill>
              <a:latin typeface="+mj-lt"/>
            </a:endParaRPr>
          </a:p>
          <a:p>
            <a:pPr marL="0" indent="0">
              <a:buNone/>
            </a:pPr>
            <a:r>
              <a:rPr lang="en-IN" sz="1700" dirty="0" smtClean="0">
                <a:solidFill>
                  <a:schemeClr val="tx1"/>
                </a:solidFill>
                <a:latin typeface="+mj-lt"/>
              </a:rPr>
              <a:t>Similarly</a:t>
            </a:r>
            <a:r>
              <a:rPr lang="en-IN" sz="1700" dirty="0">
                <a:solidFill>
                  <a:schemeClr val="tx1"/>
                </a:solidFill>
                <a:latin typeface="+mj-lt"/>
              </a:rPr>
              <a:t>, pattern-matching can also be used to select specific columns of a dataset:</a:t>
            </a:r>
          </a:p>
          <a:p>
            <a:pPr marL="0" indent="0">
              <a:buNone/>
            </a:pPr>
            <a:endParaRPr lang="en-IN" sz="1200" dirty="0">
              <a:solidFill>
                <a:schemeClr val="tx1"/>
              </a:solidFill>
              <a:latin typeface="+mj-lt"/>
            </a:endParaRPr>
          </a:p>
          <a:p>
            <a:pPr marL="0" indent="0">
              <a:buNone/>
            </a:pPr>
            <a:endParaRPr lang="en-IN" sz="1200" dirty="0">
              <a:solidFill>
                <a:schemeClr val="tx1"/>
              </a:solidFill>
              <a:latin typeface="+mj-lt"/>
            </a:endParaRPr>
          </a:p>
          <a:p>
            <a:pPr marL="0" indent="0">
              <a:buNone/>
            </a:pPr>
            <a:endParaRPr lang="en-US" sz="1200" dirty="0">
              <a:solidFill>
                <a:schemeClr val="tx1"/>
              </a:solidFill>
              <a:latin typeface="+mj-lt"/>
            </a:endParaRPr>
          </a:p>
        </p:txBody>
      </p:sp>
      <p:sp>
        <p:nvSpPr>
          <p:cNvPr id="4" name="Rectangle 3"/>
          <p:cNvSpPr/>
          <p:nvPr/>
        </p:nvSpPr>
        <p:spPr>
          <a:xfrm>
            <a:off x="586852" y="1546910"/>
            <a:ext cx="7656395"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filtered_df2 &lt;- CO2[-(</a:t>
            </a:r>
            <a:r>
              <a:rPr lang="en-US" sz="1400" dirty="0" err="1">
                <a:latin typeface="Consolas" pitchFamily="49" charset="0"/>
                <a:cs typeface="Consolas" pitchFamily="49" charset="0"/>
              </a:rPr>
              <a:t>grep</a:t>
            </a:r>
            <a:r>
              <a:rPr lang="en-US" sz="1400" dirty="0">
                <a:latin typeface="Consolas" pitchFamily="49" charset="0"/>
                <a:cs typeface="Consolas" pitchFamily="49" charset="0"/>
              </a:rPr>
              <a:t>("non",CO2$Treatment)),]</a:t>
            </a:r>
          </a:p>
          <a:p>
            <a:r>
              <a:rPr lang="en-US" sz="1400" dirty="0">
                <a:latin typeface="Consolas" pitchFamily="49" charset="0"/>
                <a:cs typeface="Consolas" pitchFamily="49" charset="0"/>
              </a:rPr>
              <a:t>&gt; head(filtered_df2)</a:t>
            </a:r>
          </a:p>
          <a:p>
            <a:r>
              <a:rPr lang="en-US" sz="1400" dirty="0">
                <a:latin typeface="Consolas" pitchFamily="49" charset="0"/>
                <a:cs typeface="Consolas" pitchFamily="49" charset="0"/>
              </a:rPr>
              <a:t>      Plant     Type Treatment </a:t>
            </a:r>
            <a:r>
              <a:rPr lang="en-US" sz="1400" dirty="0" err="1">
                <a:latin typeface="Consolas" pitchFamily="49" charset="0"/>
                <a:cs typeface="Consolas" pitchFamily="49" charset="0"/>
              </a:rPr>
              <a:t>conc</a:t>
            </a:r>
            <a:r>
              <a:rPr lang="en-US" sz="1400" dirty="0">
                <a:latin typeface="Consolas" pitchFamily="49" charset="0"/>
                <a:cs typeface="Consolas" pitchFamily="49" charset="0"/>
              </a:rPr>
              <a:t> uptake</a:t>
            </a:r>
          </a:p>
          <a:p>
            <a:r>
              <a:rPr lang="en-US" sz="1400" dirty="0">
                <a:latin typeface="Consolas" pitchFamily="49" charset="0"/>
                <a:cs typeface="Consolas" pitchFamily="49" charset="0"/>
              </a:rPr>
              <a:t>22   Qc1 Quebec   chilled        </a:t>
            </a:r>
            <a:r>
              <a:rPr lang="en-US" sz="1400" dirty="0" smtClean="0">
                <a:latin typeface="Consolas" pitchFamily="49" charset="0"/>
                <a:cs typeface="Consolas" pitchFamily="49" charset="0"/>
              </a:rPr>
              <a:t>95   </a:t>
            </a:r>
            <a:r>
              <a:rPr lang="en-US" sz="1400" dirty="0">
                <a:latin typeface="Consolas" pitchFamily="49" charset="0"/>
                <a:cs typeface="Consolas" pitchFamily="49" charset="0"/>
              </a:rPr>
              <a:t>14.2</a:t>
            </a:r>
          </a:p>
          <a:p>
            <a:r>
              <a:rPr lang="en-US" sz="1400" dirty="0">
                <a:latin typeface="Consolas" pitchFamily="49" charset="0"/>
                <a:cs typeface="Consolas" pitchFamily="49" charset="0"/>
              </a:rPr>
              <a:t>23   Qc1 Quebec   chilled       175   24.1</a:t>
            </a:r>
          </a:p>
          <a:p>
            <a:r>
              <a:rPr lang="en-US" sz="1400" dirty="0">
                <a:latin typeface="Consolas" pitchFamily="49" charset="0"/>
                <a:cs typeface="Consolas" pitchFamily="49" charset="0"/>
              </a:rPr>
              <a:t>24   Qc1 Quebec   chilled       250   30.3</a:t>
            </a:r>
          </a:p>
          <a:p>
            <a:r>
              <a:rPr lang="en-US" sz="1400" dirty="0">
                <a:latin typeface="Consolas" pitchFamily="49" charset="0"/>
                <a:cs typeface="Consolas" pitchFamily="49" charset="0"/>
              </a:rPr>
              <a:t>25   Qc1 Quebec   chilled       350   34.6</a:t>
            </a:r>
          </a:p>
          <a:p>
            <a:r>
              <a:rPr lang="en-US" sz="1400" dirty="0">
                <a:latin typeface="Consolas" pitchFamily="49" charset="0"/>
                <a:cs typeface="Consolas" pitchFamily="49" charset="0"/>
              </a:rPr>
              <a:t>26   Qc1 Quebec   chilled       500   32.5</a:t>
            </a:r>
          </a:p>
          <a:p>
            <a:r>
              <a:rPr lang="en-US" sz="1400" dirty="0" smtClean="0">
                <a:latin typeface="Consolas" pitchFamily="49" charset="0"/>
                <a:cs typeface="Consolas" pitchFamily="49" charset="0"/>
              </a:rPr>
              <a:t>27   </a:t>
            </a:r>
            <a:r>
              <a:rPr lang="en-US" sz="1400" dirty="0">
                <a:latin typeface="Consolas" pitchFamily="49" charset="0"/>
                <a:cs typeface="Consolas" pitchFamily="49" charset="0"/>
              </a:rPr>
              <a:t>Qc1 Quebec   chilled       675   35.4</a:t>
            </a:r>
          </a:p>
        </p:txBody>
      </p:sp>
      <p:sp>
        <p:nvSpPr>
          <p:cNvPr id="5" name="Rectangle 4"/>
          <p:cNvSpPr/>
          <p:nvPr/>
        </p:nvSpPr>
        <p:spPr>
          <a:xfrm>
            <a:off x="586851" y="4415213"/>
            <a:ext cx="7656395"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filtered_df3 &lt;- CO2[,</a:t>
            </a:r>
            <a:r>
              <a:rPr lang="en-US" sz="1400" dirty="0" err="1">
                <a:latin typeface="Consolas" pitchFamily="49" charset="0"/>
                <a:cs typeface="Consolas" pitchFamily="49" charset="0"/>
              </a:rPr>
              <a:t>grep</a:t>
            </a:r>
            <a:r>
              <a:rPr lang="en-US" sz="1400" dirty="0">
                <a:latin typeface="Consolas" pitchFamily="49" charset="0"/>
                <a:cs typeface="Consolas" pitchFamily="49" charset="0"/>
              </a:rPr>
              <a:t>("T",</a:t>
            </a:r>
            <a:r>
              <a:rPr lang="en-US" sz="1400" dirty="0" err="1">
                <a:latin typeface="Consolas" pitchFamily="49" charset="0"/>
                <a:cs typeface="Consolas" pitchFamily="49" charset="0"/>
              </a:rPr>
              <a:t>colnames</a:t>
            </a:r>
            <a:r>
              <a:rPr lang="en-US" sz="1400" dirty="0">
                <a:latin typeface="Consolas" pitchFamily="49" charset="0"/>
                <a:cs typeface="Consolas" pitchFamily="49" charset="0"/>
              </a:rPr>
              <a:t>(CO2))]</a:t>
            </a:r>
          </a:p>
          <a:p>
            <a:r>
              <a:rPr lang="en-US" sz="1400" dirty="0">
                <a:latin typeface="Consolas" pitchFamily="49" charset="0"/>
                <a:cs typeface="Consolas" pitchFamily="49" charset="0"/>
              </a:rPr>
              <a:t>&gt; head(filtered_df3)</a:t>
            </a:r>
          </a:p>
          <a:p>
            <a:r>
              <a:rPr lang="en-US" sz="1400" dirty="0">
                <a:latin typeface="Consolas" pitchFamily="49" charset="0"/>
                <a:cs typeface="Consolas" pitchFamily="49" charset="0"/>
              </a:rPr>
              <a:t>       Type  Treatment</a:t>
            </a:r>
          </a:p>
          <a:p>
            <a:r>
              <a:rPr lang="en-US" sz="1400" dirty="0">
                <a:latin typeface="Consolas" pitchFamily="49" charset="0"/>
                <a:cs typeface="Consolas" pitchFamily="49" charset="0"/>
              </a:rPr>
              <a:t>1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2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3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4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5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6 Quebec </a:t>
            </a:r>
            <a:r>
              <a:rPr lang="en-US" sz="1400" dirty="0" err="1">
                <a:latin typeface="Consolas" pitchFamily="49" charset="0"/>
                <a:cs typeface="Consolas" pitchFamily="49" charset="0"/>
              </a:rPr>
              <a:t>nonchilled</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51638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64" y="260951"/>
            <a:ext cx="7886700" cy="446244"/>
          </a:xfrm>
        </p:spPr>
        <p:txBody>
          <a:bodyPr vert="horz" lIns="91440" tIns="45720" rIns="91440" bIns="45720" rtlCol="0" anchor="ctr">
            <a:noAutofit/>
          </a:bodyPr>
          <a:lstStyle/>
          <a:p>
            <a:r>
              <a:rPr lang="en-IN" dirty="0"/>
              <a:t>grep and </a:t>
            </a:r>
            <a:r>
              <a:rPr lang="en-IN" dirty="0" err="1"/>
              <a:t>grepl</a:t>
            </a:r>
            <a:r>
              <a:rPr lang="en-IN" dirty="0"/>
              <a:t> in R </a:t>
            </a:r>
            <a:r>
              <a:rPr lang="en-IN" dirty="0" smtClean="0"/>
              <a:t>(contd.)</a:t>
            </a:r>
            <a:endParaRPr lang="en-US" dirty="0"/>
          </a:p>
        </p:txBody>
      </p:sp>
      <p:sp>
        <p:nvSpPr>
          <p:cNvPr id="3" name="Content Placeholder 2"/>
          <p:cNvSpPr>
            <a:spLocks noGrp="1"/>
          </p:cNvSpPr>
          <p:nvPr>
            <p:ph idx="1"/>
          </p:nvPr>
        </p:nvSpPr>
        <p:spPr>
          <a:xfrm>
            <a:off x="232164" y="1002443"/>
            <a:ext cx="7886700" cy="5365593"/>
          </a:xfrm>
        </p:spPr>
        <p:txBody>
          <a:bodyPr>
            <a:normAutofit/>
          </a:bodyPr>
          <a:lstStyle/>
          <a:p>
            <a:pPr marL="0" indent="0">
              <a:buNone/>
            </a:pPr>
            <a:r>
              <a:rPr lang="en-IN" sz="1800" dirty="0">
                <a:solidFill>
                  <a:schemeClr val="tx1"/>
                </a:solidFill>
                <a:latin typeface="+mj-lt"/>
              </a:rPr>
              <a:t>Here are some regular expressions that can be used for pattern matching.</a:t>
            </a:r>
          </a:p>
          <a:p>
            <a:pPr marL="0" indent="0">
              <a:buNone/>
            </a:pPr>
            <a:endParaRPr lang="en-IN" sz="1400" dirty="0">
              <a:solidFill>
                <a:schemeClr val="tx1"/>
              </a:solidFill>
              <a:latin typeface="+mj-lt"/>
            </a:endParaRPr>
          </a:p>
          <a:p>
            <a:pPr marL="0" indent="0">
              <a:buNone/>
            </a:pPr>
            <a:endParaRPr lang="en-IN" sz="1400" dirty="0">
              <a:solidFill>
                <a:schemeClr val="tx1"/>
              </a:solidFill>
              <a:latin typeface="+mj-lt"/>
            </a:endParaRPr>
          </a:p>
          <a:p>
            <a:pPr marL="0" indent="0">
              <a:buNone/>
            </a:pPr>
            <a:endParaRPr lang="en-US" sz="1400" dirty="0">
              <a:solidFill>
                <a:schemeClr val="tx1"/>
              </a:solidFill>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4233946359"/>
              </p:ext>
            </p:extLst>
          </p:nvPr>
        </p:nvGraphicFramePr>
        <p:xfrm>
          <a:off x="182880" y="1404477"/>
          <a:ext cx="8778240" cy="5117889"/>
        </p:xfrm>
        <a:graphic>
          <a:graphicData uri="http://schemas.openxmlformats.org/drawingml/2006/table">
            <a:tbl>
              <a:tblPr/>
              <a:tblGrid>
                <a:gridCol w="1513486">
                  <a:extLst>
                    <a:ext uri="{9D8B030D-6E8A-4147-A177-3AD203B41FA5}">
                      <a16:colId xmlns="" xmlns:a16="http://schemas.microsoft.com/office/drawing/2014/main" val="3034443161"/>
                    </a:ext>
                  </a:extLst>
                </a:gridCol>
                <a:gridCol w="7264754">
                  <a:extLst>
                    <a:ext uri="{9D8B030D-6E8A-4147-A177-3AD203B41FA5}">
                      <a16:colId xmlns="" xmlns:a16="http://schemas.microsoft.com/office/drawing/2014/main" val="2260753039"/>
                    </a:ext>
                  </a:extLst>
                </a:gridCol>
              </a:tblGrid>
              <a:tr h="243709">
                <a:tc>
                  <a:txBody>
                    <a:bodyPr/>
                    <a:lstStyle/>
                    <a:p>
                      <a:r>
                        <a:rPr lang="en-US" sz="1400" dirty="0">
                          <a:solidFill>
                            <a:schemeClr val="bg1"/>
                          </a:solidFill>
                          <a:effectLst/>
                        </a:rPr>
                        <a:t>Syntax</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solidFill>
                      <a:schemeClr val="tx1"/>
                    </a:solidFill>
                  </a:tcPr>
                </a:tc>
                <a:tc>
                  <a:txBody>
                    <a:bodyPr/>
                    <a:lstStyle/>
                    <a:p>
                      <a:r>
                        <a:rPr lang="en-US" sz="1400" dirty="0">
                          <a:solidFill>
                            <a:schemeClr val="bg1"/>
                          </a:solidFill>
                          <a:effectLst/>
                        </a:rPr>
                        <a:t>Description</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solidFill>
                      <a:schemeClr val="tx1"/>
                    </a:solidFill>
                  </a:tcPr>
                </a:tc>
                <a:extLst>
                  <a:ext uri="{0D108BD9-81ED-4DB2-BD59-A6C34878D82A}">
                    <a16:rowId xmlns="" xmlns:a16="http://schemas.microsoft.com/office/drawing/2014/main" val="756325792"/>
                  </a:ext>
                </a:extLst>
              </a:tr>
              <a:tr h="243709">
                <a:tc>
                  <a:txBody>
                    <a:bodyPr/>
                    <a:lstStyle/>
                    <a:p>
                      <a:r>
                        <a:rPr lang="en-US" sz="1400" dirty="0">
                          <a:effectLst/>
                        </a:rPr>
                        <a:t>\\d</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Digit, 0,1,2 ... 9</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59580657"/>
                  </a:ext>
                </a:extLst>
              </a:tr>
              <a:tr h="243709">
                <a:tc>
                  <a:txBody>
                    <a:bodyPr/>
                    <a:lstStyle/>
                    <a:p>
                      <a:r>
                        <a:rPr lang="en-US" sz="1400" dirty="0">
                          <a:effectLst/>
                        </a:rPr>
                        <a:t>\\D</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a:effectLst/>
                        </a:rPr>
                        <a:t>Not Digit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035786124"/>
                  </a:ext>
                </a:extLst>
              </a:tr>
              <a:tr h="243709">
                <a:tc>
                  <a:txBody>
                    <a:bodyPr/>
                    <a:lstStyle/>
                    <a:p>
                      <a:r>
                        <a:rPr lang="en-US" sz="1400">
                          <a:effectLst/>
                        </a:rPr>
                        <a:t>\\s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Space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536846565"/>
                  </a:ext>
                </a:extLst>
              </a:tr>
              <a:tr h="243709">
                <a:tc>
                  <a:txBody>
                    <a:bodyPr/>
                    <a:lstStyle/>
                    <a:p>
                      <a:r>
                        <a:rPr lang="en-US" sz="1400">
                          <a:effectLst/>
                        </a:rPr>
                        <a:t>\\S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Not Space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431266661"/>
                  </a:ext>
                </a:extLst>
              </a:tr>
              <a:tr h="243709">
                <a:tc>
                  <a:txBody>
                    <a:bodyPr/>
                    <a:lstStyle/>
                    <a:p>
                      <a:r>
                        <a:rPr lang="en-US" sz="1400">
                          <a:effectLst/>
                        </a:rPr>
                        <a:t>\\w</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Word</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533516666"/>
                  </a:ext>
                </a:extLst>
              </a:tr>
              <a:tr h="243709">
                <a:tc>
                  <a:txBody>
                    <a:bodyPr/>
                    <a:lstStyle/>
                    <a:p>
                      <a:r>
                        <a:rPr lang="en-US" sz="1400">
                          <a:effectLst/>
                        </a:rPr>
                        <a:t>\\W</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Not Word</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614791010"/>
                  </a:ext>
                </a:extLst>
              </a:tr>
              <a:tr h="243709">
                <a:tc>
                  <a:txBody>
                    <a:bodyPr/>
                    <a:lstStyle/>
                    <a:p>
                      <a:r>
                        <a:rPr lang="en-US" sz="1400">
                          <a:effectLst/>
                        </a:rPr>
                        <a:t>\\t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Tab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453806771"/>
                  </a:ext>
                </a:extLst>
              </a:tr>
              <a:tr h="243709">
                <a:tc>
                  <a:txBody>
                    <a:bodyPr/>
                    <a:lstStyle/>
                    <a:p>
                      <a:r>
                        <a:rPr lang="en-US" sz="1400">
                          <a:effectLst/>
                        </a:rPr>
                        <a:t>\\n</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New line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708656658"/>
                  </a:ext>
                </a:extLst>
              </a:tr>
              <a:tr h="243709">
                <a:tc>
                  <a:txBody>
                    <a:bodyPr/>
                    <a:lstStyle/>
                    <a:p>
                      <a:r>
                        <a:rPr lang="en-US" sz="140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Beginning of the string</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475014554"/>
                  </a:ext>
                </a:extLst>
              </a:tr>
              <a:tr h="243709">
                <a:tc>
                  <a:txBody>
                    <a:bodyPr/>
                    <a:lstStyle/>
                    <a:p>
                      <a:r>
                        <a:rPr lang="en-US" sz="140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End of the string</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141890643"/>
                  </a:ext>
                </a:extLst>
              </a:tr>
              <a:tr h="243709">
                <a:tc>
                  <a:txBody>
                    <a:bodyPr/>
                    <a:lstStyle/>
                    <a:p>
                      <a:r>
                        <a:rPr lang="en-US" sz="140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Escape special characters, e.g. \\ is "\", \+ is "+"</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490663486"/>
                  </a:ext>
                </a:extLst>
              </a:tr>
              <a:tr h="243709">
                <a:tc>
                  <a:txBody>
                    <a:bodyPr/>
                    <a:lstStyle/>
                    <a:p>
                      <a:r>
                        <a:rPr lang="en-US" sz="140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Alternation match. e.g. /(</a:t>
                      </a:r>
                      <a:r>
                        <a:rPr lang="en-IN" sz="1400" dirty="0" err="1">
                          <a:effectLst/>
                        </a:rPr>
                        <a:t>e|d</a:t>
                      </a:r>
                      <a:r>
                        <a:rPr lang="en-IN" sz="1400" dirty="0">
                          <a:effectLst/>
                        </a:rPr>
                        <a:t>)n/ matches "en" and "</a:t>
                      </a:r>
                      <a:r>
                        <a:rPr lang="en-IN" sz="1400" dirty="0" err="1">
                          <a:effectLst/>
                        </a:rPr>
                        <a:t>dn</a:t>
                      </a:r>
                      <a:r>
                        <a:rPr lang="en-IN"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142233339"/>
                  </a:ext>
                </a:extLst>
              </a:tr>
              <a:tr h="243709">
                <a:tc>
                  <a:txBody>
                    <a:bodyPr/>
                    <a:lstStyle/>
                    <a:p>
                      <a:r>
                        <a:rPr lang="en-US" sz="140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Any character, except \n or line terminator</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463862286"/>
                  </a:ext>
                </a:extLst>
              </a:tr>
              <a:tr h="243709">
                <a:tc>
                  <a:txBody>
                    <a:bodyPr/>
                    <a:lstStyle/>
                    <a:p>
                      <a:r>
                        <a:rPr lang="en-US" sz="1400">
                          <a:effectLst/>
                        </a:rPr>
                        <a:t>[ab]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a or 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843131947"/>
                  </a:ext>
                </a:extLst>
              </a:tr>
              <a:tr h="243709">
                <a:tc>
                  <a:txBody>
                    <a:bodyPr/>
                    <a:lstStyle/>
                    <a:p>
                      <a:r>
                        <a:rPr lang="en-US" sz="1400">
                          <a:effectLst/>
                        </a:rPr>
                        <a:t>[^ab]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Any character except a and 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065922397"/>
                  </a:ext>
                </a:extLst>
              </a:tr>
              <a:tr h="243709">
                <a:tc>
                  <a:txBody>
                    <a:bodyPr/>
                    <a:lstStyle/>
                    <a:p>
                      <a:r>
                        <a:rPr lang="en-US" sz="1400">
                          <a:effectLst/>
                        </a:rPr>
                        <a:t>[0-9]</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All Digit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779272219"/>
                  </a:ext>
                </a:extLst>
              </a:tr>
              <a:tr h="243709">
                <a:tc>
                  <a:txBody>
                    <a:bodyPr/>
                    <a:lstStyle/>
                    <a:p>
                      <a:r>
                        <a:rPr lang="en-US" sz="1400">
                          <a:effectLst/>
                        </a:rPr>
                        <a:t>[A-Z]</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All uppercase A to Z letters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009531305"/>
                  </a:ext>
                </a:extLst>
              </a:tr>
              <a:tr h="243709">
                <a:tc>
                  <a:txBody>
                    <a:bodyPr/>
                    <a:lstStyle/>
                    <a:p>
                      <a:r>
                        <a:rPr lang="en-US" sz="1400">
                          <a:effectLst/>
                        </a:rPr>
                        <a:t>[a-z]</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All lowercase a to z letters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186831163"/>
                  </a:ext>
                </a:extLst>
              </a:tr>
              <a:tr h="243709">
                <a:tc>
                  <a:txBody>
                    <a:bodyPr/>
                    <a:lstStyle/>
                    <a:p>
                      <a:r>
                        <a:rPr lang="en-US" sz="1400">
                          <a:effectLst/>
                        </a:rPr>
                        <a:t>[A-z]</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All Uppercase and lowercase a to z letters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670353451"/>
                  </a:ext>
                </a:extLst>
              </a:tr>
              <a:tr h="243709">
                <a:tc>
                  <a:txBody>
                    <a:bodyPr/>
                    <a:lstStyle/>
                    <a:p>
                      <a:r>
                        <a:rPr lang="en-US" sz="1400" dirty="0" err="1">
                          <a:effectLst/>
                        </a:rPr>
                        <a:t>i</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err="1">
                          <a:effectLst/>
                        </a:rPr>
                        <a:t>i</a:t>
                      </a:r>
                      <a:r>
                        <a:rPr lang="en-IN" sz="1400" dirty="0">
                          <a:effectLst/>
                        </a:rPr>
                        <a:t> at least one time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26244444"/>
                  </a:ext>
                </a:extLst>
              </a:tr>
            </a:tbl>
          </a:graphicData>
        </a:graphic>
      </p:graphicFrame>
    </p:spTree>
    <p:extLst>
      <p:ext uri="{BB962C8B-B14F-4D97-AF65-F5344CB8AC3E}">
        <p14:creationId xmlns:p14="http://schemas.microsoft.com/office/powerpoint/2010/main" val="373058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506" y="269590"/>
            <a:ext cx="7886700" cy="446244"/>
          </a:xfrm>
        </p:spPr>
        <p:txBody>
          <a:bodyPr vert="horz" lIns="91440" tIns="45720" rIns="91440" bIns="45720" rtlCol="0" anchor="ctr">
            <a:noAutofit/>
          </a:bodyPr>
          <a:lstStyle/>
          <a:p>
            <a:r>
              <a:rPr lang="en-IN" dirty="0"/>
              <a:t>grep and </a:t>
            </a:r>
            <a:r>
              <a:rPr lang="en-IN" dirty="0" err="1"/>
              <a:t>grepl</a:t>
            </a:r>
            <a:r>
              <a:rPr lang="en-IN" dirty="0"/>
              <a:t> in R </a:t>
            </a:r>
            <a:r>
              <a:rPr lang="en-IN" dirty="0" smtClean="0"/>
              <a:t>(contd.)</a:t>
            </a:r>
            <a:endParaRPr lang="en-US" dirty="0"/>
          </a:p>
        </p:txBody>
      </p:sp>
      <p:sp>
        <p:nvSpPr>
          <p:cNvPr id="3" name="Content Placeholder 2"/>
          <p:cNvSpPr>
            <a:spLocks noGrp="1"/>
          </p:cNvSpPr>
          <p:nvPr>
            <p:ph idx="1"/>
          </p:nvPr>
        </p:nvSpPr>
        <p:spPr>
          <a:xfrm>
            <a:off x="246506" y="920555"/>
            <a:ext cx="7886700" cy="5365593"/>
          </a:xfrm>
        </p:spPr>
        <p:txBody>
          <a:bodyPr>
            <a:normAutofit/>
          </a:bodyPr>
          <a:lstStyle/>
          <a:p>
            <a:pPr marL="0" indent="0">
              <a:buNone/>
            </a:pPr>
            <a:r>
              <a:rPr lang="en-IN" sz="1800" dirty="0">
                <a:solidFill>
                  <a:schemeClr val="tx1"/>
                </a:solidFill>
                <a:latin typeface="+mj-lt"/>
              </a:rPr>
              <a:t>Here are some regular expressions that can be used for pattern matching.</a:t>
            </a:r>
          </a:p>
          <a:p>
            <a:pPr marL="0" indent="0">
              <a:buNone/>
            </a:pPr>
            <a:endParaRPr lang="en-IN" sz="1400" dirty="0">
              <a:solidFill>
                <a:schemeClr val="tx1"/>
              </a:solidFill>
              <a:latin typeface="+mj-lt"/>
            </a:endParaRPr>
          </a:p>
          <a:p>
            <a:pPr marL="0" indent="0">
              <a:buNone/>
            </a:pPr>
            <a:endParaRPr lang="en-IN" sz="1400" dirty="0">
              <a:solidFill>
                <a:schemeClr val="tx1"/>
              </a:solidFill>
              <a:latin typeface="+mj-lt"/>
            </a:endParaRPr>
          </a:p>
          <a:p>
            <a:pPr marL="0" indent="0">
              <a:buNone/>
            </a:pPr>
            <a:endParaRPr lang="en-US" sz="1400" dirty="0">
              <a:solidFill>
                <a:schemeClr val="tx1"/>
              </a:solidFill>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386350612"/>
              </p:ext>
            </p:extLst>
          </p:nvPr>
        </p:nvGraphicFramePr>
        <p:xfrm>
          <a:off x="204704" y="1377181"/>
          <a:ext cx="8778240" cy="4790728"/>
        </p:xfrm>
        <a:graphic>
          <a:graphicData uri="http://schemas.openxmlformats.org/drawingml/2006/table">
            <a:tbl>
              <a:tblPr/>
              <a:tblGrid>
                <a:gridCol w="1513487">
                  <a:extLst>
                    <a:ext uri="{9D8B030D-6E8A-4147-A177-3AD203B41FA5}">
                      <a16:colId xmlns="" xmlns:a16="http://schemas.microsoft.com/office/drawing/2014/main" val="2734646663"/>
                    </a:ext>
                  </a:extLst>
                </a:gridCol>
                <a:gridCol w="7264753">
                  <a:extLst>
                    <a:ext uri="{9D8B030D-6E8A-4147-A177-3AD203B41FA5}">
                      <a16:colId xmlns="" xmlns:a16="http://schemas.microsoft.com/office/drawing/2014/main" val="533982595"/>
                    </a:ext>
                  </a:extLst>
                </a:gridCol>
              </a:tblGrid>
              <a:tr h="207341">
                <a:tc>
                  <a:txBody>
                    <a:bodyPr/>
                    <a:lstStyle/>
                    <a:p>
                      <a:pPr marL="0" algn="l" defTabSz="914400" rtl="0" eaLnBrk="1" latinLnBrk="0" hangingPunct="1"/>
                      <a:r>
                        <a:rPr lang="en-US" sz="1400" kern="1200" dirty="0" smtClean="0">
                          <a:solidFill>
                            <a:schemeClr val="bg1"/>
                          </a:solidFill>
                          <a:effectLst/>
                          <a:latin typeface="+mn-lt"/>
                          <a:ea typeface="+mn-ea"/>
                          <a:cs typeface="+mn-cs"/>
                        </a:rPr>
                        <a:t>Syntax</a:t>
                      </a:r>
                      <a:endParaRPr lang="en-US" sz="1400" kern="1200" dirty="0">
                        <a:solidFill>
                          <a:schemeClr val="bg1"/>
                        </a:solidFill>
                        <a:effectLst/>
                        <a:latin typeface="+mn-lt"/>
                        <a:ea typeface="+mn-ea"/>
                        <a:cs typeface="+mn-cs"/>
                      </a:endParaRP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solidFill>
                      <a:schemeClr val="tx1"/>
                    </a:solidFill>
                  </a:tcPr>
                </a:tc>
                <a:tc>
                  <a:txBody>
                    <a:bodyPr/>
                    <a:lstStyle/>
                    <a:p>
                      <a:pPr marL="0" algn="l" defTabSz="914400" rtl="0" eaLnBrk="1" latinLnBrk="0" hangingPunct="1"/>
                      <a:r>
                        <a:rPr lang="en-US" sz="1400" kern="1200" dirty="0">
                          <a:solidFill>
                            <a:schemeClr val="bg1"/>
                          </a:solidFill>
                          <a:effectLst/>
                          <a:latin typeface="+mn-lt"/>
                          <a:ea typeface="+mn-ea"/>
                          <a:cs typeface="+mn-cs"/>
                        </a:rPr>
                        <a:t>Description</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solidFill>
                      <a:schemeClr val="tx1"/>
                    </a:solidFill>
                  </a:tcPr>
                </a:tc>
                <a:extLst>
                  <a:ext uri="{0D108BD9-81ED-4DB2-BD59-A6C34878D82A}">
                    <a16:rowId xmlns="" xmlns:a16="http://schemas.microsoft.com/office/drawing/2014/main" val="4092909986"/>
                  </a:ext>
                </a:extLst>
              </a:tr>
              <a:tr h="207341">
                <a:tc>
                  <a:txBody>
                    <a:bodyPr/>
                    <a:lstStyle/>
                    <a:p>
                      <a:pPr lvl="0"/>
                      <a:r>
                        <a:rPr lang="en-US" sz="1400" dirty="0" err="1">
                          <a:effectLst/>
                        </a:rPr>
                        <a:t>i</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err="1">
                          <a:effectLst/>
                        </a:rPr>
                        <a:t>i</a:t>
                      </a:r>
                      <a:r>
                        <a:rPr lang="en-IN" sz="1400" dirty="0">
                          <a:effectLst/>
                        </a:rPr>
                        <a:t> zero or more times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680436564"/>
                  </a:ext>
                </a:extLst>
              </a:tr>
              <a:tr h="207341">
                <a:tc>
                  <a:txBody>
                    <a:bodyPr/>
                    <a:lstStyle/>
                    <a:p>
                      <a:pPr lvl="0"/>
                      <a:r>
                        <a:rPr lang="en-US" sz="1400" dirty="0" err="1">
                          <a:effectLst/>
                        </a:rPr>
                        <a:t>i</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err="1">
                          <a:effectLst/>
                        </a:rPr>
                        <a:t>i</a:t>
                      </a:r>
                      <a:r>
                        <a:rPr lang="en-IN" sz="1400" dirty="0">
                          <a:effectLst/>
                        </a:rPr>
                        <a:t> zero or 1 time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570663531"/>
                  </a:ext>
                </a:extLst>
              </a:tr>
              <a:tr h="207341">
                <a:tc>
                  <a:txBody>
                    <a:bodyPr/>
                    <a:lstStyle/>
                    <a:p>
                      <a:pPr lvl="0"/>
                      <a:r>
                        <a:rPr lang="en-US" sz="1400" dirty="0" err="1">
                          <a:effectLst/>
                        </a:rPr>
                        <a:t>i</a:t>
                      </a:r>
                      <a:r>
                        <a:rPr lang="en-US" sz="1400" dirty="0">
                          <a:effectLst/>
                        </a:rPr>
                        <a:t>{n}</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err="1">
                          <a:effectLst/>
                        </a:rPr>
                        <a:t>i</a:t>
                      </a:r>
                      <a:r>
                        <a:rPr lang="en-IN" sz="1400" dirty="0">
                          <a:effectLst/>
                        </a:rPr>
                        <a:t> occurs n times in sequence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137385160"/>
                  </a:ext>
                </a:extLst>
              </a:tr>
              <a:tr h="207341">
                <a:tc>
                  <a:txBody>
                    <a:bodyPr/>
                    <a:lstStyle/>
                    <a:p>
                      <a:pPr lvl="0"/>
                      <a:r>
                        <a:rPr lang="en-US" sz="1400" dirty="0" err="1">
                          <a:effectLst/>
                        </a:rPr>
                        <a:t>i</a:t>
                      </a:r>
                      <a:r>
                        <a:rPr lang="en-US" sz="1400" dirty="0">
                          <a:effectLst/>
                        </a:rPr>
                        <a:t>{n1,n2}</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err="1">
                          <a:effectLst/>
                        </a:rPr>
                        <a:t>i</a:t>
                      </a:r>
                      <a:r>
                        <a:rPr lang="en-US" sz="1400" dirty="0">
                          <a:effectLst/>
                        </a:rPr>
                        <a:t> occurs n1 - n2 times in sequence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18654233"/>
                  </a:ext>
                </a:extLst>
              </a:tr>
              <a:tr h="207341">
                <a:tc>
                  <a:txBody>
                    <a:bodyPr/>
                    <a:lstStyle/>
                    <a:p>
                      <a:pPr lvl="0"/>
                      <a:r>
                        <a:rPr lang="en-US" sz="1400" dirty="0">
                          <a:effectLst/>
                        </a:rPr>
                        <a:t>i{n1,n2}?</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non greedy match, see above example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428280087"/>
                  </a:ext>
                </a:extLst>
              </a:tr>
              <a:tr h="207341">
                <a:tc>
                  <a:txBody>
                    <a:bodyPr/>
                    <a:lstStyle/>
                    <a:p>
                      <a:pPr lvl="0"/>
                      <a:r>
                        <a:rPr lang="en-US" sz="1400" dirty="0">
                          <a:effectLst/>
                        </a:rPr>
                        <a:t>i{n,}</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err="1">
                          <a:effectLst/>
                        </a:rPr>
                        <a:t>i</a:t>
                      </a:r>
                      <a:r>
                        <a:rPr lang="en-US" sz="1400" dirty="0">
                          <a:effectLst/>
                        </a:rPr>
                        <a:t> </a:t>
                      </a:r>
                      <a:r>
                        <a:rPr lang="en-US" sz="1400" dirty="0" err="1">
                          <a:effectLst/>
                        </a:rPr>
                        <a:t>occures</a:t>
                      </a:r>
                      <a:r>
                        <a:rPr lang="en-US" sz="1400" dirty="0">
                          <a:effectLst/>
                        </a:rPr>
                        <a:t> &gt;= n times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134312662"/>
                  </a:ext>
                </a:extLst>
              </a:tr>
              <a:tr h="207341">
                <a:tc>
                  <a:txBody>
                    <a:bodyPr/>
                    <a:lstStyle/>
                    <a:p>
                      <a:pPr lvl="0"/>
                      <a:r>
                        <a:rPr lang="en-US" sz="1400" dirty="0">
                          <a:effectLst/>
                        </a:rPr>
                        <a:t>[:</a:t>
                      </a:r>
                      <a:r>
                        <a:rPr lang="en-US" sz="1400" dirty="0" err="1">
                          <a:effectLst/>
                        </a:rPr>
                        <a:t>alnum</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Alphanumeric characters: [:alpha:] and [:digit:]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18236888"/>
                  </a:ext>
                </a:extLst>
              </a:tr>
              <a:tr h="207341">
                <a:tc>
                  <a:txBody>
                    <a:bodyPr/>
                    <a:lstStyle/>
                    <a:p>
                      <a:pPr lvl="0"/>
                      <a:r>
                        <a:rPr lang="en-US" sz="1400" dirty="0">
                          <a:effectLst/>
                        </a:rPr>
                        <a:t>[:alpha:]</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Alphabetic characters: [:lower:] and [:upper:]</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33634476"/>
                  </a:ext>
                </a:extLst>
              </a:tr>
              <a:tr h="207341">
                <a:tc>
                  <a:txBody>
                    <a:bodyPr/>
                    <a:lstStyle/>
                    <a:p>
                      <a:pPr lvl="0"/>
                      <a:r>
                        <a:rPr lang="en-US" sz="1400" dirty="0">
                          <a:effectLst/>
                        </a:rPr>
                        <a:t>[:blank:]</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Blank characters: e.g. space, tab</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712018022"/>
                  </a:ext>
                </a:extLst>
              </a:tr>
              <a:tr h="207341">
                <a:tc>
                  <a:txBody>
                    <a:bodyPr/>
                    <a:lstStyle/>
                    <a:p>
                      <a:pPr lvl="0"/>
                      <a:r>
                        <a:rPr lang="en-US" sz="1400" dirty="0">
                          <a:effectLst/>
                        </a:rPr>
                        <a:t>[:</a:t>
                      </a:r>
                      <a:r>
                        <a:rPr lang="en-US" sz="1400" dirty="0" err="1">
                          <a:effectLst/>
                        </a:rPr>
                        <a:t>cntrl</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Control characters</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779135737"/>
                  </a:ext>
                </a:extLst>
              </a:tr>
              <a:tr h="207341">
                <a:tc>
                  <a:txBody>
                    <a:bodyPr/>
                    <a:lstStyle/>
                    <a:p>
                      <a:pPr lvl="0"/>
                      <a:r>
                        <a:rPr lang="en-US" sz="1400" dirty="0">
                          <a:effectLst/>
                        </a:rPr>
                        <a:t>[:digit:]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Digits: 0 1 2 3 4 5 6 7 8 9</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737592972"/>
                  </a:ext>
                </a:extLst>
              </a:tr>
              <a:tr h="207341">
                <a:tc>
                  <a:txBody>
                    <a:bodyPr/>
                    <a:lstStyle/>
                    <a:p>
                      <a:pPr lvl="0"/>
                      <a:r>
                        <a:rPr lang="en-US" sz="1400" dirty="0">
                          <a:effectLst/>
                        </a:rPr>
                        <a:t>[:graph:]</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Graphical characters: [:</a:t>
                      </a:r>
                      <a:r>
                        <a:rPr lang="en-IN" sz="1400" dirty="0" err="1">
                          <a:effectLst/>
                        </a:rPr>
                        <a:t>alnum</a:t>
                      </a:r>
                      <a:r>
                        <a:rPr lang="en-IN" sz="1400" dirty="0">
                          <a:effectLst/>
                        </a:rPr>
                        <a:t>:] and [:</a:t>
                      </a:r>
                      <a:r>
                        <a:rPr lang="en-IN" sz="1400" dirty="0" err="1">
                          <a:effectLst/>
                        </a:rPr>
                        <a:t>punct</a:t>
                      </a:r>
                      <a:r>
                        <a:rPr lang="en-IN"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553532439"/>
                  </a:ext>
                </a:extLst>
              </a:tr>
              <a:tr h="207341">
                <a:tc>
                  <a:txBody>
                    <a:bodyPr/>
                    <a:lstStyle/>
                    <a:p>
                      <a:pPr lvl="0"/>
                      <a:r>
                        <a:rPr lang="en-US" sz="1400" dirty="0">
                          <a:effectLst/>
                        </a:rPr>
                        <a:t>[:lower:]</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Lower-case letters in the current locale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161483281"/>
                  </a:ext>
                </a:extLst>
              </a:tr>
              <a:tr h="207341">
                <a:tc>
                  <a:txBody>
                    <a:bodyPr/>
                    <a:lstStyle/>
                    <a:p>
                      <a:pPr lvl="0"/>
                      <a:r>
                        <a:rPr lang="en-US" sz="1400" dirty="0">
                          <a:effectLst/>
                        </a:rPr>
                        <a:t>[:print:]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Printable characters: [:</a:t>
                      </a:r>
                      <a:r>
                        <a:rPr lang="en-IN" sz="1400" dirty="0" err="1">
                          <a:effectLst/>
                        </a:rPr>
                        <a:t>alnum</a:t>
                      </a:r>
                      <a:r>
                        <a:rPr lang="en-IN" sz="1400" dirty="0">
                          <a:effectLst/>
                        </a:rPr>
                        <a:t>:], [:</a:t>
                      </a:r>
                      <a:r>
                        <a:rPr lang="en-IN" sz="1400" dirty="0" err="1">
                          <a:effectLst/>
                        </a:rPr>
                        <a:t>punct</a:t>
                      </a:r>
                      <a:r>
                        <a:rPr lang="en-IN" sz="1400" dirty="0">
                          <a:effectLst/>
                        </a:rPr>
                        <a:t>:] and space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2495794561"/>
                  </a:ext>
                </a:extLst>
              </a:tr>
              <a:tr h="392135">
                <a:tc>
                  <a:txBody>
                    <a:bodyPr/>
                    <a:lstStyle/>
                    <a:p>
                      <a:pPr lvl="0"/>
                      <a:r>
                        <a:rPr lang="en-US" sz="1400" dirty="0">
                          <a:effectLst/>
                        </a:rPr>
                        <a:t>[:</a:t>
                      </a:r>
                      <a:r>
                        <a:rPr lang="en-US" sz="1400" dirty="0" err="1">
                          <a:effectLst/>
                        </a:rPr>
                        <a:t>punct</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US" sz="1400" dirty="0">
                          <a:effectLst/>
                        </a:rPr>
                        <a:t>Punctuation character: ! " # $ % &amp; ' ( ) * + , - . / : ; &lt; = &gt; ? @ [ \ ] ^ _ ` { | } ~</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609564428"/>
                  </a:ext>
                </a:extLst>
              </a:tr>
              <a:tr h="392135">
                <a:tc>
                  <a:txBody>
                    <a:bodyPr/>
                    <a:lstStyle/>
                    <a:p>
                      <a:pPr lvl="0"/>
                      <a:r>
                        <a:rPr lang="en-US" sz="1400" dirty="0">
                          <a:effectLst/>
                        </a:rPr>
                        <a:t>[:space:]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Space characters: tab, newline, vertical tab, form feed, carriage return, space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3779244473"/>
                  </a:ext>
                </a:extLst>
              </a:tr>
              <a:tr h="207341">
                <a:tc>
                  <a:txBody>
                    <a:bodyPr/>
                    <a:lstStyle/>
                    <a:p>
                      <a:pPr lvl="0"/>
                      <a:r>
                        <a:rPr lang="en-US" sz="1400" dirty="0">
                          <a:effectLst/>
                        </a:rPr>
                        <a:t>[:upper:]</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en-IN" sz="1400" dirty="0">
                          <a:effectLst/>
                        </a:rPr>
                        <a:t>Upper-case letters in the current locale</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4058886367"/>
                  </a:ext>
                </a:extLst>
              </a:tr>
              <a:tr h="207341">
                <a:tc>
                  <a:txBody>
                    <a:bodyPr/>
                    <a:lstStyle/>
                    <a:p>
                      <a:pPr lvl="0"/>
                      <a:r>
                        <a:rPr lang="en-US" sz="1400" dirty="0">
                          <a:effectLst/>
                        </a:rPr>
                        <a:t>[:</a:t>
                      </a:r>
                      <a:r>
                        <a:rPr lang="en-US" sz="1400" dirty="0" err="1">
                          <a:effectLst/>
                        </a:rPr>
                        <a:t>xdigit</a:t>
                      </a:r>
                      <a:r>
                        <a:rPr lang="en-US" sz="1400" dirty="0">
                          <a:effectLst/>
                        </a:rPr>
                        <a:t>:]</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tc>
                  <a:txBody>
                    <a:bodyPr/>
                    <a:lstStyle/>
                    <a:p>
                      <a:r>
                        <a:rPr lang="pt-BR" sz="1400" dirty="0">
                          <a:effectLst/>
                        </a:rPr>
                        <a:t>Hexadecimal digits: 0 1 2 3 4 5 6 7 8 9 A B C D E F a b c d e f</a:t>
                      </a:r>
                    </a:p>
                  </a:txBody>
                  <a:tcPr marR="16736" marT="11157" marB="11157" anchor="ctr">
                    <a:lnL w="9525" cap="flat" cmpd="sng" algn="ctr">
                      <a:solidFill>
                        <a:srgbClr val="9FA4FF"/>
                      </a:solidFill>
                      <a:prstDash val="solid"/>
                      <a:round/>
                      <a:headEnd type="none" w="med" len="med"/>
                      <a:tailEnd type="none" w="med" len="med"/>
                    </a:lnL>
                    <a:lnR w="9525" cap="flat" cmpd="sng" algn="ctr">
                      <a:solidFill>
                        <a:srgbClr val="9FA4FF"/>
                      </a:solidFill>
                      <a:prstDash val="solid"/>
                      <a:round/>
                      <a:headEnd type="none" w="med" len="med"/>
                      <a:tailEnd type="none" w="med" len="med"/>
                    </a:lnR>
                    <a:lnT w="9525" cap="flat" cmpd="sng" algn="ctr">
                      <a:solidFill>
                        <a:srgbClr val="9FA4FF"/>
                      </a:solidFill>
                      <a:prstDash val="solid"/>
                      <a:round/>
                      <a:headEnd type="none" w="med" len="med"/>
                      <a:tailEnd type="none" w="med" len="med"/>
                    </a:lnT>
                    <a:lnB w="9525" cap="flat" cmpd="sng" algn="ctr">
                      <a:solidFill>
                        <a:srgbClr val="9FA4FF"/>
                      </a:solidFill>
                      <a:prstDash val="solid"/>
                      <a:round/>
                      <a:headEnd type="none" w="med" len="med"/>
                      <a:tailEnd type="none" w="med" len="med"/>
                    </a:lnB>
                  </a:tcPr>
                </a:tc>
                <a:extLst>
                  <a:ext uri="{0D108BD9-81ED-4DB2-BD59-A6C34878D82A}">
                    <a16:rowId xmlns="" xmlns:a16="http://schemas.microsoft.com/office/drawing/2014/main" val="1118490402"/>
                  </a:ext>
                </a:extLst>
              </a:tr>
            </a:tbl>
          </a:graphicData>
        </a:graphic>
      </p:graphicFrame>
    </p:spTree>
    <p:extLst>
      <p:ext uri="{BB962C8B-B14F-4D97-AF65-F5344CB8AC3E}">
        <p14:creationId xmlns:p14="http://schemas.microsoft.com/office/powerpoint/2010/main" val="2687745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 Objects assignments in R</a:t>
            </a:r>
            <a:endParaRPr lang="en-US" dirty="0"/>
          </a:p>
        </p:txBody>
      </p:sp>
      <p:sp>
        <p:nvSpPr>
          <p:cNvPr id="3" name="Rectangle 2"/>
          <p:cNvSpPr/>
          <p:nvPr/>
        </p:nvSpPr>
        <p:spPr>
          <a:xfrm>
            <a:off x="150126" y="1069793"/>
            <a:ext cx="8584440" cy="5509200"/>
          </a:xfrm>
          <a:prstGeom prst="rect">
            <a:avLst/>
          </a:prstGeom>
        </p:spPr>
        <p:txBody>
          <a:bodyPr wrap="square">
            <a:spAutoFit/>
          </a:bodyPr>
          <a:lstStyle/>
          <a:p>
            <a:pPr marL="285750" indent="-285750">
              <a:buFont typeface="Arial" pitchFamily="34" charset="0"/>
              <a:buChar char="•"/>
            </a:pPr>
            <a:r>
              <a:rPr lang="en-US" sz="1600" dirty="0" smtClean="0"/>
              <a:t>Variables are </a:t>
            </a:r>
            <a:r>
              <a:rPr lang="en-US" sz="1600" dirty="0"/>
              <a:t>reserved memory locations to store </a:t>
            </a:r>
            <a:r>
              <a:rPr lang="en-US" sz="1600" dirty="0" smtClean="0"/>
              <a:t>values, which implies that the creation of </a:t>
            </a:r>
            <a:r>
              <a:rPr lang="en-US" sz="1600" dirty="0"/>
              <a:t>a </a:t>
            </a:r>
            <a:r>
              <a:rPr lang="en-US" sz="1600" dirty="0" smtClean="0"/>
              <a:t>variable reserves </a:t>
            </a:r>
            <a:r>
              <a:rPr lang="en-US" sz="1600" dirty="0"/>
              <a:t>some space in </a:t>
            </a:r>
            <a:r>
              <a:rPr lang="en-US" sz="1600" dirty="0" smtClean="0"/>
              <a:t>memory</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Data analysis may require to </a:t>
            </a:r>
            <a:r>
              <a:rPr lang="en-US" sz="1600" dirty="0"/>
              <a:t>store information of various data types like character, wide character, integer, floating point, double floating point, Boolean etc. </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smtClean="0"/>
              <a:t>Based </a:t>
            </a:r>
            <a:r>
              <a:rPr lang="en-US" sz="1600" dirty="0"/>
              <a:t>on the data type of a variable, the operating system allocates memory and decides what can be stored in the reserved memory</a:t>
            </a:r>
            <a:r>
              <a:rPr lang="en-US" sz="1600" dirty="0" smtClean="0"/>
              <a:t>.</a:t>
            </a:r>
          </a:p>
          <a:p>
            <a:pPr marL="285750" indent="-285750">
              <a:buFont typeface="Arial" pitchFamily="34" charset="0"/>
              <a:buChar char="•"/>
            </a:pPr>
            <a:endParaRPr lang="en-US" sz="1600" dirty="0"/>
          </a:p>
          <a:p>
            <a:pPr marL="285750" indent="-285750">
              <a:buFont typeface="Arial" pitchFamily="34" charset="0"/>
              <a:buChar char="•"/>
            </a:pPr>
            <a:r>
              <a:rPr lang="en-US" sz="1600" dirty="0"/>
              <a:t>In contrast to other programming languages like C and java in R, </a:t>
            </a:r>
            <a:r>
              <a:rPr lang="en-US" sz="1600" dirty="0" smtClean="0"/>
              <a:t>variables </a:t>
            </a:r>
            <a:r>
              <a:rPr lang="en-US" sz="1600" dirty="0"/>
              <a:t>are not declared as some data </a:t>
            </a:r>
            <a:r>
              <a:rPr lang="en-US" sz="1600" dirty="0" smtClean="0"/>
              <a:t>type</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Variables </a:t>
            </a:r>
            <a:r>
              <a:rPr lang="en-US" sz="1600" dirty="0"/>
              <a:t>are assigned with R-Objects and the data type of the R-object becomes the data type of the variable</a:t>
            </a:r>
            <a:r>
              <a:rPr lang="en-US" sz="1600" dirty="0" smtClean="0"/>
              <a:t>.</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There </a:t>
            </a:r>
            <a:r>
              <a:rPr lang="en-US" sz="1600" dirty="0"/>
              <a:t>are many types of R-objects. The frequently used ones are </a:t>
            </a:r>
            <a:r>
              <a:rPr lang="en-US" sz="1600" dirty="0" smtClean="0"/>
              <a:t>−</a:t>
            </a:r>
            <a:endParaRPr lang="en-US" sz="1600" dirty="0"/>
          </a:p>
          <a:p>
            <a:pPr marL="742950" lvl="1" indent="-285750">
              <a:buFont typeface="Courier New" pitchFamily="49" charset="0"/>
              <a:buChar char="o"/>
            </a:pPr>
            <a:r>
              <a:rPr lang="en-US" sz="1600" dirty="0"/>
              <a:t>Vectors </a:t>
            </a:r>
          </a:p>
          <a:p>
            <a:pPr marL="742950" lvl="1" indent="-285750">
              <a:buFont typeface="Courier New" pitchFamily="49" charset="0"/>
              <a:buChar char="o"/>
            </a:pPr>
            <a:r>
              <a:rPr lang="en-US" sz="1600" dirty="0"/>
              <a:t>Lists </a:t>
            </a:r>
          </a:p>
          <a:p>
            <a:pPr marL="742950" lvl="1" indent="-285750">
              <a:buFont typeface="Courier New" pitchFamily="49" charset="0"/>
              <a:buChar char="o"/>
            </a:pPr>
            <a:r>
              <a:rPr lang="en-US" sz="1600" dirty="0"/>
              <a:t>Matrices </a:t>
            </a:r>
          </a:p>
          <a:p>
            <a:pPr marL="742950" lvl="1" indent="-285750">
              <a:buFont typeface="Courier New" pitchFamily="49" charset="0"/>
              <a:buChar char="o"/>
            </a:pPr>
            <a:r>
              <a:rPr lang="en-US" sz="1600" dirty="0"/>
              <a:t>Arrays </a:t>
            </a:r>
          </a:p>
          <a:p>
            <a:pPr marL="742950" lvl="1" indent="-285750">
              <a:buFont typeface="Courier New" pitchFamily="49" charset="0"/>
              <a:buChar char="o"/>
            </a:pPr>
            <a:r>
              <a:rPr lang="en-US" sz="1600" dirty="0"/>
              <a:t>Factors </a:t>
            </a:r>
          </a:p>
          <a:p>
            <a:pPr marL="742950" lvl="1" indent="-285750">
              <a:buFont typeface="Courier New" pitchFamily="49" charset="0"/>
              <a:buChar char="o"/>
            </a:pPr>
            <a:r>
              <a:rPr lang="en-US" sz="1600" dirty="0"/>
              <a:t>Data Frames </a:t>
            </a:r>
          </a:p>
        </p:txBody>
      </p:sp>
    </p:spTree>
    <p:extLst>
      <p:ext uri="{BB962C8B-B14F-4D97-AF65-F5344CB8AC3E}">
        <p14:creationId xmlns:p14="http://schemas.microsoft.com/office/powerpoint/2010/main" val="51971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14" y="290765"/>
            <a:ext cx="7886700" cy="446244"/>
          </a:xfrm>
        </p:spPr>
        <p:txBody>
          <a:bodyPr vert="horz" lIns="91440" tIns="45720" rIns="91440" bIns="45720" rtlCol="0" anchor="ctr">
            <a:noAutofit/>
          </a:bodyPr>
          <a:lstStyle/>
          <a:p>
            <a:r>
              <a:rPr lang="en-IN" dirty="0"/>
              <a:t>Basic Error Handling Functions in R</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933487888"/>
              </p:ext>
            </p:extLst>
          </p:nvPr>
        </p:nvGraphicFramePr>
        <p:xfrm>
          <a:off x="182880" y="948508"/>
          <a:ext cx="8778240" cy="5278056"/>
        </p:xfrm>
        <a:graphic>
          <a:graphicData uri="http://schemas.openxmlformats.org/drawingml/2006/table">
            <a:tbl>
              <a:tblPr firstRow="1" bandRow="1">
                <a:tableStyleId>{2D5ABB26-0587-4C30-8999-92F81FD0307C}</a:tableStyleId>
              </a:tblPr>
              <a:tblGrid>
                <a:gridCol w="4389120">
                  <a:extLst>
                    <a:ext uri="{9D8B030D-6E8A-4147-A177-3AD203B41FA5}">
                      <a16:colId xmlns="" xmlns:a16="http://schemas.microsoft.com/office/drawing/2014/main" val="2479745180"/>
                    </a:ext>
                  </a:extLst>
                </a:gridCol>
                <a:gridCol w="4389120">
                  <a:extLst>
                    <a:ext uri="{9D8B030D-6E8A-4147-A177-3AD203B41FA5}">
                      <a16:colId xmlns="" xmlns:a16="http://schemas.microsoft.com/office/drawing/2014/main" val="1852685553"/>
                    </a:ext>
                  </a:extLst>
                </a:gridCol>
              </a:tblGrid>
              <a:tr h="2504376">
                <a:tc gridSpan="2">
                  <a:txBody>
                    <a:bodyPr/>
                    <a:lstStyle/>
                    <a:p>
                      <a:pPr marL="0" indent="0">
                        <a:buNone/>
                      </a:pPr>
                      <a:r>
                        <a:rPr lang="en-US" sz="1600" b="1" dirty="0"/>
                        <a:t>warning()</a:t>
                      </a:r>
                    </a:p>
                    <a:p>
                      <a:pPr marL="0" indent="0" algn="just">
                        <a:buNone/>
                      </a:pPr>
                      <a:r>
                        <a:rPr lang="en-US" sz="1600" dirty="0"/>
                        <a:t>The warning() function </a:t>
                      </a:r>
                      <a:r>
                        <a:rPr lang="en-IN" sz="1600" dirty="0"/>
                        <a:t>generates a warning message that corresponds to its argument(s) and (optionally) the expression or function from which it was called. The following code defines the function </a:t>
                      </a:r>
                      <a:r>
                        <a:rPr lang="en-IN" sz="1600" dirty="0" err="1"/>
                        <a:t>testit</a:t>
                      </a:r>
                      <a:r>
                        <a:rPr lang="en-IN" sz="1600" dirty="0"/>
                        <a:t>() such that whenever </a:t>
                      </a:r>
                      <a:r>
                        <a:rPr lang="en-IN" sz="1600" dirty="0" err="1"/>
                        <a:t>testit</a:t>
                      </a:r>
                      <a:r>
                        <a:rPr lang="en-IN" sz="1600" dirty="0"/>
                        <a:t>() is called, a warning message is generated.</a:t>
                      </a:r>
                    </a:p>
                    <a:p>
                      <a:pPr marL="0" indent="0" algn="just">
                        <a:buNone/>
                      </a:pPr>
                      <a:endParaRPr lang="en-IN" sz="1600" dirty="0"/>
                    </a:p>
                    <a:p>
                      <a:endParaRPr 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14697694"/>
                  </a:ext>
                </a:extLst>
              </a:tr>
              <a:tr h="2414373">
                <a:tc>
                  <a:txBody>
                    <a:bodyPr/>
                    <a:lstStyle/>
                    <a:p>
                      <a:pPr marL="0" indent="0">
                        <a:buNone/>
                      </a:pPr>
                      <a:r>
                        <a:rPr lang="en-IN" sz="1600" b="1" dirty="0"/>
                        <a:t>stop()</a:t>
                      </a:r>
                    </a:p>
                    <a:p>
                      <a:pPr marL="0" indent="0" algn="just">
                        <a:buNone/>
                      </a:pPr>
                      <a:r>
                        <a:rPr lang="en-IN" sz="1600" dirty="0"/>
                        <a:t>The stop() function stops execution of the current expression and executes an error action. Here’s an example:</a:t>
                      </a:r>
                    </a:p>
                    <a:p>
                      <a:endParaRPr 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en-IN" sz="1600" b="1" dirty="0" err="1"/>
                        <a:t>suppressWarnings</a:t>
                      </a:r>
                      <a:r>
                        <a:rPr lang="en-IN" sz="1600" b="1" dirty="0"/>
                        <a:t>()</a:t>
                      </a:r>
                    </a:p>
                    <a:p>
                      <a:pPr marL="0" indent="0" algn="just">
                        <a:buNone/>
                      </a:pPr>
                      <a:r>
                        <a:rPr lang="en-IN" sz="1600" dirty="0"/>
                        <a:t>The </a:t>
                      </a:r>
                      <a:r>
                        <a:rPr lang="en-IN" sz="1600" dirty="0" err="1"/>
                        <a:t>suppressWarnings</a:t>
                      </a:r>
                      <a:r>
                        <a:rPr lang="en-IN" sz="1600" dirty="0"/>
                        <a:t>() function, as the name </a:t>
                      </a:r>
                      <a:r>
                        <a:rPr lang="en-IN" sz="1600" dirty="0" smtClean="0"/>
                        <a:t>suggests, </a:t>
                      </a:r>
                      <a:r>
                        <a:rPr lang="en-IN" sz="1600" dirty="0"/>
                        <a:t>suppresses a warning message. Let us </a:t>
                      </a:r>
                      <a:r>
                        <a:rPr lang="en-IN" sz="1600" dirty="0" smtClean="0"/>
                        <a:t>look </a:t>
                      </a:r>
                      <a:r>
                        <a:rPr lang="en-IN" sz="1600" dirty="0"/>
                        <a:t>at an example:</a:t>
                      </a:r>
                    </a:p>
                    <a:p>
                      <a:pPr marL="0" indent="0">
                        <a:buNone/>
                      </a:pPr>
                      <a:endParaRPr lang="en-IN" sz="1600" dirty="0"/>
                    </a:p>
                    <a:p>
                      <a:endParaRPr lang="en-US" sz="1600" b="1" dirty="0" smtClean="0"/>
                    </a:p>
                    <a:p>
                      <a:endParaRPr lang="en-US" sz="1600" b="1" dirty="0" smtClean="0"/>
                    </a:p>
                    <a:p>
                      <a:endParaRPr lang="en-US" sz="1600" b="1" dirty="0" smtClean="0"/>
                    </a:p>
                    <a:p>
                      <a:endParaRPr lang="en-US" sz="1600" b="1" dirty="0" smtClean="0"/>
                    </a:p>
                    <a:p>
                      <a:endParaRPr lang="en-US" sz="1600" b="1" dirty="0" smtClean="0"/>
                    </a:p>
                    <a:p>
                      <a:endParaRPr lang="en-US" sz="16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52358098"/>
                  </a:ext>
                </a:extLst>
              </a:tr>
            </a:tbl>
          </a:graphicData>
        </a:graphic>
      </p:graphicFrame>
      <p:sp>
        <p:nvSpPr>
          <p:cNvPr id="6" name="Rectangle 5"/>
          <p:cNvSpPr/>
          <p:nvPr/>
        </p:nvSpPr>
        <p:spPr>
          <a:xfrm>
            <a:off x="504965" y="2161549"/>
            <a:ext cx="7656395"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 &lt;- function() warning("</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a:t>
            </a:r>
          </a:p>
          <a:p>
            <a:r>
              <a:rPr lang="en-US" sz="1400" dirty="0">
                <a:latin typeface="Consolas" pitchFamily="49" charset="0"/>
                <a:cs typeface="Consolas" pitchFamily="49" charset="0"/>
              </a:rPr>
              <a:t>Warning message:</a:t>
            </a:r>
          </a:p>
          <a:p>
            <a:r>
              <a:rPr lang="en-US" sz="1400" dirty="0">
                <a:latin typeface="Consolas" pitchFamily="49" charset="0"/>
                <a:cs typeface="Consolas" pitchFamily="49" charset="0"/>
              </a:rPr>
              <a:t>In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 : </a:t>
            </a:r>
            <a:r>
              <a:rPr lang="en-US" sz="1400" dirty="0" err="1">
                <a:latin typeface="Consolas" pitchFamily="49" charset="0"/>
                <a:cs typeface="Consolas" pitchFamily="49" charset="0"/>
              </a:rPr>
              <a:t>testit</a:t>
            </a:r>
            <a:endParaRPr lang="en-US" sz="1400" dirty="0">
              <a:latin typeface="Consolas" pitchFamily="49" charset="0"/>
              <a:cs typeface="Consolas" pitchFamily="49" charset="0"/>
            </a:endParaRPr>
          </a:p>
        </p:txBody>
      </p:sp>
      <p:sp>
        <p:nvSpPr>
          <p:cNvPr id="7" name="Rectangle 6"/>
          <p:cNvSpPr/>
          <p:nvPr/>
        </p:nvSpPr>
        <p:spPr>
          <a:xfrm>
            <a:off x="275227" y="4565830"/>
            <a:ext cx="3828197"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iter</a:t>
            </a:r>
            <a:r>
              <a:rPr lang="en-US" sz="1400" dirty="0">
                <a:latin typeface="Consolas" pitchFamily="49" charset="0"/>
                <a:cs typeface="Consolas" pitchFamily="49" charset="0"/>
              </a:rPr>
              <a:t> &lt;- 12</a:t>
            </a:r>
          </a:p>
          <a:p>
            <a:r>
              <a:rPr lang="en-US" sz="1400" dirty="0">
                <a:latin typeface="Consolas" pitchFamily="49" charset="0"/>
                <a:cs typeface="Consolas" pitchFamily="49" charset="0"/>
              </a:rPr>
              <a:t>&gt; try(if(</a:t>
            </a:r>
            <a:r>
              <a:rPr lang="en-US" sz="1400" dirty="0" err="1">
                <a:latin typeface="Consolas" pitchFamily="49" charset="0"/>
                <a:cs typeface="Consolas" pitchFamily="49" charset="0"/>
              </a:rPr>
              <a:t>iter</a:t>
            </a:r>
            <a:r>
              <a:rPr lang="en-US" sz="1400" dirty="0">
                <a:latin typeface="Consolas" pitchFamily="49" charset="0"/>
                <a:cs typeface="Consolas" pitchFamily="49" charset="0"/>
              </a:rPr>
              <a:t> &gt; 10) stop("too many iterations</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endParaRPr lang="en-US" sz="1400" dirty="0">
              <a:latin typeface="Consolas" pitchFamily="49" charset="0"/>
              <a:cs typeface="Consolas" pitchFamily="49" charset="0"/>
            </a:endParaRPr>
          </a:p>
          <a:p>
            <a:r>
              <a:rPr lang="en-US" sz="1400" dirty="0">
                <a:latin typeface="Consolas" pitchFamily="49" charset="0"/>
                <a:cs typeface="Consolas" pitchFamily="49" charset="0"/>
              </a:rPr>
              <a:t>Error in try(if (</a:t>
            </a:r>
            <a:r>
              <a:rPr lang="en-US" sz="1400" dirty="0" err="1">
                <a:latin typeface="Consolas" pitchFamily="49" charset="0"/>
                <a:cs typeface="Consolas" pitchFamily="49" charset="0"/>
              </a:rPr>
              <a:t>iter</a:t>
            </a:r>
            <a:r>
              <a:rPr lang="en-US" sz="1400" dirty="0">
                <a:latin typeface="Consolas" pitchFamily="49" charset="0"/>
                <a:cs typeface="Consolas" pitchFamily="49" charset="0"/>
              </a:rPr>
              <a:t> &gt; 10) stop("too many iterations")) :  too many iterations</a:t>
            </a:r>
          </a:p>
        </p:txBody>
      </p:sp>
      <p:sp>
        <p:nvSpPr>
          <p:cNvPr id="8" name="Rectangle 7"/>
          <p:cNvSpPr/>
          <p:nvPr/>
        </p:nvSpPr>
        <p:spPr>
          <a:xfrm>
            <a:off x="4863147" y="4618959"/>
            <a:ext cx="3828197"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 &lt;- function() warning("</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a:t>
            </a:r>
          </a:p>
          <a:p>
            <a:r>
              <a:rPr lang="en-US" sz="1400" dirty="0">
                <a:latin typeface="Consolas" pitchFamily="49" charset="0"/>
                <a:cs typeface="Consolas" pitchFamily="49" charset="0"/>
              </a:rPr>
              <a:t>Warning message:</a:t>
            </a:r>
          </a:p>
          <a:p>
            <a:r>
              <a:rPr lang="en-US" sz="1400" dirty="0">
                <a:latin typeface="Consolas" pitchFamily="49" charset="0"/>
                <a:cs typeface="Consolas" pitchFamily="49" charset="0"/>
              </a:rPr>
              <a:t>In </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 : </a:t>
            </a:r>
            <a:r>
              <a:rPr lang="en-US" sz="1400" dirty="0" err="1">
                <a:latin typeface="Consolas" pitchFamily="49" charset="0"/>
                <a:cs typeface="Consolas" pitchFamily="49" charset="0"/>
              </a:rPr>
              <a:t>testit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suppressWarnings</a:t>
            </a:r>
            <a:r>
              <a:rPr lang="en-US" sz="1400" dirty="0">
                <a:latin typeface="Consolas" pitchFamily="49" charset="0"/>
                <a:cs typeface="Consolas" pitchFamily="49" charset="0"/>
              </a:rPr>
              <a:t>(</a:t>
            </a:r>
            <a:r>
              <a:rPr lang="en-US" sz="1400" dirty="0" err="1">
                <a:latin typeface="Consolas" pitchFamily="49" charset="0"/>
                <a:cs typeface="Consolas" pitchFamily="49" charset="0"/>
              </a:rPr>
              <a:t>testit</a:t>
            </a: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2606158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42" y="242294"/>
            <a:ext cx="7886700" cy="446244"/>
          </a:xfrm>
        </p:spPr>
        <p:txBody>
          <a:bodyPr vert="horz" lIns="91440" tIns="45720" rIns="91440" bIns="45720" rtlCol="0" anchor="ctr">
            <a:noAutofit/>
          </a:bodyPr>
          <a:lstStyle/>
          <a:p>
            <a:r>
              <a:rPr lang="en-IN" dirty="0"/>
              <a:t>Dates and Times in R</a:t>
            </a:r>
            <a:endParaRPr lang="en-US" dirty="0"/>
          </a:p>
        </p:txBody>
      </p:sp>
      <p:sp>
        <p:nvSpPr>
          <p:cNvPr id="3" name="Content Placeholder 2"/>
          <p:cNvSpPr>
            <a:spLocks noGrp="1"/>
          </p:cNvSpPr>
          <p:nvPr>
            <p:ph idx="1"/>
          </p:nvPr>
        </p:nvSpPr>
        <p:spPr>
          <a:xfrm>
            <a:off x="182880" y="1029739"/>
            <a:ext cx="8778240" cy="5365593"/>
          </a:xfrm>
        </p:spPr>
        <p:txBody>
          <a:bodyPr vert="horz" lIns="91440" tIns="45720" rIns="91440" bIns="45720" rtlCol="0">
            <a:noAutofit/>
          </a:bodyPr>
          <a:lstStyle/>
          <a:p>
            <a:pPr marL="285750" indent="-285750">
              <a:buFont typeface="Arial" pitchFamily="34" charset="0"/>
              <a:buChar char="•"/>
            </a:pPr>
            <a:r>
              <a:rPr lang="en-IN" sz="1800" dirty="0">
                <a:solidFill>
                  <a:schemeClr val="tx1"/>
                </a:solidFill>
                <a:latin typeface="+mj-lt"/>
              </a:rPr>
              <a:t>R provides several options for dealing with date and date/time </a:t>
            </a:r>
            <a:r>
              <a:rPr lang="en-IN" sz="1800" dirty="0" smtClean="0">
                <a:solidFill>
                  <a:schemeClr val="tx1"/>
                </a:solidFill>
                <a:latin typeface="+mj-lt"/>
              </a:rPr>
              <a:t>data</a:t>
            </a:r>
          </a:p>
          <a:p>
            <a:pPr marL="285750" indent="-285750">
              <a:buFont typeface="Arial" pitchFamily="34" charset="0"/>
              <a:buChar char="•"/>
            </a:pPr>
            <a:r>
              <a:rPr lang="en-IN" sz="1800" dirty="0" smtClean="0">
                <a:solidFill>
                  <a:schemeClr val="tx1"/>
                </a:solidFill>
                <a:latin typeface="+mj-lt"/>
              </a:rPr>
              <a:t>To </a:t>
            </a:r>
            <a:r>
              <a:rPr lang="en-IN" sz="1800" dirty="0">
                <a:solidFill>
                  <a:schemeClr val="tx1"/>
                </a:solidFill>
                <a:latin typeface="+mj-lt"/>
              </a:rPr>
              <a:t>get the current date, </a:t>
            </a:r>
            <a:r>
              <a:rPr lang="en-IN" sz="1800" dirty="0" smtClean="0">
                <a:solidFill>
                  <a:schemeClr val="tx1"/>
                </a:solidFill>
                <a:latin typeface="+mj-lt"/>
              </a:rPr>
              <a:t>use </a:t>
            </a:r>
            <a:r>
              <a:rPr lang="en-IN" sz="1800" i="1" dirty="0" err="1" smtClean="0">
                <a:solidFill>
                  <a:schemeClr val="tx1"/>
                </a:solidFill>
                <a:latin typeface="+mj-lt"/>
              </a:rPr>
              <a:t>Sys.Date</a:t>
            </a:r>
            <a:r>
              <a:rPr lang="en-IN" sz="1800" i="1" dirty="0" smtClean="0">
                <a:solidFill>
                  <a:schemeClr val="tx1"/>
                </a:solidFill>
                <a:latin typeface="+mj-lt"/>
              </a:rPr>
              <a:t>()</a:t>
            </a:r>
            <a:r>
              <a:rPr lang="en-IN" sz="1800" dirty="0" smtClean="0">
                <a:solidFill>
                  <a:schemeClr val="tx1"/>
                </a:solidFill>
                <a:latin typeface="+mj-lt"/>
              </a:rPr>
              <a:t> function</a:t>
            </a:r>
          </a:p>
          <a:p>
            <a:pPr marL="285750" indent="-285750">
              <a:buFont typeface="Arial" pitchFamily="34" charset="0"/>
              <a:buChar char="•"/>
            </a:pPr>
            <a:r>
              <a:rPr lang="en-IN" sz="1800" dirty="0" smtClean="0">
                <a:solidFill>
                  <a:schemeClr val="tx1"/>
                </a:solidFill>
                <a:latin typeface="+mj-lt"/>
              </a:rPr>
              <a:t>Internally</a:t>
            </a:r>
            <a:r>
              <a:rPr lang="en-IN" sz="1800" dirty="0">
                <a:solidFill>
                  <a:schemeClr val="tx1"/>
                </a:solidFill>
                <a:latin typeface="+mj-lt"/>
              </a:rPr>
              <a:t>, R </a:t>
            </a:r>
            <a:r>
              <a:rPr lang="en-IN" sz="1800" dirty="0" smtClean="0">
                <a:solidFill>
                  <a:schemeClr val="tx1"/>
                </a:solidFill>
                <a:latin typeface="+mj-lt"/>
              </a:rPr>
              <a:t>stores date/time </a:t>
            </a:r>
            <a:r>
              <a:rPr lang="en-IN" sz="1800" dirty="0">
                <a:solidFill>
                  <a:schemeClr val="tx1"/>
                </a:solidFill>
                <a:latin typeface="+mj-lt"/>
              </a:rPr>
              <a:t>objects </a:t>
            </a:r>
            <a:r>
              <a:rPr lang="en-IN" sz="1800" dirty="0" smtClean="0">
                <a:solidFill>
                  <a:schemeClr val="tx1"/>
                </a:solidFill>
                <a:latin typeface="+mj-lt"/>
              </a:rPr>
              <a:t>as </a:t>
            </a:r>
            <a:r>
              <a:rPr lang="en-IN" sz="1800" dirty="0">
                <a:solidFill>
                  <a:schemeClr val="tx1"/>
                </a:solidFill>
                <a:latin typeface="+mj-lt"/>
              </a:rPr>
              <a:t>the number of days since January 1, 1970, using negative numbers for earlier dates. The </a:t>
            </a:r>
            <a:r>
              <a:rPr lang="en-IN" sz="1800" dirty="0" err="1">
                <a:solidFill>
                  <a:schemeClr val="tx1"/>
                </a:solidFill>
                <a:latin typeface="+mj-lt"/>
              </a:rPr>
              <a:t>as.numeric</a:t>
            </a:r>
            <a:r>
              <a:rPr lang="en-IN" sz="1800" dirty="0">
                <a:solidFill>
                  <a:schemeClr val="tx1"/>
                </a:solidFill>
                <a:latin typeface="+mj-lt"/>
              </a:rPr>
              <a:t> function can be used to convert a date object to its internal </a:t>
            </a:r>
            <a:r>
              <a:rPr lang="en-IN" sz="1800" dirty="0" smtClean="0">
                <a:solidFill>
                  <a:schemeClr val="tx1"/>
                </a:solidFill>
                <a:latin typeface="+mj-lt"/>
              </a:rPr>
              <a:t>form</a:t>
            </a:r>
            <a:endParaRPr lang="en-IN" sz="1800" dirty="0">
              <a:solidFill>
                <a:schemeClr val="tx1"/>
              </a:solidFill>
              <a:latin typeface="+mj-lt"/>
            </a:endParaRPr>
          </a:p>
          <a:p>
            <a:pPr marL="285750" indent="-285750">
              <a:buFont typeface="Arial" pitchFamily="34" charset="0"/>
              <a:buChar char="•"/>
            </a:pPr>
            <a:endParaRPr lang="en-US" sz="1800" dirty="0" smtClean="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IN" sz="1800" dirty="0" smtClean="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There </a:t>
            </a:r>
            <a:r>
              <a:rPr lang="en-IN" sz="1800" dirty="0">
                <a:solidFill>
                  <a:schemeClr val="tx1"/>
                </a:solidFill>
                <a:latin typeface="+mj-lt"/>
              </a:rPr>
              <a:t>are three built-in date/time classes in R:</a:t>
            </a:r>
          </a:p>
          <a:p>
            <a:pPr marL="574675" lvl="1" indent="-285750">
              <a:buFont typeface="Arial" pitchFamily="34" charset="0"/>
              <a:buChar char="•"/>
            </a:pPr>
            <a:r>
              <a:rPr lang="en-IN" sz="1600" dirty="0">
                <a:solidFill>
                  <a:schemeClr val="tx1"/>
                </a:solidFill>
                <a:latin typeface="+mj-lt"/>
              </a:rPr>
              <a:t>Date: This class can be used, only with dates, but not with times.</a:t>
            </a:r>
          </a:p>
          <a:p>
            <a:pPr marL="574675" lvl="1" indent="-285750">
              <a:buFont typeface="Arial" pitchFamily="34" charset="0"/>
              <a:buChar char="•"/>
            </a:pPr>
            <a:r>
              <a:rPr lang="en-IN" sz="1600" dirty="0" err="1">
                <a:solidFill>
                  <a:schemeClr val="tx1"/>
                </a:solidFill>
                <a:latin typeface="+mj-lt"/>
              </a:rPr>
              <a:t>POSIXct</a:t>
            </a:r>
            <a:r>
              <a:rPr lang="en-IN" sz="1600" dirty="0">
                <a:solidFill>
                  <a:schemeClr val="tx1"/>
                </a:solidFill>
                <a:latin typeface="+mj-lt"/>
              </a:rPr>
              <a:t>: This is usually the best class to use, when handling time in your data (</a:t>
            </a:r>
            <a:r>
              <a:rPr lang="en-IN" sz="1600" dirty="0" err="1">
                <a:solidFill>
                  <a:schemeClr val="tx1"/>
                </a:solidFill>
                <a:latin typeface="+mj-lt"/>
              </a:rPr>
              <a:t>ct</a:t>
            </a:r>
            <a:r>
              <a:rPr lang="en-IN" sz="1600" dirty="0">
                <a:solidFill>
                  <a:schemeClr val="tx1"/>
                </a:solidFill>
                <a:latin typeface="+mj-lt"/>
              </a:rPr>
              <a:t> stands for calendar time).</a:t>
            </a:r>
          </a:p>
          <a:p>
            <a:pPr marL="574675" lvl="1" indent="-285750">
              <a:buFont typeface="Arial" pitchFamily="34" charset="0"/>
              <a:buChar char="•"/>
            </a:pPr>
            <a:r>
              <a:rPr lang="en-IN" sz="1600" dirty="0" err="1">
                <a:solidFill>
                  <a:schemeClr val="tx1"/>
                </a:solidFill>
                <a:latin typeface="+mj-lt"/>
              </a:rPr>
              <a:t>POSIXlt</a:t>
            </a:r>
            <a:r>
              <a:rPr lang="en-IN" sz="1600" dirty="0">
                <a:solidFill>
                  <a:schemeClr val="tx1"/>
                </a:solidFill>
                <a:latin typeface="+mj-lt"/>
              </a:rPr>
              <a:t>: This class enables easy extraction of specific components of a time (</a:t>
            </a:r>
            <a:r>
              <a:rPr lang="en-IN" sz="1600" dirty="0" err="1">
                <a:solidFill>
                  <a:schemeClr val="tx1"/>
                </a:solidFill>
                <a:latin typeface="+mj-lt"/>
              </a:rPr>
              <a:t>lt</a:t>
            </a:r>
            <a:r>
              <a:rPr lang="en-IN" sz="1600" dirty="0">
                <a:solidFill>
                  <a:schemeClr val="tx1"/>
                </a:solidFill>
                <a:latin typeface="+mj-lt"/>
              </a:rPr>
              <a:t> stands for local time). It is also worth remembering that these are list </a:t>
            </a:r>
            <a:r>
              <a:rPr lang="en-IN" sz="1600" dirty="0" smtClean="0">
                <a:solidFill>
                  <a:schemeClr val="tx1"/>
                </a:solidFill>
                <a:latin typeface="+mj-lt"/>
              </a:rPr>
              <a:t>objects</a:t>
            </a:r>
          </a:p>
          <a:p>
            <a:pPr marL="574675" lvl="1" indent="-285750">
              <a:buFont typeface="Arial" pitchFamily="34" charset="0"/>
              <a:buChar char="•"/>
            </a:pPr>
            <a:endParaRPr lang="en-IN" sz="700" dirty="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Apart </a:t>
            </a:r>
            <a:r>
              <a:rPr lang="en-IN" sz="1800" dirty="0">
                <a:solidFill>
                  <a:schemeClr val="tx1"/>
                </a:solidFill>
                <a:latin typeface="+mj-lt"/>
              </a:rPr>
              <a:t>from these built-in date/time classes, packages such as ‘</a:t>
            </a:r>
            <a:r>
              <a:rPr lang="en-IN" sz="1800" dirty="0" err="1">
                <a:solidFill>
                  <a:schemeClr val="tx1"/>
                </a:solidFill>
                <a:latin typeface="+mj-lt"/>
              </a:rPr>
              <a:t>chron</a:t>
            </a:r>
            <a:r>
              <a:rPr lang="en-IN" sz="1800" dirty="0">
                <a:solidFill>
                  <a:schemeClr val="tx1"/>
                </a:solidFill>
                <a:latin typeface="+mj-lt"/>
              </a:rPr>
              <a:t>’ augment the available </a:t>
            </a:r>
            <a:r>
              <a:rPr lang="en-IN" sz="1800" dirty="0" smtClean="0">
                <a:solidFill>
                  <a:schemeClr val="tx1"/>
                </a:solidFill>
                <a:latin typeface="+mj-lt"/>
              </a:rPr>
              <a:t>alternatives</a:t>
            </a:r>
            <a:endParaRPr lang="en-IN" sz="1800" dirty="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p:txBody>
      </p:sp>
      <p:sp>
        <p:nvSpPr>
          <p:cNvPr id="4" name="Rectangle 3"/>
          <p:cNvSpPr/>
          <p:nvPr/>
        </p:nvSpPr>
        <p:spPr>
          <a:xfrm>
            <a:off x="319127" y="2748413"/>
            <a:ext cx="8524622"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Sys.Date</a:t>
            </a:r>
            <a:r>
              <a:rPr lang="en-US" sz="1400" dirty="0">
                <a:latin typeface="Consolas" pitchFamily="49" charset="0"/>
                <a:cs typeface="Consolas" pitchFamily="49" charset="0"/>
              </a:rPr>
              <a:t>()</a:t>
            </a:r>
          </a:p>
          <a:p>
            <a:r>
              <a:rPr lang="en-US" sz="1400" dirty="0">
                <a:latin typeface="Consolas" pitchFamily="49" charset="0"/>
                <a:cs typeface="Consolas" pitchFamily="49" charset="0"/>
              </a:rPr>
              <a:t>[1] "2017-01-08"</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as.numeric</a:t>
            </a:r>
            <a:r>
              <a:rPr lang="en-US" sz="1400" dirty="0">
                <a:latin typeface="Consolas" pitchFamily="49" charset="0"/>
                <a:cs typeface="Consolas" pitchFamily="49" charset="0"/>
              </a:rPr>
              <a:t>(</a:t>
            </a:r>
            <a:r>
              <a:rPr lang="en-US" sz="1400" dirty="0" err="1">
                <a:latin typeface="Consolas" pitchFamily="49" charset="0"/>
                <a:cs typeface="Consolas" pitchFamily="49" charset="0"/>
              </a:rPr>
              <a:t>Sys.Date</a:t>
            </a:r>
            <a:r>
              <a:rPr lang="en-US" sz="1400" dirty="0">
                <a:latin typeface="Consolas" pitchFamily="49" charset="0"/>
                <a:cs typeface="Consolas" pitchFamily="49" charset="0"/>
              </a:rPr>
              <a:t>())</a:t>
            </a:r>
          </a:p>
          <a:p>
            <a:r>
              <a:rPr lang="en-US" sz="1400" dirty="0">
                <a:latin typeface="Consolas" pitchFamily="49" charset="0"/>
                <a:cs typeface="Consolas" pitchFamily="49" charset="0"/>
              </a:rPr>
              <a:t>[1] 17174</a:t>
            </a:r>
          </a:p>
        </p:txBody>
      </p:sp>
    </p:spTree>
    <p:extLst>
      <p:ext uri="{BB962C8B-B14F-4D97-AF65-F5344CB8AC3E}">
        <p14:creationId xmlns:p14="http://schemas.microsoft.com/office/powerpoint/2010/main" val="3749890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98" y="270562"/>
            <a:ext cx="7886700" cy="446244"/>
          </a:xfrm>
        </p:spPr>
        <p:txBody>
          <a:bodyPr vert="horz" lIns="91440" tIns="45720" rIns="91440" bIns="45720" rtlCol="0" anchor="ctr">
            <a:noAutofit/>
          </a:bodyPr>
          <a:lstStyle/>
          <a:p>
            <a:r>
              <a:rPr lang="en-IN" dirty="0"/>
              <a:t>Creating Date Class Objects in R</a:t>
            </a:r>
            <a:endParaRPr lang="en-US" dirty="0"/>
          </a:p>
        </p:txBody>
      </p:sp>
      <p:sp>
        <p:nvSpPr>
          <p:cNvPr id="3" name="Content Placeholder 2"/>
          <p:cNvSpPr>
            <a:spLocks noGrp="1"/>
          </p:cNvSpPr>
          <p:nvPr>
            <p:ph idx="1"/>
          </p:nvPr>
        </p:nvSpPr>
        <p:spPr>
          <a:xfrm>
            <a:off x="182880" y="962470"/>
            <a:ext cx="8778240" cy="5365593"/>
          </a:xfrm>
        </p:spPr>
        <p:txBody>
          <a:bodyPr vert="horz" lIns="91440" tIns="45720" rIns="91440" bIns="45720" rtlCol="0">
            <a:normAutofit/>
          </a:bodyPr>
          <a:lstStyle/>
          <a:p>
            <a:pPr marL="285750" indent="-285750">
              <a:buFont typeface="Arial" pitchFamily="34" charset="0"/>
              <a:buChar char="•"/>
            </a:pPr>
            <a:r>
              <a:rPr lang="en-IN" sz="1800" dirty="0">
                <a:solidFill>
                  <a:schemeClr val="tx1"/>
                </a:solidFill>
                <a:latin typeface="+mj-lt"/>
              </a:rPr>
              <a:t>The built-in </a:t>
            </a:r>
            <a:r>
              <a:rPr lang="en-IN" sz="1800" dirty="0" err="1">
                <a:solidFill>
                  <a:schemeClr val="tx1"/>
                </a:solidFill>
                <a:latin typeface="+mj-lt"/>
              </a:rPr>
              <a:t>as.Date</a:t>
            </a:r>
            <a:r>
              <a:rPr lang="en-IN" sz="1800" dirty="0">
                <a:solidFill>
                  <a:schemeClr val="tx1"/>
                </a:solidFill>
                <a:latin typeface="+mj-lt"/>
              </a:rPr>
              <a:t> function is used to create Date class </a:t>
            </a:r>
            <a:r>
              <a:rPr lang="en-IN" sz="1800" dirty="0" smtClean="0">
                <a:solidFill>
                  <a:schemeClr val="tx1"/>
                </a:solidFill>
                <a:latin typeface="+mj-lt"/>
              </a:rPr>
              <a:t>objects</a:t>
            </a:r>
          </a:p>
          <a:p>
            <a:pPr marL="285750" indent="-285750">
              <a:buFont typeface="Arial" pitchFamily="34" charset="0"/>
              <a:buChar char="•"/>
            </a:pPr>
            <a:r>
              <a:rPr lang="en-IN" sz="1800" dirty="0" smtClean="0">
                <a:solidFill>
                  <a:schemeClr val="tx1"/>
                </a:solidFill>
                <a:latin typeface="+mj-lt"/>
              </a:rPr>
              <a:t>The </a:t>
            </a:r>
            <a:r>
              <a:rPr lang="en-IN" sz="1800" dirty="0" err="1">
                <a:solidFill>
                  <a:schemeClr val="tx1"/>
                </a:solidFill>
                <a:latin typeface="+mj-lt"/>
              </a:rPr>
              <a:t>as.Date</a:t>
            </a:r>
            <a:r>
              <a:rPr lang="en-IN" sz="1800" dirty="0">
                <a:solidFill>
                  <a:schemeClr val="tx1"/>
                </a:solidFill>
                <a:latin typeface="+mj-lt"/>
              </a:rPr>
              <a:t> function allows a variety of input formats through the ‘format’ </a:t>
            </a:r>
            <a:r>
              <a:rPr lang="en-IN" sz="1800" dirty="0" smtClean="0">
                <a:solidFill>
                  <a:schemeClr val="tx1"/>
                </a:solidFill>
                <a:latin typeface="+mj-lt"/>
              </a:rPr>
              <a:t>argument</a:t>
            </a:r>
          </a:p>
          <a:p>
            <a:pPr marL="574675" lvl="1" indent="-285750">
              <a:buFont typeface="Courier New" pitchFamily="49" charset="0"/>
              <a:buChar char="o"/>
            </a:pPr>
            <a:r>
              <a:rPr lang="en-IN" sz="1600" dirty="0" smtClean="0">
                <a:solidFill>
                  <a:schemeClr val="tx1"/>
                </a:solidFill>
                <a:latin typeface="+mj-lt"/>
              </a:rPr>
              <a:t>The </a:t>
            </a:r>
            <a:r>
              <a:rPr lang="en-IN" sz="1600" dirty="0">
                <a:solidFill>
                  <a:schemeClr val="tx1"/>
                </a:solidFill>
                <a:latin typeface="+mj-lt"/>
              </a:rPr>
              <a:t>default format is a four digit year, followed by a month, then a day, separated by either dashes or </a:t>
            </a:r>
            <a:r>
              <a:rPr lang="en-IN" sz="1600" dirty="0" smtClean="0">
                <a:solidFill>
                  <a:schemeClr val="tx1"/>
                </a:solidFill>
                <a:latin typeface="+mj-lt"/>
              </a:rPr>
              <a:t>slashes</a:t>
            </a:r>
          </a:p>
          <a:p>
            <a:pPr marL="285750" indent="-285750">
              <a:buFont typeface="Arial" pitchFamily="34" charset="0"/>
              <a:buChar char="•"/>
            </a:pPr>
            <a:endParaRPr lang="en-IN" sz="1800" dirty="0" smtClean="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The </a:t>
            </a:r>
            <a:r>
              <a:rPr lang="en-IN" sz="1800" dirty="0">
                <a:solidFill>
                  <a:schemeClr val="tx1"/>
                </a:solidFill>
                <a:latin typeface="+mj-lt"/>
              </a:rPr>
              <a:t>following example shows </a:t>
            </a:r>
            <a:r>
              <a:rPr lang="en-IN" sz="1800" dirty="0" smtClean="0">
                <a:solidFill>
                  <a:schemeClr val="tx1"/>
                </a:solidFill>
                <a:latin typeface="+mj-lt"/>
              </a:rPr>
              <a:t>a date format </a:t>
            </a:r>
            <a:r>
              <a:rPr lang="en-IN" sz="1800" dirty="0">
                <a:solidFill>
                  <a:schemeClr val="tx1"/>
                </a:solidFill>
                <a:latin typeface="+mj-lt"/>
              </a:rPr>
              <a:t>which </a:t>
            </a:r>
            <a:r>
              <a:rPr lang="en-IN" sz="1800" dirty="0" err="1">
                <a:solidFill>
                  <a:schemeClr val="tx1"/>
                </a:solidFill>
                <a:latin typeface="+mj-lt"/>
              </a:rPr>
              <a:t>as.Date</a:t>
            </a:r>
            <a:r>
              <a:rPr lang="en-IN" sz="1800" dirty="0">
                <a:solidFill>
                  <a:schemeClr val="tx1"/>
                </a:solidFill>
                <a:latin typeface="+mj-lt"/>
              </a:rPr>
              <a:t> </a:t>
            </a:r>
            <a:r>
              <a:rPr lang="en-IN" sz="1800" dirty="0" smtClean="0">
                <a:solidFill>
                  <a:schemeClr val="tx1"/>
                </a:solidFill>
                <a:latin typeface="+mj-lt"/>
              </a:rPr>
              <a:t>accepts </a:t>
            </a:r>
            <a:r>
              <a:rPr lang="en-IN" sz="1800" dirty="0">
                <a:solidFill>
                  <a:schemeClr val="tx1"/>
                </a:solidFill>
                <a:latin typeface="+mj-lt"/>
              </a:rPr>
              <a:t>by default:</a:t>
            </a:r>
            <a:endParaRPr lang="en-IN" sz="1600" dirty="0">
              <a:solidFill>
                <a:schemeClr val="tx1"/>
              </a:solidFill>
              <a:latin typeface="+mj-lt"/>
            </a:endParaRPr>
          </a:p>
          <a:p>
            <a:pPr marL="285750" indent="-285750">
              <a:buFont typeface="Arial" pitchFamily="34" charset="0"/>
              <a:buChar char="•"/>
            </a:pPr>
            <a:endParaRPr lang="en-IN" sz="1600" dirty="0" smtClean="0">
              <a:solidFill>
                <a:schemeClr val="tx1"/>
              </a:solidFill>
              <a:latin typeface="+mj-lt"/>
            </a:endParaRPr>
          </a:p>
          <a:p>
            <a:pPr marL="285750" indent="-285750">
              <a:buFont typeface="Arial" pitchFamily="34" charset="0"/>
              <a:buChar char="•"/>
            </a:pPr>
            <a:endParaRPr lang="en-IN" sz="1600" dirty="0">
              <a:solidFill>
                <a:schemeClr val="tx1"/>
              </a:solidFill>
              <a:latin typeface="+mj-lt"/>
            </a:endParaRPr>
          </a:p>
          <a:p>
            <a:pPr marL="285750" indent="-285750">
              <a:buFont typeface="Arial" pitchFamily="34" charset="0"/>
              <a:buChar char="•"/>
            </a:pPr>
            <a:endParaRPr lang="en-IN" sz="1600" dirty="0" smtClean="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If </a:t>
            </a:r>
            <a:r>
              <a:rPr lang="en-IN" sz="1800" dirty="0">
                <a:solidFill>
                  <a:schemeClr val="tx1"/>
                </a:solidFill>
                <a:latin typeface="+mj-lt"/>
              </a:rPr>
              <a:t>your input dates are not in the standard format, a format string can be composed using the elements shown </a:t>
            </a:r>
            <a:r>
              <a:rPr lang="en-IN" sz="1800" dirty="0" smtClean="0">
                <a:solidFill>
                  <a:schemeClr val="tx1"/>
                </a:solidFill>
                <a:latin typeface="+mj-lt"/>
              </a:rPr>
              <a:t>below </a:t>
            </a:r>
            <a:endParaRPr lang="en-IN" sz="18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p:txBody>
      </p:sp>
      <p:sp>
        <p:nvSpPr>
          <p:cNvPr id="8" name="Rectangle 7"/>
          <p:cNvSpPr/>
          <p:nvPr/>
        </p:nvSpPr>
        <p:spPr>
          <a:xfrm>
            <a:off x="321529" y="4929209"/>
            <a:ext cx="8229600"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a:latin typeface="Consolas" pitchFamily="49" charset="0"/>
                <a:cs typeface="Consolas" pitchFamily="49" charset="0"/>
              </a:rPr>
              <a:t>&gt; dt2 &lt;- </a:t>
            </a:r>
            <a:r>
              <a:rPr lang="fr-FR" sz="1400" dirty="0" err="1">
                <a:latin typeface="Consolas" pitchFamily="49" charset="0"/>
                <a:cs typeface="Consolas" pitchFamily="49" charset="0"/>
              </a:rPr>
              <a:t>as.Date</a:t>
            </a:r>
            <a:r>
              <a:rPr lang="fr-FR" sz="1400" dirty="0">
                <a:latin typeface="Consolas" pitchFamily="49" charset="0"/>
                <a:cs typeface="Consolas" pitchFamily="49" charset="0"/>
              </a:rPr>
              <a:t>("04/20/2011", format = "%m/%d/%Y")</a:t>
            </a:r>
          </a:p>
          <a:p>
            <a:r>
              <a:rPr lang="fr-FR" sz="1400" dirty="0">
                <a:latin typeface="Consolas" pitchFamily="49" charset="0"/>
                <a:cs typeface="Consolas" pitchFamily="49" charset="0"/>
              </a:rPr>
              <a:t>&gt; dt2</a:t>
            </a:r>
          </a:p>
          <a:p>
            <a:r>
              <a:rPr lang="en-US" sz="1400" dirty="0">
                <a:latin typeface="Consolas" pitchFamily="49" charset="0"/>
                <a:cs typeface="Consolas" pitchFamily="49" charset="0"/>
              </a:rPr>
              <a:t>[1] "2011-04-20</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fr-FR" sz="1400" dirty="0">
                <a:latin typeface="Consolas" pitchFamily="49" charset="0"/>
                <a:cs typeface="Consolas" pitchFamily="49" charset="0"/>
              </a:rPr>
              <a:t>&gt; dt3 &lt;- </a:t>
            </a:r>
            <a:r>
              <a:rPr lang="fr-FR" sz="1400" dirty="0" err="1">
                <a:latin typeface="Consolas" pitchFamily="49" charset="0"/>
                <a:cs typeface="Consolas" pitchFamily="49" charset="0"/>
              </a:rPr>
              <a:t>as.Date</a:t>
            </a:r>
            <a:r>
              <a:rPr lang="fr-FR" sz="1400" dirty="0">
                <a:latin typeface="Consolas" pitchFamily="49" charset="0"/>
                <a:cs typeface="Consolas" pitchFamily="49" charset="0"/>
              </a:rPr>
              <a:t>("</a:t>
            </a:r>
            <a:r>
              <a:rPr lang="fr-FR" sz="1400" dirty="0" err="1">
                <a:latin typeface="Consolas" pitchFamily="49" charset="0"/>
                <a:cs typeface="Consolas" pitchFamily="49" charset="0"/>
              </a:rPr>
              <a:t>October</a:t>
            </a:r>
            <a:r>
              <a:rPr lang="fr-FR" sz="1400" dirty="0">
                <a:latin typeface="Consolas" pitchFamily="49" charset="0"/>
                <a:cs typeface="Consolas" pitchFamily="49" charset="0"/>
              </a:rPr>
              <a:t> 6, 2010", format = "%B %d, %Y")</a:t>
            </a:r>
          </a:p>
          <a:p>
            <a:r>
              <a:rPr lang="fr-FR" sz="1400" dirty="0">
                <a:latin typeface="Consolas" pitchFamily="49" charset="0"/>
                <a:cs typeface="Consolas" pitchFamily="49" charset="0"/>
              </a:rPr>
              <a:t>&gt; dt3</a:t>
            </a:r>
          </a:p>
          <a:p>
            <a:r>
              <a:rPr lang="en-US" sz="1400" dirty="0">
                <a:latin typeface="Consolas" pitchFamily="49" charset="0"/>
                <a:cs typeface="Consolas" pitchFamily="49" charset="0"/>
              </a:rPr>
              <a:t>[1] "2010-10-06"</a:t>
            </a:r>
          </a:p>
        </p:txBody>
      </p:sp>
      <p:sp>
        <p:nvSpPr>
          <p:cNvPr id="7" name="Rectangle 6"/>
          <p:cNvSpPr/>
          <p:nvPr/>
        </p:nvSpPr>
        <p:spPr>
          <a:xfrm>
            <a:off x="321529" y="3084103"/>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dt1 &lt;- </a:t>
            </a:r>
            <a:r>
              <a:rPr lang="en-US" sz="1400" dirty="0" err="1">
                <a:latin typeface="Consolas" pitchFamily="49" charset="0"/>
                <a:cs typeface="Consolas" pitchFamily="49" charset="0"/>
              </a:rPr>
              <a:t>as.Date</a:t>
            </a:r>
            <a:r>
              <a:rPr lang="en-US" sz="1400" dirty="0">
                <a:latin typeface="Consolas" pitchFamily="49" charset="0"/>
                <a:cs typeface="Consolas" pitchFamily="49" charset="0"/>
              </a:rPr>
              <a:t>("2012-07-22")</a:t>
            </a:r>
          </a:p>
          <a:p>
            <a:r>
              <a:rPr lang="en-US" sz="1400" dirty="0">
                <a:latin typeface="Consolas" pitchFamily="49" charset="0"/>
                <a:cs typeface="Consolas" pitchFamily="49" charset="0"/>
              </a:rPr>
              <a:t>&gt; dt1</a:t>
            </a:r>
          </a:p>
          <a:p>
            <a:r>
              <a:rPr lang="en-US" sz="1400" dirty="0">
                <a:latin typeface="Consolas" pitchFamily="49" charset="0"/>
                <a:cs typeface="Consolas" pitchFamily="49" charset="0"/>
              </a:rPr>
              <a:t>[1] "2012-07-22“</a:t>
            </a:r>
          </a:p>
        </p:txBody>
      </p:sp>
    </p:spTree>
    <p:extLst>
      <p:ext uri="{BB962C8B-B14F-4D97-AF65-F5344CB8AC3E}">
        <p14:creationId xmlns:p14="http://schemas.microsoft.com/office/powerpoint/2010/main" val="878778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81" y="36576"/>
            <a:ext cx="8676959" cy="896467"/>
          </a:xfrm>
        </p:spPr>
        <p:txBody>
          <a:bodyPr/>
          <a:lstStyle/>
          <a:p>
            <a:r>
              <a:rPr lang="en-US" dirty="0" smtClean="0"/>
              <a:t>Date Format reference list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08153432"/>
              </p:ext>
            </p:extLst>
          </p:nvPr>
        </p:nvGraphicFramePr>
        <p:xfrm>
          <a:off x="122830" y="950003"/>
          <a:ext cx="4449169" cy="5545175"/>
        </p:xfrm>
        <a:graphic>
          <a:graphicData uri="http://schemas.openxmlformats.org/drawingml/2006/table">
            <a:tbl>
              <a:tblPr>
                <a:tableStyleId>{616DA210-FB5B-4158-B5E0-FEB733F419BA}</a:tableStyleId>
              </a:tblPr>
              <a:tblGrid>
                <a:gridCol w="339584"/>
                <a:gridCol w="4109585"/>
              </a:tblGrid>
              <a:tr h="359296">
                <a:tc>
                  <a:txBody>
                    <a:bodyPr/>
                    <a:lstStyle/>
                    <a:p>
                      <a:pPr algn="l" fontAlgn="t"/>
                      <a:r>
                        <a:rPr lang="en-US" sz="1200" u="none" strike="noStrike" dirty="0">
                          <a:solidFill>
                            <a:schemeClr val="bg1"/>
                          </a:solidFill>
                          <a:effectLst/>
                        </a:rPr>
                        <a:t>%a</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Abbreviated weekday name in the current locale on this </a:t>
                      </a:r>
                      <a:r>
                        <a:rPr lang="en-US" sz="1000" u="none" strike="noStrike" dirty="0" smtClean="0">
                          <a:effectLst/>
                        </a:rPr>
                        <a:t>platform</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%A</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Full weekday name in the current locale. (Also matches abbreviated name on input.)</a:t>
                      </a:r>
                      <a:endParaRPr lang="en-US" sz="1000" b="0" i="0" u="none" strike="noStrike" dirty="0">
                        <a:solidFill>
                          <a:srgbClr val="000000"/>
                        </a:solidFill>
                        <a:effectLst/>
                        <a:latin typeface="Calibri"/>
                      </a:endParaRPr>
                    </a:p>
                  </a:txBody>
                  <a:tcPr marR="5496" marT="5496" marB="0"/>
                </a:tc>
              </a:tr>
              <a:tr h="359296">
                <a:tc>
                  <a:txBody>
                    <a:bodyPr/>
                    <a:lstStyle/>
                    <a:p>
                      <a:pPr algn="l" fontAlgn="t"/>
                      <a:r>
                        <a:rPr lang="en-US" sz="1200" u="none" strike="noStrike" dirty="0">
                          <a:solidFill>
                            <a:schemeClr val="bg1"/>
                          </a:solidFill>
                          <a:effectLst/>
                        </a:rPr>
                        <a:t>%b</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Abbreviated month name in the current locale on this platform. (Also matches full name on input: in some locales there are no abbreviations of names.)</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%B</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Full month name in the current locale. (Also matches abbreviated name on input.)</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%c</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Date and time. Locale-specific on output, "%a %b %e %H:%M:%S %Y" on input.</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%C</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Century (00–99): the integer part of the year divided by 100.</a:t>
                      </a:r>
                      <a:endParaRPr lang="en-US"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dirty="0">
                          <a:solidFill>
                            <a:schemeClr val="bg1"/>
                          </a:solidFill>
                          <a:effectLst/>
                        </a:rPr>
                        <a:t>%d</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Day of the month as decimal number (01–31).</a:t>
                      </a:r>
                      <a:endParaRPr lang="en-US" sz="1000" b="0" i="0" u="none" strike="noStrike" dirty="0">
                        <a:solidFill>
                          <a:srgbClr val="000000"/>
                        </a:solidFill>
                        <a:effectLst/>
                        <a:latin typeface="Calibri"/>
                      </a:endParaRPr>
                    </a:p>
                  </a:txBody>
                  <a:tcPr marR="5496" marT="5496" marB="0"/>
                </a:tc>
              </a:tr>
              <a:tr h="336903">
                <a:tc>
                  <a:txBody>
                    <a:bodyPr/>
                    <a:lstStyle/>
                    <a:p>
                      <a:pPr algn="l" fontAlgn="t"/>
                      <a:r>
                        <a:rPr lang="en-US" sz="1200" u="none" strike="noStrike" dirty="0">
                          <a:solidFill>
                            <a:schemeClr val="bg1"/>
                          </a:solidFill>
                          <a:effectLst/>
                        </a:rPr>
                        <a:t>%D</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Date format such as %m/%d/%y: the C99 standard says it should be that exact format (but not all </a:t>
                      </a:r>
                      <a:r>
                        <a:rPr lang="en-US" sz="1000" u="none" strike="noStrike" dirty="0" err="1">
                          <a:effectLst/>
                        </a:rPr>
                        <a:t>OSes</a:t>
                      </a:r>
                      <a:r>
                        <a:rPr lang="en-US" sz="1000" u="none" strike="noStrike" dirty="0">
                          <a:effectLst/>
                        </a:rPr>
                        <a:t> comply).</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%e</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Day of the month as decimal number (1–31), with a leading space for a single-digit number.</a:t>
                      </a:r>
                      <a:endParaRPr lang="en-US"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a:solidFill>
                            <a:schemeClr val="bg1"/>
                          </a:solidFill>
                          <a:effectLst/>
                        </a:rPr>
                        <a:t>%F</a:t>
                      </a:r>
                      <a:endParaRPr lang="en-US" sz="1200" b="0" i="0" u="none" strike="noStrike">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Equivalent to %Y-%m-%d (the ISO 8601 date format).</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%g</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The last two digits of the week-based year (see %V). (Accepted but ignored on input.)</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%G</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The week-based year (see %V) as a decimal number. (Accepted but ignored on input.)</a:t>
                      </a:r>
                      <a:endParaRPr lang="en-US"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dirty="0">
                          <a:solidFill>
                            <a:schemeClr val="bg1"/>
                          </a:solidFill>
                          <a:effectLst/>
                        </a:rPr>
                        <a:t>%h</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Equivalent to %b.</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%H</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Hours as decimal number (00–23). As a special exception strings such as 24:00:00 are accepted for input, since ISO 8601 allows these.</a:t>
                      </a:r>
                      <a:endParaRPr lang="en-US"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dirty="0">
                          <a:solidFill>
                            <a:schemeClr val="bg1"/>
                          </a:solidFill>
                          <a:effectLst/>
                        </a:rPr>
                        <a:t>%I</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Hours as decimal number (01–12).</a:t>
                      </a:r>
                      <a:endParaRPr lang="en-US"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dirty="0">
                          <a:solidFill>
                            <a:schemeClr val="bg1"/>
                          </a:solidFill>
                          <a:effectLst/>
                        </a:rPr>
                        <a:t>%j</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Day of year as decimal number (001–366).</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%m</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Month as decimal number (01–12).</a:t>
                      </a:r>
                      <a:endParaRPr lang="en-US" sz="1000" b="0" i="0" u="none" strike="noStrike" dirty="0">
                        <a:solidFill>
                          <a:srgbClr val="000000"/>
                        </a:solidFill>
                        <a:effectLst/>
                        <a:latin typeface="Calibri"/>
                      </a:endParaRPr>
                    </a:p>
                  </a:txBody>
                  <a:tcPr marR="5496" marT="5496" marB="0"/>
                </a:tc>
              </a:tr>
              <a:tr h="241552">
                <a:tc>
                  <a:txBody>
                    <a:bodyPr/>
                    <a:lstStyle/>
                    <a:p>
                      <a:pPr algn="l" fontAlgn="t"/>
                      <a:r>
                        <a:rPr lang="en-US" sz="1200" u="none" strike="noStrike" dirty="0">
                          <a:solidFill>
                            <a:schemeClr val="bg1"/>
                          </a:solidFill>
                          <a:effectLst/>
                        </a:rPr>
                        <a:t>%M</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pt-BR" sz="1000" u="none" strike="noStrike" dirty="0">
                          <a:effectLst/>
                        </a:rPr>
                        <a:t>Minute as decimal number (00–59).</a:t>
                      </a:r>
                      <a:endParaRPr lang="pt-BR" sz="1000" b="0" i="0" u="none" strike="noStrike" dirty="0">
                        <a:solidFill>
                          <a:srgbClr val="000000"/>
                        </a:solidFill>
                        <a:effectLst/>
                        <a:latin typeface="Calibri"/>
                      </a:endParaRPr>
                    </a:p>
                  </a:txBody>
                  <a:tcPr marR="5496" marT="5496" marB="0"/>
                </a:tc>
              </a:tr>
              <a:tr h="139506">
                <a:tc>
                  <a:txBody>
                    <a:bodyPr/>
                    <a:lstStyle/>
                    <a:p>
                      <a:pPr algn="l" fontAlgn="t"/>
                      <a:r>
                        <a:rPr lang="en-US" sz="1200" u="none" strike="noStrike" dirty="0">
                          <a:solidFill>
                            <a:schemeClr val="bg1"/>
                          </a:solidFill>
                          <a:effectLst/>
                        </a:rPr>
                        <a:t>%n</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Newline on output, arbitrary whitespace on input.</a:t>
                      </a:r>
                      <a:endParaRPr lang="en-US" sz="1000" b="0" i="0" u="none" strike="noStrike" dirty="0">
                        <a:solidFill>
                          <a:srgbClr val="000000"/>
                        </a:solidFill>
                        <a:effectLst/>
                        <a:latin typeface="Calibri"/>
                      </a:endParaRPr>
                    </a:p>
                  </a:txBody>
                  <a:tcPr marR="5496" marT="5496" marB="0"/>
                </a:tc>
              </a:tr>
              <a:tr h="359296">
                <a:tc>
                  <a:txBody>
                    <a:bodyPr/>
                    <a:lstStyle/>
                    <a:p>
                      <a:pPr algn="l" fontAlgn="t"/>
                      <a:r>
                        <a:rPr lang="en-US" sz="1200" u="none" strike="noStrike" dirty="0">
                          <a:solidFill>
                            <a:schemeClr val="bg1"/>
                          </a:solidFill>
                          <a:effectLst/>
                        </a:rPr>
                        <a:t>%p</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AM/PM indicator in the locale. Used in conjunction with %I and not with %H. An empty string in some </a:t>
                      </a:r>
                      <a:r>
                        <a:rPr lang="en-US" sz="1000" u="none" strike="noStrike" dirty="0" smtClean="0">
                          <a:effectLst/>
                        </a:rPr>
                        <a:t>locales</a:t>
                      </a:r>
                      <a:endParaRPr lang="en-US" sz="1000" b="0" i="0" u="none" strike="noStrike" dirty="0">
                        <a:solidFill>
                          <a:srgbClr val="000000"/>
                        </a:solidFill>
                        <a:effectLst/>
                        <a:latin typeface="Calibri"/>
                      </a:endParaRPr>
                    </a:p>
                  </a:txBody>
                  <a:tcPr marR="5496" marT="5496"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86046858"/>
              </p:ext>
            </p:extLst>
          </p:nvPr>
        </p:nvGraphicFramePr>
        <p:xfrm>
          <a:off x="4701610" y="950003"/>
          <a:ext cx="4114800" cy="5696460"/>
        </p:xfrm>
        <a:graphic>
          <a:graphicData uri="http://schemas.openxmlformats.org/drawingml/2006/table">
            <a:tbl>
              <a:tblPr>
                <a:tableStyleId>{616DA210-FB5B-4158-B5E0-FEB733F419BA}</a:tableStyleId>
              </a:tblPr>
              <a:tblGrid>
                <a:gridCol w="320765"/>
                <a:gridCol w="3794035"/>
              </a:tblGrid>
              <a:tr h="314277">
                <a:tc>
                  <a:txBody>
                    <a:bodyPr/>
                    <a:lstStyle/>
                    <a:p>
                      <a:pPr algn="l" fontAlgn="t"/>
                      <a:r>
                        <a:rPr lang="en-US" sz="1200" u="none" strike="noStrike" dirty="0">
                          <a:solidFill>
                            <a:schemeClr val="bg1"/>
                          </a:solidFill>
                          <a:effectLst/>
                        </a:rPr>
                        <a:t>%r</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a:effectLst/>
                        </a:rPr>
                        <a:t>The 12-hour clock time (using the locale's AM or PM). Only defined in some locales.</a:t>
                      </a:r>
                      <a:endParaRPr lang="en-US" sz="1000" b="0" i="0" u="none" strike="noStrike">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%R</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a:effectLst/>
                        </a:rPr>
                        <a:t>Equivalent to %H:%M.</a:t>
                      </a:r>
                      <a:endParaRPr lang="en-US" sz="1000" b="0" i="0" u="none" strike="noStrike">
                        <a:solidFill>
                          <a:srgbClr val="000000"/>
                        </a:solidFill>
                        <a:effectLst/>
                        <a:latin typeface="Calibri"/>
                      </a:endParaRPr>
                    </a:p>
                  </a:txBody>
                  <a:tcPr marR="5496" marT="5496" marB="0"/>
                </a:tc>
              </a:tr>
              <a:tr h="468632">
                <a:tc>
                  <a:txBody>
                    <a:bodyPr/>
                    <a:lstStyle/>
                    <a:p>
                      <a:pPr algn="l" fontAlgn="t"/>
                      <a:r>
                        <a:rPr lang="en-US" sz="1200" u="none" strike="noStrike" dirty="0">
                          <a:solidFill>
                            <a:schemeClr val="bg1"/>
                          </a:solidFill>
                          <a:effectLst/>
                        </a:rPr>
                        <a:t>%S</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Second as integer (00–61), allowing for up to two leap-seconds (but POSIX-compliant implementations will ignore leap seconds).</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%t</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Tab on output, arbitrary whitespace on input.</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%T</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Equivalent to %H:%M:%S.</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%u</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Weekday as a decimal number (1–7, Monday is 1).</a:t>
                      </a:r>
                      <a:endParaRPr lang="en-US" sz="1000" b="0" i="0" u="none" strike="noStrike" dirty="0">
                        <a:solidFill>
                          <a:srgbClr val="000000"/>
                        </a:solidFill>
                        <a:effectLst/>
                        <a:latin typeface="Calibri"/>
                      </a:endParaRPr>
                    </a:p>
                  </a:txBody>
                  <a:tcPr marR="5496" marT="5496" marB="0"/>
                </a:tc>
              </a:tr>
              <a:tr h="468632">
                <a:tc>
                  <a:txBody>
                    <a:bodyPr/>
                    <a:lstStyle/>
                    <a:p>
                      <a:pPr algn="l" fontAlgn="t"/>
                      <a:r>
                        <a:rPr lang="en-US" sz="1200" u="none" strike="noStrike">
                          <a:solidFill>
                            <a:schemeClr val="bg1"/>
                          </a:solidFill>
                          <a:effectLst/>
                        </a:rPr>
                        <a:t>%U</a:t>
                      </a:r>
                      <a:endParaRPr lang="en-US" sz="1200" b="0" i="0" u="none" strike="noStrike">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Week of the year as decimal number (00–53) using Sunday as the first day 1 of the week (and typically with the first Sunday of the year as day 1 of week 1). The US convention.</a:t>
                      </a:r>
                      <a:endParaRPr lang="en-US" sz="1000" b="0" i="0" u="none" strike="noStrike" dirty="0">
                        <a:solidFill>
                          <a:srgbClr val="000000"/>
                        </a:solidFill>
                        <a:effectLst/>
                        <a:latin typeface="Calibri"/>
                      </a:endParaRPr>
                    </a:p>
                  </a:txBody>
                  <a:tcPr marR="5496" marT="5496" marB="0"/>
                </a:tc>
              </a:tr>
              <a:tr h="931697">
                <a:tc>
                  <a:txBody>
                    <a:bodyPr/>
                    <a:lstStyle/>
                    <a:p>
                      <a:pPr algn="l" fontAlgn="t"/>
                      <a:r>
                        <a:rPr lang="en-US" sz="1200" u="none" strike="noStrike">
                          <a:solidFill>
                            <a:schemeClr val="bg1"/>
                          </a:solidFill>
                          <a:effectLst/>
                        </a:rPr>
                        <a:t>%V</a:t>
                      </a:r>
                      <a:endParaRPr lang="en-US" sz="1200" b="0" i="0" u="none" strike="noStrike">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Week of the year as decimal number (01–53) as defined in ISO 8601. If the week (starting on Monday) containing 1 January has four or more days in the new year, then it is considered week 1. Otherwise, it is the last week of the previous year, and the next week is week 1. (Accepted but ignored on input.)</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%w</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Weekday as decimal number (0–6, Sunday is 0).</a:t>
                      </a:r>
                      <a:endParaRPr lang="en-US" sz="1000" b="0" i="0" u="none" strike="noStrike" dirty="0">
                        <a:solidFill>
                          <a:srgbClr val="000000"/>
                        </a:solidFill>
                        <a:effectLst/>
                        <a:latin typeface="Calibri"/>
                      </a:endParaRPr>
                    </a:p>
                  </a:txBody>
                  <a:tcPr marR="5496" marT="5496" marB="0"/>
                </a:tc>
              </a:tr>
              <a:tr h="468632">
                <a:tc>
                  <a:txBody>
                    <a:bodyPr/>
                    <a:lstStyle/>
                    <a:p>
                      <a:pPr algn="l" fontAlgn="t"/>
                      <a:r>
                        <a:rPr lang="en-US" sz="1200" u="none" strike="noStrike" dirty="0">
                          <a:solidFill>
                            <a:schemeClr val="bg1"/>
                          </a:solidFill>
                          <a:effectLst/>
                        </a:rPr>
                        <a:t>%W</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Week of the year as decimal number (00–53) using Monday as the first day of week (and typically with the first Monday of the year as day 1 of week 1). The UK convention.</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%x</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Date. Locale-specific on output, "%y/%m/%d" on input.</a:t>
                      </a:r>
                      <a:endParaRPr lang="en-US" sz="1000" b="0" i="0" u="none" strike="noStrike" dirty="0">
                        <a:solidFill>
                          <a:srgbClr val="000000"/>
                        </a:solidFill>
                        <a:effectLst/>
                        <a:latin typeface="Calibri"/>
                      </a:endParaRPr>
                    </a:p>
                  </a:txBody>
                  <a:tcPr marR="5496" marT="5496" marB="0"/>
                </a:tc>
              </a:tr>
              <a:tr h="190793">
                <a:tc>
                  <a:txBody>
                    <a:bodyPr/>
                    <a:lstStyle/>
                    <a:p>
                      <a:pPr algn="l" fontAlgn="t"/>
                      <a:r>
                        <a:rPr lang="en-US" sz="1200" u="none" strike="noStrike" dirty="0">
                          <a:solidFill>
                            <a:schemeClr val="bg1"/>
                          </a:solidFill>
                          <a:effectLst/>
                        </a:rPr>
                        <a:t>%X</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Time. Locale-specific on output, "%H:%M:%S" on input.</a:t>
                      </a:r>
                      <a:endParaRPr lang="en-US" sz="1000" b="0" i="0" u="none" strike="noStrike" dirty="0">
                        <a:solidFill>
                          <a:srgbClr val="000000"/>
                        </a:solidFill>
                        <a:effectLst/>
                        <a:latin typeface="Calibri"/>
                      </a:endParaRPr>
                    </a:p>
                  </a:txBody>
                  <a:tcPr marR="5496" marT="5496" marB="0"/>
                </a:tc>
              </a:tr>
              <a:tr h="777342">
                <a:tc>
                  <a:txBody>
                    <a:bodyPr/>
                    <a:lstStyle/>
                    <a:p>
                      <a:pPr algn="l" fontAlgn="t"/>
                      <a:r>
                        <a:rPr lang="en-US" sz="1200" u="none" strike="noStrike" dirty="0">
                          <a:solidFill>
                            <a:schemeClr val="bg1"/>
                          </a:solidFill>
                          <a:effectLst/>
                        </a:rPr>
                        <a:t>%y</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Year without century (00–99). On input, values 00 to 68 are prefixed by 20 and 69 to 99 by 19 – that is the </a:t>
                      </a:r>
                      <a:r>
                        <a:rPr lang="en-US" sz="1000" u="none" strike="noStrike" dirty="0" err="1">
                          <a:effectLst/>
                        </a:rPr>
                        <a:t>behaviour</a:t>
                      </a:r>
                      <a:r>
                        <a:rPr lang="en-US" sz="1000" u="none" strike="noStrike" dirty="0">
                          <a:effectLst/>
                        </a:rPr>
                        <a:t> specified by the 2004 and 2008 POSIX standards, but they do also say ‘it is expected that in a future version the default century inferred from a 2-digit year will change’.</a:t>
                      </a:r>
                      <a:endParaRPr lang="en-US" sz="1000" b="0" i="0" u="none" strike="noStrike" dirty="0">
                        <a:solidFill>
                          <a:srgbClr val="000000"/>
                        </a:solidFill>
                        <a:effectLst/>
                        <a:latin typeface="Calibri"/>
                      </a:endParaRPr>
                    </a:p>
                  </a:txBody>
                  <a:tcPr marR="5496" marT="5496" marB="0"/>
                </a:tc>
              </a:tr>
              <a:tr h="931697">
                <a:tc>
                  <a:txBody>
                    <a:bodyPr/>
                    <a:lstStyle/>
                    <a:p>
                      <a:pPr algn="l" fontAlgn="t"/>
                      <a:r>
                        <a:rPr lang="en-US" sz="1200" u="none" strike="noStrike" dirty="0">
                          <a:solidFill>
                            <a:schemeClr val="bg1"/>
                          </a:solidFill>
                          <a:effectLst/>
                        </a:rPr>
                        <a:t>%Y</a:t>
                      </a:r>
                      <a:endParaRPr lang="en-US" sz="1200" b="0" i="0" u="none" strike="noStrike" dirty="0">
                        <a:solidFill>
                          <a:schemeClr val="bg1"/>
                        </a:solidFill>
                        <a:effectLst/>
                        <a:latin typeface="Arial Unicode MS"/>
                      </a:endParaRPr>
                    </a:p>
                  </a:txBody>
                  <a:tcPr marL="5496" marR="5496" marT="5496" marB="0">
                    <a:solidFill>
                      <a:srgbClr val="0070C0"/>
                    </a:solidFill>
                  </a:tcPr>
                </a:tc>
                <a:tc>
                  <a:txBody>
                    <a:bodyPr/>
                    <a:lstStyle/>
                    <a:p>
                      <a:pPr algn="l" fontAlgn="t"/>
                      <a:r>
                        <a:rPr lang="en-US" sz="1000" u="none" strike="noStrike" dirty="0">
                          <a:effectLst/>
                        </a:rPr>
                        <a:t>Year with century. Note that whereas there was no zero in the original Gregorian calendar, ISO 8601:2004 defines it to be valid (interpreted as 1BC): see https://en.wikipedia.org/wiki/0_(year). Note that the standards also say that years before 1582 in its calendar should only be used with agreement of the parties involved.</a:t>
                      </a:r>
                      <a:endParaRPr lang="en-US" sz="1000" b="0" i="0" u="none" strike="noStrike" dirty="0">
                        <a:solidFill>
                          <a:srgbClr val="000000"/>
                        </a:solidFill>
                        <a:effectLst/>
                        <a:latin typeface="Calibri"/>
                      </a:endParaRPr>
                    </a:p>
                  </a:txBody>
                  <a:tcPr marR="5496" marT="5496" marB="0"/>
                </a:tc>
              </a:tr>
            </a:tbl>
          </a:graphicData>
        </a:graphic>
      </p:graphicFrame>
    </p:spTree>
    <p:extLst>
      <p:ext uri="{BB962C8B-B14F-4D97-AF65-F5344CB8AC3E}">
        <p14:creationId xmlns:p14="http://schemas.microsoft.com/office/powerpoint/2010/main" val="54239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18" y="263640"/>
            <a:ext cx="7886700" cy="446244"/>
          </a:xfrm>
        </p:spPr>
        <p:txBody>
          <a:bodyPr vert="horz" lIns="91440" tIns="45720" rIns="91440" bIns="45720" rtlCol="0" anchor="ctr">
            <a:noAutofit/>
          </a:bodyPr>
          <a:lstStyle/>
          <a:p>
            <a:r>
              <a:rPr lang="en-IN" dirty="0"/>
              <a:t>Calculations with Date Class Objects in R</a:t>
            </a:r>
            <a:endParaRPr lang="en-US" dirty="0"/>
          </a:p>
        </p:txBody>
      </p:sp>
      <p:sp>
        <p:nvSpPr>
          <p:cNvPr id="3" name="Content Placeholder 2"/>
          <p:cNvSpPr>
            <a:spLocks noGrp="1"/>
          </p:cNvSpPr>
          <p:nvPr>
            <p:ph idx="1"/>
          </p:nvPr>
        </p:nvSpPr>
        <p:spPr>
          <a:xfrm>
            <a:off x="182880" y="1028977"/>
            <a:ext cx="8778240" cy="5365593"/>
          </a:xfrm>
        </p:spPr>
        <p:txBody>
          <a:bodyPr vert="horz" lIns="91440" tIns="45720" rIns="91440" bIns="45720" rtlCol="0">
            <a:normAutofit/>
          </a:bodyPr>
          <a:lstStyle/>
          <a:p>
            <a:r>
              <a:rPr lang="en-US" sz="1800" dirty="0">
                <a:solidFill>
                  <a:schemeClr val="tx1"/>
                </a:solidFill>
                <a:latin typeface="+mj-lt"/>
              </a:rPr>
              <a:t>A number of calculations can be performed on Date-class objects:</a:t>
            </a:r>
          </a:p>
          <a:p>
            <a:pPr marL="285750" indent="-285750">
              <a:buFont typeface="Arial" pitchFamily="34" charset="0"/>
              <a:buChar char="•"/>
            </a:pPr>
            <a:r>
              <a:rPr lang="en-US" sz="1800" dirty="0">
                <a:solidFill>
                  <a:schemeClr val="tx1"/>
                </a:solidFill>
                <a:latin typeface="+mj-lt"/>
              </a:rPr>
              <a:t>Difference between dates</a:t>
            </a:r>
            <a:r>
              <a:rPr lang="en-US" sz="1800" dirty="0" smtClean="0">
                <a:solidFill>
                  <a:schemeClr val="tx1"/>
                </a:solidFill>
                <a:latin typeface="+mj-lt"/>
              </a:rPr>
              <a:t>:</a:t>
            </a: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IN" sz="1800" dirty="0">
              <a:solidFill>
                <a:schemeClr val="tx1"/>
              </a:solidFill>
              <a:latin typeface="+mj-lt"/>
            </a:endParaRPr>
          </a:p>
          <a:p>
            <a:pPr marL="285750" indent="-285750">
              <a:buFont typeface="Arial" pitchFamily="34" charset="0"/>
              <a:buChar char="•"/>
            </a:pPr>
            <a:r>
              <a:rPr lang="en-IN" sz="1800" dirty="0">
                <a:solidFill>
                  <a:schemeClr val="tx1"/>
                </a:solidFill>
                <a:latin typeface="+mj-lt"/>
              </a:rPr>
              <a:t>The </a:t>
            </a:r>
            <a:r>
              <a:rPr lang="en-IN" sz="1800" dirty="0" err="1">
                <a:solidFill>
                  <a:schemeClr val="tx1"/>
                </a:solidFill>
                <a:latin typeface="+mj-lt"/>
              </a:rPr>
              <a:t>difftime</a:t>
            </a:r>
            <a:r>
              <a:rPr lang="en-IN" sz="1800" dirty="0">
                <a:solidFill>
                  <a:schemeClr val="tx1"/>
                </a:solidFill>
                <a:latin typeface="+mj-lt"/>
              </a:rPr>
              <a:t>() can be used to specify the unit(months, weeks etc.) for difference between two </a:t>
            </a:r>
            <a:r>
              <a:rPr lang="en-IN" sz="1800" dirty="0" smtClean="0">
                <a:solidFill>
                  <a:schemeClr val="tx1"/>
                </a:solidFill>
                <a:latin typeface="+mj-lt"/>
              </a:rPr>
              <a:t>dates. Here’s </a:t>
            </a:r>
            <a:r>
              <a:rPr lang="en-IN" sz="1800" dirty="0">
                <a:solidFill>
                  <a:schemeClr val="tx1"/>
                </a:solidFill>
                <a:latin typeface="+mj-lt"/>
              </a:rPr>
              <a:t>a quick example</a:t>
            </a:r>
            <a:r>
              <a:rPr lang="en-IN" sz="1800" dirty="0" smtClean="0">
                <a:solidFill>
                  <a:schemeClr val="tx1"/>
                </a:solidFill>
                <a:latin typeface="+mj-lt"/>
              </a:rPr>
              <a:t>:</a:t>
            </a:r>
          </a:p>
          <a:p>
            <a:pPr marL="285750" indent="-285750">
              <a:buFont typeface="Arial" pitchFamily="34" charset="0"/>
              <a:buChar char="•"/>
            </a:pPr>
            <a:endParaRPr lang="en-IN" sz="1800" dirty="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r>
              <a:rPr lang="en-US" sz="1800" dirty="0" smtClean="0">
                <a:solidFill>
                  <a:schemeClr val="tx1"/>
                </a:solidFill>
                <a:latin typeface="+mj-lt"/>
              </a:rPr>
              <a:t>Days </a:t>
            </a:r>
            <a:r>
              <a:rPr lang="en-US" sz="1800" dirty="0">
                <a:solidFill>
                  <a:schemeClr val="tx1"/>
                </a:solidFill>
                <a:latin typeface="+mj-lt"/>
              </a:rPr>
              <a:t>can </a:t>
            </a:r>
            <a:r>
              <a:rPr lang="en-US" sz="1800" dirty="0" smtClean="0">
                <a:solidFill>
                  <a:schemeClr val="tx1"/>
                </a:solidFill>
                <a:latin typeface="+mj-lt"/>
              </a:rPr>
              <a:t>be </a:t>
            </a:r>
            <a:r>
              <a:rPr lang="en-US" sz="1800" dirty="0">
                <a:solidFill>
                  <a:schemeClr val="tx1"/>
                </a:solidFill>
                <a:latin typeface="+mj-lt"/>
              </a:rPr>
              <a:t>added/subtracted to the date </a:t>
            </a:r>
            <a:r>
              <a:rPr lang="en-US" sz="1800" dirty="0" smtClean="0">
                <a:solidFill>
                  <a:schemeClr val="tx1"/>
                </a:solidFill>
                <a:latin typeface="+mj-lt"/>
              </a:rPr>
              <a:t>object </a:t>
            </a:r>
            <a:r>
              <a:rPr lang="en-US" sz="1800" dirty="0">
                <a:solidFill>
                  <a:schemeClr val="tx1"/>
                </a:solidFill>
                <a:latin typeface="+mj-lt"/>
              </a:rPr>
              <a:t>using the +/- operator. Let us look at </a:t>
            </a:r>
            <a:r>
              <a:rPr lang="en-US" sz="1800" dirty="0" smtClean="0">
                <a:solidFill>
                  <a:schemeClr val="tx1"/>
                </a:solidFill>
                <a:latin typeface="+mj-lt"/>
              </a:rPr>
              <a:t>some examples</a:t>
            </a:r>
            <a:r>
              <a:rPr lang="en-US" sz="1800" dirty="0">
                <a:solidFill>
                  <a:schemeClr val="tx1"/>
                </a:solidFill>
                <a:latin typeface="+mj-lt"/>
              </a:rPr>
              <a:t>:</a:t>
            </a: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p:txBody>
      </p:sp>
      <p:sp>
        <p:nvSpPr>
          <p:cNvPr id="4" name="Rectangle 3"/>
          <p:cNvSpPr/>
          <p:nvPr/>
        </p:nvSpPr>
        <p:spPr>
          <a:xfrm>
            <a:off x="239641" y="1801191"/>
            <a:ext cx="8229600"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dt1 - dt2</a:t>
            </a:r>
          </a:p>
          <a:p>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459 days</a:t>
            </a:r>
          </a:p>
        </p:txBody>
      </p:sp>
      <p:sp>
        <p:nvSpPr>
          <p:cNvPr id="5" name="Rectangle 4"/>
          <p:cNvSpPr/>
          <p:nvPr/>
        </p:nvSpPr>
        <p:spPr>
          <a:xfrm>
            <a:off x="239641" y="3236485"/>
            <a:ext cx="8229600"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difftime</a:t>
            </a:r>
            <a:r>
              <a:rPr lang="en-US" sz="1400" dirty="0">
                <a:latin typeface="Consolas" pitchFamily="49" charset="0"/>
                <a:cs typeface="Consolas" pitchFamily="49" charset="0"/>
              </a:rPr>
              <a:t>(dt1, dt2, units = "weeks")</a:t>
            </a:r>
          </a:p>
          <a:p>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65.57143 weeks</a:t>
            </a:r>
          </a:p>
        </p:txBody>
      </p:sp>
      <p:sp>
        <p:nvSpPr>
          <p:cNvPr id="6" name="Rectangle 5"/>
          <p:cNvSpPr/>
          <p:nvPr/>
        </p:nvSpPr>
        <p:spPr>
          <a:xfrm>
            <a:off x="239641" y="4767302"/>
            <a:ext cx="8229600"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dt2 + 10</a:t>
            </a:r>
          </a:p>
          <a:p>
            <a:r>
              <a:rPr lang="en-US" sz="1400" dirty="0">
                <a:latin typeface="Consolas" pitchFamily="49" charset="0"/>
                <a:cs typeface="Consolas" pitchFamily="49" charset="0"/>
              </a:rPr>
              <a:t>[1] "2011-04-30“</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&gt; dt2 - 10</a:t>
            </a:r>
          </a:p>
          <a:p>
            <a:r>
              <a:rPr lang="en-US" sz="1400" dirty="0">
                <a:latin typeface="Consolas" pitchFamily="49" charset="0"/>
                <a:cs typeface="Consolas" pitchFamily="49" charset="0"/>
              </a:rPr>
              <a:t>[1] "2011-04-10" </a:t>
            </a:r>
          </a:p>
        </p:txBody>
      </p:sp>
    </p:spTree>
    <p:extLst>
      <p:ext uri="{BB962C8B-B14F-4D97-AF65-F5344CB8AC3E}">
        <p14:creationId xmlns:p14="http://schemas.microsoft.com/office/powerpoint/2010/main" val="153622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506" y="263640"/>
            <a:ext cx="7886700" cy="446244"/>
          </a:xfrm>
        </p:spPr>
        <p:txBody>
          <a:bodyPr vert="horz" lIns="91440" tIns="45720" rIns="91440" bIns="45720" rtlCol="0" anchor="ctr">
            <a:noAutofit/>
          </a:bodyPr>
          <a:lstStyle/>
          <a:p>
            <a:r>
              <a:rPr lang="en-IN" dirty="0"/>
              <a:t>Calculations with Date Class Objects in R </a:t>
            </a:r>
            <a:endParaRPr lang="en-US" dirty="0"/>
          </a:p>
        </p:txBody>
      </p:sp>
      <p:sp>
        <p:nvSpPr>
          <p:cNvPr id="3" name="Content Placeholder 2"/>
          <p:cNvSpPr>
            <a:spLocks noGrp="1"/>
          </p:cNvSpPr>
          <p:nvPr>
            <p:ph idx="1"/>
          </p:nvPr>
        </p:nvSpPr>
        <p:spPr>
          <a:xfrm>
            <a:off x="182880" y="1083569"/>
            <a:ext cx="8778240" cy="5365593"/>
          </a:xfrm>
        </p:spPr>
        <p:txBody>
          <a:bodyPr vert="horz" lIns="91440" tIns="45720" rIns="91440" bIns="45720" rtlCol="0">
            <a:normAutofit/>
          </a:bodyPr>
          <a:lstStyle/>
          <a:p>
            <a:r>
              <a:rPr lang="en-IN" sz="1600" b="1" dirty="0">
                <a:solidFill>
                  <a:schemeClr val="tx1"/>
                </a:solidFill>
                <a:latin typeface="+mj-lt"/>
              </a:rPr>
              <a:t>Create a vector of dates</a:t>
            </a:r>
            <a:r>
              <a:rPr lang="en-US" sz="1600" b="1" dirty="0">
                <a:solidFill>
                  <a:schemeClr val="tx1"/>
                </a:solidFill>
                <a:latin typeface="+mj-lt"/>
              </a:rPr>
              <a:t>: </a:t>
            </a:r>
            <a:endParaRPr lang="en-US" sz="1600" b="1" dirty="0" smtClean="0">
              <a:solidFill>
                <a:schemeClr val="tx1"/>
              </a:solidFill>
              <a:latin typeface="+mj-lt"/>
            </a:endParaRPr>
          </a:p>
          <a:p>
            <a:pPr marL="285750" indent="-285750">
              <a:buFont typeface="Arial" pitchFamily="34" charset="0"/>
              <a:buChar char="•"/>
            </a:pPr>
            <a:r>
              <a:rPr lang="en-US" sz="1600" dirty="0" smtClean="0">
                <a:solidFill>
                  <a:schemeClr val="tx1"/>
                </a:solidFill>
                <a:latin typeface="+mj-lt"/>
              </a:rPr>
              <a:t>The </a:t>
            </a:r>
            <a:r>
              <a:rPr lang="en-US" sz="1600" dirty="0">
                <a:solidFill>
                  <a:schemeClr val="tx1"/>
                </a:solidFill>
                <a:latin typeface="+mj-lt"/>
              </a:rPr>
              <a:t>combine function c() can be used to create a vector of </a:t>
            </a:r>
            <a:r>
              <a:rPr lang="en-US" sz="1600" dirty="0" smtClean="0">
                <a:solidFill>
                  <a:schemeClr val="tx1"/>
                </a:solidFill>
                <a:latin typeface="+mj-lt"/>
              </a:rPr>
              <a:t>dates</a:t>
            </a: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IN" sz="1600" dirty="0">
              <a:solidFill>
                <a:schemeClr val="tx1"/>
              </a:solidFill>
              <a:latin typeface="+mj-lt"/>
            </a:endParaRPr>
          </a:p>
          <a:p>
            <a:r>
              <a:rPr lang="en-IN" sz="1600" b="1" dirty="0" smtClean="0">
                <a:solidFill>
                  <a:schemeClr val="tx1"/>
                </a:solidFill>
                <a:latin typeface="+mj-lt"/>
              </a:rPr>
              <a:t>Create </a:t>
            </a:r>
            <a:r>
              <a:rPr lang="en-IN" sz="1600" b="1" dirty="0">
                <a:solidFill>
                  <a:schemeClr val="tx1"/>
                </a:solidFill>
                <a:latin typeface="+mj-lt"/>
              </a:rPr>
              <a:t>a sequence of dates</a:t>
            </a:r>
            <a:r>
              <a:rPr lang="en-IN" sz="1600" b="1" dirty="0" smtClean="0">
                <a:solidFill>
                  <a:schemeClr val="tx1"/>
                </a:solidFill>
                <a:latin typeface="+mj-lt"/>
              </a:rPr>
              <a:t>:</a:t>
            </a:r>
          </a:p>
          <a:p>
            <a:pPr marL="285750" indent="-285750">
              <a:buFont typeface="Arial" pitchFamily="34" charset="0"/>
              <a:buChar char="•"/>
            </a:pPr>
            <a:r>
              <a:rPr lang="en-IN" sz="1600" dirty="0" smtClean="0">
                <a:solidFill>
                  <a:schemeClr val="tx1"/>
                </a:solidFill>
                <a:latin typeface="+mj-lt"/>
              </a:rPr>
              <a:t>The </a:t>
            </a:r>
            <a:r>
              <a:rPr lang="en-IN" sz="1600" dirty="0" err="1">
                <a:solidFill>
                  <a:schemeClr val="tx1"/>
                </a:solidFill>
                <a:latin typeface="+mj-lt"/>
              </a:rPr>
              <a:t>seq</a:t>
            </a:r>
            <a:r>
              <a:rPr lang="en-IN" sz="1600" dirty="0">
                <a:solidFill>
                  <a:schemeClr val="tx1"/>
                </a:solidFill>
                <a:latin typeface="+mj-lt"/>
              </a:rPr>
              <a:t>() function can be used to build a sequence of dates by specifying three arguments: </a:t>
            </a:r>
            <a:endParaRPr lang="en-IN" sz="1600" dirty="0" smtClean="0">
              <a:solidFill>
                <a:schemeClr val="tx1"/>
              </a:solidFill>
              <a:latin typeface="+mj-lt"/>
            </a:endParaRPr>
          </a:p>
          <a:p>
            <a:pPr marL="574675" lvl="1" indent="-285750">
              <a:buFont typeface="Arial" pitchFamily="34" charset="0"/>
              <a:buChar char="•"/>
            </a:pPr>
            <a:r>
              <a:rPr lang="en-IN" sz="1400" dirty="0" smtClean="0">
                <a:solidFill>
                  <a:schemeClr val="tx1"/>
                </a:solidFill>
                <a:latin typeface="+mj-lt"/>
              </a:rPr>
              <a:t>start-date</a:t>
            </a:r>
          </a:p>
          <a:p>
            <a:pPr marL="574675" lvl="1" indent="-285750">
              <a:buFont typeface="Arial" pitchFamily="34" charset="0"/>
              <a:buChar char="•"/>
            </a:pPr>
            <a:r>
              <a:rPr lang="en-IN" sz="1400" dirty="0" smtClean="0">
                <a:solidFill>
                  <a:schemeClr val="tx1"/>
                </a:solidFill>
                <a:latin typeface="+mj-lt"/>
              </a:rPr>
              <a:t>the </a:t>
            </a:r>
            <a:r>
              <a:rPr lang="en-IN" sz="1400" dirty="0">
                <a:solidFill>
                  <a:schemeClr val="tx1"/>
                </a:solidFill>
                <a:latin typeface="+mj-lt"/>
              </a:rPr>
              <a:t>length of </a:t>
            </a:r>
            <a:r>
              <a:rPr lang="en-IN" sz="1400" dirty="0" smtClean="0">
                <a:solidFill>
                  <a:schemeClr val="tx1"/>
                </a:solidFill>
                <a:latin typeface="+mj-lt"/>
              </a:rPr>
              <a:t>sequence</a:t>
            </a:r>
          </a:p>
          <a:p>
            <a:pPr marL="574675" lvl="1" indent="-285750">
              <a:buFont typeface="Arial" pitchFamily="34" charset="0"/>
              <a:buChar char="•"/>
            </a:pPr>
            <a:r>
              <a:rPr lang="en-IN" sz="1400" dirty="0" smtClean="0">
                <a:solidFill>
                  <a:schemeClr val="tx1"/>
                </a:solidFill>
                <a:latin typeface="+mj-lt"/>
              </a:rPr>
              <a:t>the </a:t>
            </a:r>
            <a:r>
              <a:rPr lang="en-IN" sz="1400" dirty="0">
                <a:solidFill>
                  <a:schemeClr val="tx1"/>
                </a:solidFill>
                <a:latin typeface="+mj-lt"/>
              </a:rPr>
              <a:t>increment factor(using the ‘by’ keyword</a:t>
            </a:r>
            <a:r>
              <a:rPr lang="en-IN" sz="1400" dirty="0" smtClean="0">
                <a:solidFill>
                  <a:schemeClr val="tx1"/>
                </a:solidFill>
                <a:latin typeface="+mj-lt"/>
              </a:rPr>
              <a:t>)</a:t>
            </a:r>
            <a:endParaRPr lang="en-IN" sz="14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a:p>
            <a:pPr marL="285750" indent="-285750">
              <a:buFont typeface="Arial" pitchFamily="34" charset="0"/>
              <a:buChar char="•"/>
            </a:pPr>
            <a:endParaRPr lang="en-US" sz="1600" dirty="0">
              <a:solidFill>
                <a:schemeClr val="tx1"/>
              </a:solidFill>
              <a:latin typeface="+mj-lt"/>
            </a:endParaRPr>
          </a:p>
        </p:txBody>
      </p:sp>
      <p:sp>
        <p:nvSpPr>
          <p:cNvPr id="4" name="Rectangle 3"/>
          <p:cNvSpPr/>
          <p:nvPr/>
        </p:nvSpPr>
        <p:spPr>
          <a:xfrm>
            <a:off x="239641" y="1842135"/>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three_dates</a:t>
            </a:r>
            <a:r>
              <a:rPr lang="en-US" sz="1400" dirty="0">
                <a:latin typeface="Consolas" pitchFamily="49" charset="0"/>
                <a:cs typeface="Consolas" pitchFamily="49" charset="0"/>
              </a:rPr>
              <a:t> &lt;- c(dt1,dt2,dt3)</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three_dates</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"2012-07-22" "2011-04-20" "2010-10-06“.</a:t>
            </a:r>
          </a:p>
        </p:txBody>
      </p:sp>
      <p:sp>
        <p:nvSpPr>
          <p:cNvPr id="5" name="Rectangle 4"/>
          <p:cNvSpPr/>
          <p:nvPr/>
        </p:nvSpPr>
        <p:spPr>
          <a:xfrm>
            <a:off x="239641" y="4505724"/>
            <a:ext cx="8229600"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six.weeks</a:t>
            </a:r>
            <a:r>
              <a:rPr lang="en-US" sz="1400" dirty="0">
                <a:latin typeface="Consolas" pitchFamily="49" charset="0"/>
                <a:cs typeface="Consolas" pitchFamily="49" charset="0"/>
              </a:rPr>
              <a:t> &lt;-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(dt1, length = 6, by = "week")</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six.weeks</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"2012-07-22" "2012-07-29" "2012-08-05" "2012-08-12" "2012-08-19" "2012-08-26"</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six.biweeks</a:t>
            </a:r>
            <a:r>
              <a:rPr lang="en-US" sz="1400" dirty="0">
                <a:latin typeface="Consolas" pitchFamily="49" charset="0"/>
                <a:cs typeface="Consolas" pitchFamily="49" charset="0"/>
              </a:rPr>
              <a:t> &lt;-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(dt1, length = 6, by = 14)</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six.biweeks</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"2012-07-22" "2012-08-05" "2012-08-19" "2012-09-02" "2012-09-16" "2012-09-30"</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six.biweeks</a:t>
            </a:r>
            <a:r>
              <a:rPr lang="en-US" sz="1400" dirty="0">
                <a:latin typeface="Consolas" pitchFamily="49" charset="0"/>
                <a:cs typeface="Consolas" pitchFamily="49" charset="0"/>
              </a:rPr>
              <a:t> &lt;-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(dt1, length = 6, by = "2 weeks")</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six.biweeks</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"2012-07-22" "2012-08-05" "2012-08-19" "2012-09-02" "2012-09-16" "2012-09-30"</a:t>
            </a:r>
          </a:p>
        </p:txBody>
      </p:sp>
    </p:spTree>
    <p:extLst>
      <p:ext uri="{BB962C8B-B14F-4D97-AF65-F5344CB8AC3E}">
        <p14:creationId xmlns:p14="http://schemas.microsoft.com/office/powerpoint/2010/main" val="4068408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29" y="36576"/>
            <a:ext cx="8676959" cy="896467"/>
          </a:xfrm>
        </p:spPr>
        <p:txBody>
          <a:bodyPr/>
          <a:lstStyle/>
          <a:p>
            <a:r>
              <a:rPr lang="en-US" dirty="0" smtClean="0"/>
              <a:t>Examples </a:t>
            </a:r>
            <a:r>
              <a:rPr lang="en-US" dirty="0"/>
              <a:t>with dates</a:t>
            </a:r>
            <a:r>
              <a:rPr lang="en-US" dirty="0" smtClean="0"/>
              <a:t>:</a:t>
            </a:r>
            <a:endParaRPr lang="en-US" dirty="0"/>
          </a:p>
        </p:txBody>
      </p:sp>
      <p:sp>
        <p:nvSpPr>
          <p:cNvPr id="4" name="TextBox 3"/>
          <p:cNvSpPr txBox="1"/>
          <p:nvPr/>
        </p:nvSpPr>
        <p:spPr>
          <a:xfrm>
            <a:off x="68241" y="1032415"/>
            <a:ext cx="9021169" cy="547842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##find the difference between dates</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dt1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dt2</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459 </a:t>
            </a:r>
            <a:r>
              <a:rPr lang="en-US" sz="1400" dirty="0" smtClean="0">
                <a:latin typeface="Consolas" pitchFamily="49" charset="0"/>
                <a:cs typeface="Consolas" pitchFamily="49" charset="0"/>
              </a:rPr>
              <a:t>days</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difftime</a:t>
            </a:r>
            <a:r>
              <a:rPr lang="en-US" sz="1400" dirty="0" smtClean="0">
                <a:latin typeface="Consolas" pitchFamily="49" charset="0"/>
                <a:cs typeface="Consolas" pitchFamily="49" charset="0"/>
              </a:rPr>
              <a:t>(dt1</a:t>
            </a:r>
            <a:r>
              <a:rPr lang="en-US" sz="1400" dirty="0">
                <a:latin typeface="Consolas" pitchFamily="49" charset="0"/>
                <a:cs typeface="Consolas" pitchFamily="49" charset="0"/>
              </a:rPr>
              <a:t>, dt2, units = "weeks</a:t>
            </a:r>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65.57 </a:t>
            </a:r>
            <a:r>
              <a:rPr lang="en-US" sz="1400" dirty="0" smtClean="0">
                <a:latin typeface="Consolas" pitchFamily="49" charset="0"/>
                <a:cs typeface="Consolas" pitchFamily="49" charset="0"/>
              </a:rPr>
              <a:t>weeks</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 Add </a:t>
            </a:r>
            <a:r>
              <a:rPr lang="en-US" sz="1400" dirty="0">
                <a:latin typeface="Consolas" pitchFamily="49" charset="0"/>
                <a:cs typeface="Consolas" pitchFamily="49" charset="0"/>
              </a:rPr>
              <a:t>or subtract days:</a:t>
            </a:r>
          </a:p>
          <a:p>
            <a:r>
              <a:rPr lang="en-US" sz="1400" dirty="0" smtClean="0">
                <a:latin typeface="Consolas" pitchFamily="49" charset="0"/>
                <a:cs typeface="Consolas" pitchFamily="49" charset="0"/>
              </a:rPr>
              <a:t>&gt; dt2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10</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a:t>
            </a:r>
            <a:r>
              <a:rPr lang="en-US" sz="1400" dirty="0" smtClean="0">
                <a:latin typeface="Consolas" pitchFamily="49" charset="0"/>
                <a:cs typeface="Consolas" pitchFamily="49" charset="0"/>
              </a:rPr>
              <a:t>2011-04-30“</a:t>
            </a:r>
          </a:p>
          <a:p>
            <a:r>
              <a:rPr lang="en-US" sz="1400" dirty="0" smtClean="0">
                <a:latin typeface="Consolas" pitchFamily="49" charset="0"/>
                <a:cs typeface="Consolas" pitchFamily="49" charset="0"/>
              </a:rPr>
              <a:t>&gt; dt2 – 10</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1] "</a:t>
            </a:r>
            <a:r>
              <a:rPr lang="en-US" sz="1400" dirty="0" smtClean="0">
                <a:latin typeface="Consolas" pitchFamily="49" charset="0"/>
                <a:cs typeface="Consolas" pitchFamily="49" charset="0"/>
              </a:rPr>
              <a:t>2011-04-10“</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##create </a:t>
            </a:r>
            <a:r>
              <a:rPr lang="en-US" sz="1400" dirty="0">
                <a:latin typeface="Consolas" pitchFamily="49" charset="0"/>
                <a:cs typeface="Consolas" pitchFamily="49" charset="0"/>
              </a:rPr>
              <a:t>a vector of dates and find the intervals between them:</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three.dates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a:t>
            </a:r>
            <a:r>
              <a:rPr lang="en-US" sz="1400" dirty="0" err="1">
                <a:latin typeface="Consolas" pitchFamily="49" charset="0"/>
                <a:cs typeface="Consolas" pitchFamily="49" charset="0"/>
              </a:rPr>
              <a:t>as.Date</a:t>
            </a:r>
            <a:r>
              <a:rPr lang="en-US" sz="1400" dirty="0">
                <a:latin typeface="Consolas" pitchFamily="49" charset="0"/>
                <a:cs typeface="Consolas" pitchFamily="49" charset="0"/>
              </a:rPr>
              <a:t>(c("2010-07-22", "2011-04-20", "2012-10-06"))</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three.dates</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[1] "2010-07-22" "2011-04-20" "</a:t>
            </a:r>
            <a:r>
              <a:rPr lang="en-US" sz="1400" dirty="0" smtClean="0">
                <a:latin typeface="Consolas" pitchFamily="49" charset="0"/>
                <a:cs typeface="Consolas" pitchFamily="49" charset="0"/>
              </a:rPr>
              <a:t>2012-10-06“</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diff(</a:t>
            </a:r>
            <a:r>
              <a:rPr lang="en-US" sz="1400" dirty="0" err="1" smtClean="0">
                <a:latin typeface="Consolas" pitchFamily="49" charset="0"/>
                <a:cs typeface="Consolas" pitchFamily="49" charset="0"/>
              </a:rPr>
              <a:t>three.dates</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Time differences in days</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272 535create a sequence of dates:</a:t>
            </a: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six.weeks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(dt1, length = 6, by = "week")</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six.weeks</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[1] "2012-07-22" "2012-07-29" "2012-08-05" "2012-08-12" </a:t>
            </a:r>
            <a:r>
              <a:rPr lang="en-US" sz="1400" dirty="0" smtClean="0">
                <a:latin typeface="Consolas" pitchFamily="49" charset="0"/>
                <a:cs typeface="Consolas" pitchFamily="49" charset="0"/>
              </a:rPr>
              <a:t>"2012-08-19" "2012-08-26"</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six.weeks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(dt1, length = 6, by = 14)</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six.weeks</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[1] "2012-07-22" "2012-08-05" "2012-08-19" "2012-09-02" "</a:t>
            </a:r>
            <a:r>
              <a:rPr lang="en-US" sz="1400" dirty="0" smtClean="0">
                <a:latin typeface="Consolas" pitchFamily="49" charset="0"/>
                <a:cs typeface="Consolas" pitchFamily="49" charset="0"/>
              </a:rPr>
              <a:t>2012-09-16“ "2012-09-30“</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six.weeks</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(dt1, length = 6, by = "2 weeks")</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51887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66" y="256914"/>
            <a:ext cx="7886700" cy="446244"/>
          </a:xfrm>
        </p:spPr>
        <p:txBody>
          <a:bodyPr vert="horz" lIns="91440" tIns="45720" rIns="91440" bIns="45720" rtlCol="0" anchor="ctr">
            <a:noAutofit/>
          </a:bodyPr>
          <a:lstStyle/>
          <a:p>
            <a:r>
              <a:rPr lang="en-IN" dirty="0"/>
              <a:t>Creating  </a:t>
            </a:r>
            <a:r>
              <a:rPr lang="en-IN" dirty="0" err="1"/>
              <a:t>POSIXct</a:t>
            </a:r>
            <a:r>
              <a:rPr lang="en-IN" dirty="0"/>
              <a:t> Class Objects in R</a:t>
            </a:r>
            <a:endParaRPr lang="en-US" dirty="0"/>
          </a:p>
        </p:txBody>
      </p:sp>
      <p:sp>
        <p:nvSpPr>
          <p:cNvPr id="3" name="Content Placeholder 2"/>
          <p:cNvSpPr>
            <a:spLocks noGrp="1"/>
          </p:cNvSpPr>
          <p:nvPr>
            <p:ph idx="1"/>
          </p:nvPr>
        </p:nvSpPr>
        <p:spPr>
          <a:xfrm>
            <a:off x="182880" y="1042624"/>
            <a:ext cx="8838290" cy="5365593"/>
          </a:xfrm>
        </p:spPr>
        <p:txBody>
          <a:bodyPr vert="horz" lIns="91440" tIns="45720" rIns="91440" bIns="45720" rtlCol="0">
            <a:normAutofit/>
          </a:bodyPr>
          <a:lstStyle/>
          <a:p>
            <a:pPr marL="285750" indent="-285750">
              <a:buFont typeface="Arial" pitchFamily="34" charset="0"/>
              <a:buChar char="•"/>
            </a:pPr>
            <a:r>
              <a:rPr lang="en-IN" sz="1800" dirty="0" err="1" smtClean="0">
                <a:solidFill>
                  <a:schemeClr val="tx1"/>
                </a:solidFill>
                <a:latin typeface="+mj-lt"/>
              </a:rPr>
              <a:t>POSIXct</a:t>
            </a:r>
            <a:r>
              <a:rPr lang="en-IN" sz="1800" dirty="0" smtClean="0">
                <a:solidFill>
                  <a:schemeClr val="tx1"/>
                </a:solidFill>
                <a:latin typeface="+mj-lt"/>
              </a:rPr>
              <a:t> functions are used to store UNIX time stamp data</a:t>
            </a:r>
          </a:p>
          <a:p>
            <a:pPr marL="574675" lvl="1" indent="-285750">
              <a:buFont typeface="Courier New" pitchFamily="49" charset="0"/>
              <a:buChar char="o"/>
            </a:pPr>
            <a:r>
              <a:rPr lang="en-IN" sz="1600" dirty="0" smtClean="0">
                <a:solidFill>
                  <a:schemeClr val="tx1"/>
                </a:solidFill>
                <a:latin typeface="+mj-lt"/>
              </a:rPr>
              <a:t>The </a:t>
            </a:r>
            <a:r>
              <a:rPr lang="en-IN" sz="1600" dirty="0" err="1">
                <a:solidFill>
                  <a:schemeClr val="tx1"/>
                </a:solidFill>
                <a:latin typeface="+mj-lt"/>
              </a:rPr>
              <a:t>as.POSIXct</a:t>
            </a:r>
            <a:r>
              <a:rPr lang="en-IN" sz="1600" dirty="0">
                <a:solidFill>
                  <a:schemeClr val="tx1"/>
                </a:solidFill>
                <a:latin typeface="+mj-lt"/>
              </a:rPr>
              <a:t> </a:t>
            </a:r>
            <a:r>
              <a:rPr lang="en-IN" sz="1600" dirty="0" smtClean="0">
                <a:solidFill>
                  <a:schemeClr val="tx1"/>
                </a:solidFill>
                <a:latin typeface="+mj-lt"/>
              </a:rPr>
              <a:t>function allows </a:t>
            </a:r>
            <a:r>
              <a:rPr lang="en-IN" sz="1600" dirty="0">
                <a:solidFill>
                  <a:schemeClr val="tx1"/>
                </a:solidFill>
                <a:latin typeface="+mj-lt"/>
              </a:rPr>
              <a:t>a variety of input formats through the ‘</a:t>
            </a:r>
            <a:r>
              <a:rPr lang="en-IN" sz="1600" dirty="0" smtClean="0">
                <a:solidFill>
                  <a:schemeClr val="tx1"/>
                </a:solidFill>
                <a:latin typeface="+mj-lt"/>
              </a:rPr>
              <a:t>format’ argument</a:t>
            </a:r>
            <a:endParaRPr lang="en-IN" sz="1600" dirty="0">
              <a:solidFill>
                <a:schemeClr val="tx1"/>
              </a:solidFill>
              <a:latin typeface="+mj-lt"/>
            </a:endParaRPr>
          </a:p>
          <a:p>
            <a:pPr marL="285750" indent="-285750">
              <a:buFont typeface="Arial" pitchFamily="34" charset="0"/>
              <a:buChar char="•"/>
            </a:pPr>
            <a:endParaRPr lang="en-IN" sz="1800" dirty="0" smtClean="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The </a:t>
            </a:r>
            <a:r>
              <a:rPr lang="en-IN" sz="1800" dirty="0">
                <a:solidFill>
                  <a:schemeClr val="tx1"/>
                </a:solidFill>
                <a:latin typeface="+mj-lt"/>
              </a:rPr>
              <a:t>following example shows date-time which </a:t>
            </a:r>
            <a:r>
              <a:rPr lang="en-IN" sz="1800" dirty="0" err="1">
                <a:solidFill>
                  <a:schemeClr val="tx1"/>
                </a:solidFill>
                <a:latin typeface="+mj-lt"/>
              </a:rPr>
              <a:t>as.POSICXct</a:t>
            </a:r>
            <a:r>
              <a:rPr lang="en-IN" sz="1800" dirty="0">
                <a:solidFill>
                  <a:schemeClr val="tx1"/>
                </a:solidFill>
                <a:latin typeface="+mj-lt"/>
              </a:rPr>
              <a:t> will accept by default:</a:t>
            </a:r>
          </a:p>
          <a:p>
            <a:pPr marL="285750" indent="-285750">
              <a:buFont typeface="Arial" pitchFamily="34" charset="0"/>
              <a:buChar char="•"/>
            </a:pPr>
            <a:endParaRPr lang="en-US" sz="1800" dirty="0" smtClean="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US" sz="900" i="1" dirty="0" smtClean="0">
              <a:solidFill>
                <a:schemeClr val="tx1"/>
              </a:solidFill>
              <a:latin typeface="+mj-lt"/>
            </a:endParaRPr>
          </a:p>
          <a:p>
            <a:pPr marL="285750" indent="-285750">
              <a:buFont typeface="Arial" pitchFamily="34" charset="0"/>
              <a:buChar char="•"/>
            </a:pPr>
            <a:r>
              <a:rPr lang="en-US" sz="1800" i="1" dirty="0" smtClean="0">
                <a:solidFill>
                  <a:schemeClr val="tx1"/>
                </a:solidFill>
                <a:latin typeface="+mj-lt"/>
              </a:rPr>
              <a:t>Note</a:t>
            </a:r>
            <a:r>
              <a:rPr lang="en-US" sz="1800" i="1" dirty="0">
                <a:solidFill>
                  <a:schemeClr val="tx1"/>
                </a:solidFill>
                <a:latin typeface="+mj-lt"/>
              </a:rPr>
              <a:t>:</a:t>
            </a:r>
            <a:r>
              <a:rPr lang="en-US" sz="1800" dirty="0">
                <a:solidFill>
                  <a:schemeClr val="tx1"/>
                </a:solidFill>
                <a:latin typeface="+mj-lt"/>
              </a:rPr>
              <a:t> The default system time zone is included in the output. However, an alternate time zone can be specified using the ‘</a:t>
            </a:r>
            <a:r>
              <a:rPr lang="en-US" sz="1800" dirty="0" err="1">
                <a:solidFill>
                  <a:schemeClr val="tx1"/>
                </a:solidFill>
                <a:latin typeface="+mj-lt"/>
              </a:rPr>
              <a:t>tz</a:t>
            </a:r>
            <a:r>
              <a:rPr lang="en-US" sz="1800" dirty="0">
                <a:solidFill>
                  <a:schemeClr val="tx1"/>
                </a:solidFill>
                <a:latin typeface="+mj-lt"/>
              </a:rPr>
              <a:t>’ argument:</a:t>
            </a:r>
          </a:p>
          <a:p>
            <a:pPr marL="285750" indent="-285750">
              <a:buFont typeface="Arial" pitchFamily="34" charset="0"/>
              <a:buChar char="•"/>
            </a:pPr>
            <a:endParaRPr lang="en-US" sz="1100" dirty="0" smtClean="0">
              <a:solidFill>
                <a:schemeClr val="tx1"/>
              </a:solidFill>
              <a:latin typeface="+mj-lt"/>
            </a:endParaRPr>
          </a:p>
          <a:p>
            <a:pPr marL="285750" indent="-285750">
              <a:buFont typeface="Arial" pitchFamily="34" charset="0"/>
              <a:buChar char="•"/>
            </a:pPr>
            <a:endParaRPr lang="en-US" sz="1000" dirty="0">
              <a:solidFill>
                <a:schemeClr val="tx1"/>
              </a:solidFill>
              <a:latin typeface="+mj-lt"/>
            </a:endParaRPr>
          </a:p>
          <a:p>
            <a:pPr marL="285750" indent="-285750">
              <a:buFont typeface="Arial" pitchFamily="34" charset="0"/>
              <a:buChar char="•"/>
            </a:pPr>
            <a:endParaRPr lang="en-IN" sz="1000" dirty="0" smtClean="0">
              <a:solidFill>
                <a:schemeClr val="tx1"/>
              </a:solidFill>
              <a:latin typeface="+mj-lt"/>
            </a:endParaRPr>
          </a:p>
          <a:p>
            <a:pPr marL="285750" indent="-285750">
              <a:buFont typeface="Arial" pitchFamily="34" charset="0"/>
              <a:buChar char="•"/>
            </a:pPr>
            <a:r>
              <a:rPr lang="en-IN" sz="1800" dirty="0" smtClean="0">
                <a:solidFill>
                  <a:schemeClr val="tx1"/>
                </a:solidFill>
                <a:latin typeface="+mj-lt"/>
              </a:rPr>
              <a:t>Similar</a:t>
            </a:r>
            <a:r>
              <a:rPr lang="en-IN" sz="1800" dirty="0">
                <a:solidFill>
                  <a:schemeClr val="tx1"/>
                </a:solidFill>
                <a:latin typeface="+mj-lt"/>
              </a:rPr>
              <a:t>, to </a:t>
            </a:r>
            <a:r>
              <a:rPr lang="en-IN" sz="1800" dirty="0" err="1">
                <a:solidFill>
                  <a:schemeClr val="tx1"/>
                </a:solidFill>
                <a:latin typeface="+mj-lt"/>
              </a:rPr>
              <a:t>as.Date</a:t>
            </a:r>
            <a:r>
              <a:rPr lang="en-IN" sz="1800" dirty="0">
                <a:solidFill>
                  <a:schemeClr val="tx1"/>
                </a:solidFill>
                <a:latin typeface="+mj-lt"/>
              </a:rPr>
              <a:t>(), a format string can be composed for unstandardized date-time formats: </a:t>
            </a:r>
          </a:p>
        </p:txBody>
      </p:sp>
      <p:sp>
        <p:nvSpPr>
          <p:cNvPr id="4" name="Rectangle 3"/>
          <p:cNvSpPr/>
          <p:nvPr/>
        </p:nvSpPr>
        <p:spPr>
          <a:xfrm>
            <a:off x="496561" y="2536172"/>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tm1 &lt;- </a:t>
            </a:r>
            <a:r>
              <a:rPr lang="en-US" sz="1400" dirty="0" err="1">
                <a:latin typeface="Consolas" pitchFamily="49" charset="0"/>
                <a:cs typeface="Consolas" pitchFamily="49" charset="0"/>
              </a:rPr>
              <a:t>as.POSIXct</a:t>
            </a:r>
            <a:r>
              <a:rPr lang="en-US" sz="1400" dirty="0">
                <a:latin typeface="Consolas" pitchFamily="49" charset="0"/>
                <a:cs typeface="Consolas" pitchFamily="49" charset="0"/>
              </a:rPr>
              <a:t>("2013-07-24 23:55:26")</a:t>
            </a:r>
          </a:p>
          <a:p>
            <a:r>
              <a:rPr lang="en-US" sz="1400" dirty="0">
                <a:latin typeface="Consolas" pitchFamily="49" charset="0"/>
                <a:cs typeface="Consolas" pitchFamily="49" charset="0"/>
              </a:rPr>
              <a:t>&gt; tm1</a:t>
            </a:r>
          </a:p>
          <a:p>
            <a:r>
              <a:rPr lang="en-US" sz="1400" dirty="0">
                <a:latin typeface="Consolas" pitchFamily="49" charset="0"/>
                <a:cs typeface="Consolas" pitchFamily="49" charset="0"/>
              </a:rPr>
              <a:t>[1] "2013-07-24 23:55:26 IST" </a:t>
            </a:r>
          </a:p>
        </p:txBody>
      </p:sp>
      <p:sp>
        <p:nvSpPr>
          <p:cNvPr id="5" name="Rectangle 4"/>
          <p:cNvSpPr/>
          <p:nvPr/>
        </p:nvSpPr>
        <p:spPr>
          <a:xfrm>
            <a:off x="496561" y="4244413"/>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tm2 &lt;- </a:t>
            </a:r>
            <a:r>
              <a:rPr lang="en-US" sz="1400" dirty="0" err="1">
                <a:latin typeface="Consolas" pitchFamily="49" charset="0"/>
                <a:cs typeface="Consolas" pitchFamily="49" charset="0"/>
              </a:rPr>
              <a:t>as.POSIXct</a:t>
            </a:r>
            <a:r>
              <a:rPr lang="en-US" sz="1400" dirty="0">
                <a:latin typeface="Consolas" pitchFamily="49" charset="0"/>
                <a:cs typeface="Consolas" pitchFamily="49" charset="0"/>
              </a:rPr>
              <a:t>("2010-12-01 11:42:03", </a:t>
            </a:r>
            <a:r>
              <a:rPr lang="en-US" sz="1400" dirty="0" err="1">
                <a:latin typeface="Consolas" pitchFamily="49" charset="0"/>
                <a:cs typeface="Consolas" pitchFamily="49" charset="0"/>
              </a:rPr>
              <a:t>tz</a:t>
            </a:r>
            <a:r>
              <a:rPr lang="en-US" sz="1400" dirty="0">
                <a:latin typeface="Consolas" pitchFamily="49" charset="0"/>
                <a:cs typeface="Consolas" pitchFamily="49" charset="0"/>
              </a:rPr>
              <a:t> = "GMT")</a:t>
            </a:r>
          </a:p>
          <a:p>
            <a:r>
              <a:rPr lang="en-US" sz="1400" dirty="0">
                <a:latin typeface="Consolas" pitchFamily="49" charset="0"/>
                <a:cs typeface="Consolas" pitchFamily="49" charset="0"/>
              </a:rPr>
              <a:t>&gt; tm2</a:t>
            </a:r>
          </a:p>
          <a:p>
            <a:r>
              <a:rPr lang="en-US" sz="1400" dirty="0">
                <a:latin typeface="Consolas" pitchFamily="49" charset="0"/>
                <a:cs typeface="Consolas" pitchFamily="49" charset="0"/>
              </a:rPr>
              <a:t>[1] "2010-12-01 11:42:03 GMT"</a:t>
            </a:r>
          </a:p>
        </p:txBody>
      </p:sp>
      <p:sp>
        <p:nvSpPr>
          <p:cNvPr id="6" name="Rectangle 5"/>
          <p:cNvSpPr/>
          <p:nvPr/>
        </p:nvSpPr>
        <p:spPr>
          <a:xfrm>
            <a:off x="496561" y="5775225"/>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pt-BR" sz="1400" dirty="0">
                <a:latin typeface="Consolas" pitchFamily="49" charset="0"/>
                <a:cs typeface="Consolas" pitchFamily="49" charset="0"/>
              </a:rPr>
              <a:t>&gt; tm3 &lt;- as.POSIXct("25072013 08:32:07", format = "%d%m%Y %H:%M:%S")</a:t>
            </a:r>
          </a:p>
          <a:p>
            <a:r>
              <a:rPr lang="pt-BR" sz="1400" dirty="0">
                <a:latin typeface="Consolas" pitchFamily="49" charset="0"/>
                <a:cs typeface="Consolas" pitchFamily="49" charset="0"/>
              </a:rPr>
              <a:t>&gt; tm3</a:t>
            </a:r>
          </a:p>
          <a:p>
            <a:r>
              <a:rPr lang="pt-BR" sz="1400" dirty="0">
                <a:latin typeface="Consolas" pitchFamily="49" charset="0"/>
                <a:cs typeface="Consolas" pitchFamily="49" charset="0"/>
              </a:rPr>
              <a:t>[1] "2013-07-25 08:32:07 IST"</a:t>
            </a:r>
          </a:p>
        </p:txBody>
      </p:sp>
    </p:spTree>
    <p:extLst>
      <p:ext uri="{BB962C8B-B14F-4D97-AF65-F5344CB8AC3E}">
        <p14:creationId xmlns:p14="http://schemas.microsoft.com/office/powerpoint/2010/main" val="92460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66" y="290936"/>
            <a:ext cx="7886700" cy="446244"/>
          </a:xfrm>
        </p:spPr>
        <p:txBody>
          <a:bodyPr vert="horz" lIns="91440" tIns="45720" rIns="91440" bIns="45720" rtlCol="0" anchor="ctr">
            <a:noAutofit/>
          </a:bodyPr>
          <a:lstStyle/>
          <a:p>
            <a:r>
              <a:rPr lang="en-IN" dirty="0"/>
              <a:t>Calculations with </a:t>
            </a:r>
            <a:r>
              <a:rPr lang="en-IN" dirty="0" err="1"/>
              <a:t>POSIXct</a:t>
            </a:r>
            <a:r>
              <a:rPr lang="en-IN" dirty="0"/>
              <a:t> Class Objects in R</a:t>
            </a:r>
            <a:endParaRPr lang="en-US" dirty="0"/>
          </a:p>
        </p:txBody>
      </p:sp>
      <p:sp>
        <p:nvSpPr>
          <p:cNvPr id="3" name="Content Placeholder 2"/>
          <p:cNvSpPr>
            <a:spLocks noGrp="1"/>
          </p:cNvSpPr>
          <p:nvPr>
            <p:ph idx="1"/>
          </p:nvPr>
        </p:nvSpPr>
        <p:spPr>
          <a:xfrm>
            <a:off x="196528" y="1083569"/>
            <a:ext cx="8778240" cy="5365593"/>
          </a:xfrm>
        </p:spPr>
        <p:txBody>
          <a:bodyPr vert="horz" lIns="91440" tIns="45720" rIns="91440" bIns="45720" rtlCol="0">
            <a:normAutofit/>
          </a:bodyPr>
          <a:lstStyle/>
          <a:p>
            <a:r>
              <a:rPr lang="en-US" sz="1800" dirty="0">
                <a:solidFill>
                  <a:schemeClr val="tx1"/>
                </a:solidFill>
                <a:latin typeface="+mj-lt"/>
              </a:rPr>
              <a:t>A number of calculations can be performed on </a:t>
            </a:r>
            <a:r>
              <a:rPr lang="en-IN" sz="1800" dirty="0" err="1">
                <a:solidFill>
                  <a:schemeClr val="tx1"/>
                </a:solidFill>
                <a:latin typeface="+mj-lt"/>
              </a:rPr>
              <a:t>POSIXct</a:t>
            </a:r>
            <a:r>
              <a:rPr lang="en-US" sz="1800" dirty="0">
                <a:solidFill>
                  <a:schemeClr val="tx1"/>
                </a:solidFill>
                <a:latin typeface="+mj-lt"/>
              </a:rPr>
              <a:t>-class objects:</a:t>
            </a:r>
          </a:p>
          <a:p>
            <a:pPr marL="285750" indent="-285750">
              <a:buFont typeface="Arial" pitchFamily="34" charset="0"/>
              <a:buChar char="•"/>
            </a:pPr>
            <a:r>
              <a:rPr lang="en-US" sz="1800" dirty="0" smtClean="0">
                <a:solidFill>
                  <a:schemeClr val="tx1"/>
                </a:solidFill>
                <a:latin typeface="+mj-lt"/>
              </a:rPr>
              <a:t>Comparison between times: </a:t>
            </a:r>
            <a:r>
              <a:rPr lang="en-IN" sz="1800" dirty="0" err="1" smtClean="0">
                <a:solidFill>
                  <a:schemeClr val="tx1"/>
                </a:solidFill>
                <a:latin typeface="+mj-lt"/>
              </a:rPr>
              <a:t>POSIXct</a:t>
            </a:r>
            <a:r>
              <a:rPr lang="en-IN" sz="1800" dirty="0" smtClean="0">
                <a:solidFill>
                  <a:schemeClr val="tx1"/>
                </a:solidFill>
                <a:latin typeface="+mj-lt"/>
              </a:rPr>
              <a:t> class objects can be compared using the relational operators built-in in R:</a:t>
            </a:r>
          </a:p>
          <a:p>
            <a:pPr marL="285750" indent="-285750">
              <a:buFont typeface="Arial" pitchFamily="34" charset="0"/>
              <a:buChar char="•"/>
            </a:pPr>
            <a:endParaRPr lang="en-US" sz="1800" dirty="0" smtClean="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r>
              <a:rPr lang="en-US" sz="1800" dirty="0">
                <a:solidFill>
                  <a:schemeClr val="tx1"/>
                </a:solidFill>
                <a:latin typeface="+mj-lt"/>
              </a:rPr>
              <a:t>Addition or Subtraction of seconds: Seconds can be added/subtracted to the date class object using the +/- operator. Let us look at the examples:</a:t>
            </a:r>
          </a:p>
          <a:p>
            <a:pPr marL="285750" indent="-285750">
              <a:buFont typeface="Arial" pitchFamily="34" charset="0"/>
              <a:buChar char="•"/>
            </a:pPr>
            <a:endParaRPr lang="en-US" sz="1800" dirty="0" smtClean="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US" sz="1800" dirty="0" smtClean="0">
              <a:solidFill>
                <a:schemeClr val="tx1"/>
              </a:solidFill>
              <a:latin typeface="+mj-lt"/>
            </a:endParaRPr>
          </a:p>
          <a:p>
            <a:pPr marL="285750" indent="-285750">
              <a:buFont typeface="Arial" pitchFamily="34" charset="0"/>
              <a:buChar char="•"/>
            </a:pPr>
            <a:r>
              <a:rPr lang="en-US" sz="1800" dirty="0" smtClean="0">
                <a:solidFill>
                  <a:schemeClr val="tx1"/>
                </a:solidFill>
                <a:latin typeface="+mj-lt"/>
              </a:rPr>
              <a:t>Note</a:t>
            </a:r>
            <a:r>
              <a:rPr lang="en-US" sz="1800" dirty="0">
                <a:solidFill>
                  <a:schemeClr val="tx1"/>
                </a:solidFill>
                <a:latin typeface="+mj-lt"/>
              </a:rPr>
              <a:t>: Unit of addition/subtraction in case of Date class was days, whereas, for </a:t>
            </a:r>
            <a:r>
              <a:rPr lang="en-IN" sz="1800" dirty="0" err="1">
                <a:solidFill>
                  <a:schemeClr val="tx1"/>
                </a:solidFill>
                <a:latin typeface="+mj-lt"/>
              </a:rPr>
              <a:t>POSIXct</a:t>
            </a:r>
            <a:r>
              <a:rPr lang="en-IN" sz="1800" dirty="0">
                <a:solidFill>
                  <a:schemeClr val="tx1"/>
                </a:solidFill>
                <a:latin typeface="+mj-lt"/>
              </a:rPr>
              <a:t> class objects is seconds.</a:t>
            </a:r>
            <a:endParaRPr lang="en-US" sz="1800" dirty="0">
              <a:solidFill>
                <a:schemeClr val="tx1"/>
              </a:solidFill>
              <a:latin typeface="+mj-lt"/>
            </a:endParaRPr>
          </a:p>
        </p:txBody>
      </p:sp>
      <p:sp>
        <p:nvSpPr>
          <p:cNvPr id="4" name="Rectangle 3"/>
          <p:cNvSpPr/>
          <p:nvPr/>
        </p:nvSpPr>
        <p:spPr>
          <a:xfrm>
            <a:off x="471656" y="2128733"/>
            <a:ext cx="8229600"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tm1&gt;tm2</a:t>
            </a:r>
          </a:p>
          <a:p>
            <a:r>
              <a:rPr lang="en-US" sz="1400" dirty="0">
                <a:latin typeface="Consolas" pitchFamily="49" charset="0"/>
                <a:cs typeface="Consolas" pitchFamily="49" charset="0"/>
              </a:rPr>
              <a:t>[1] TRUE</a:t>
            </a:r>
          </a:p>
        </p:txBody>
      </p:sp>
      <p:sp>
        <p:nvSpPr>
          <p:cNvPr id="5" name="Rectangle 4"/>
          <p:cNvSpPr/>
          <p:nvPr/>
        </p:nvSpPr>
        <p:spPr>
          <a:xfrm>
            <a:off x="471656" y="3645908"/>
            <a:ext cx="8229600"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de-DE" sz="1400" dirty="0">
                <a:latin typeface="Consolas" pitchFamily="49" charset="0"/>
                <a:cs typeface="Consolas" pitchFamily="49" charset="0"/>
              </a:rPr>
              <a:t>&gt; tm1+30</a:t>
            </a:r>
          </a:p>
          <a:p>
            <a:r>
              <a:rPr lang="de-DE" sz="1400" dirty="0">
                <a:latin typeface="Consolas" pitchFamily="49" charset="0"/>
                <a:cs typeface="Consolas" pitchFamily="49" charset="0"/>
              </a:rPr>
              <a:t>[1] "2013-07-24 23:55:56 IST"</a:t>
            </a:r>
          </a:p>
          <a:p>
            <a:r>
              <a:rPr lang="de-DE" sz="1400" dirty="0">
                <a:latin typeface="Consolas" pitchFamily="49" charset="0"/>
                <a:cs typeface="Consolas" pitchFamily="49" charset="0"/>
              </a:rPr>
              <a:t>&gt; tm1-30</a:t>
            </a:r>
          </a:p>
          <a:p>
            <a:r>
              <a:rPr lang="de-DE" sz="1400" dirty="0">
                <a:latin typeface="Consolas" pitchFamily="49" charset="0"/>
                <a:cs typeface="Consolas" pitchFamily="49" charset="0"/>
              </a:rPr>
              <a:t>[1] "2013-07-24 23:54:56 IST"</a:t>
            </a:r>
          </a:p>
        </p:txBody>
      </p:sp>
    </p:spTree>
    <p:extLst>
      <p:ext uri="{BB962C8B-B14F-4D97-AF65-F5344CB8AC3E}">
        <p14:creationId xmlns:p14="http://schemas.microsoft.com/office/powerpoint/2010/main" val="102475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98" y="263640"/>
            <a:ext cx="7886700" cy="446244"/>
          </a:xfrm>
        </p:spPr>
        <p:txBody>
          <a:bodyPr vert="horz" lIns="91440" tIns="45720" rIns="91440" bIns="45720" rtlCol="0" anchor="ctr">
            <a:noAutofit/>
          </a:bodyPr>
          <a:lstStyle/>
          <a:p>
            <a:r>
              <a:rPr lang="en-IN" dirty="0"/>
              <a:t>Calculations with </a:t>
            </a:r>
            <a:r>
              <a:rPr lang="en-IN" dirty="0" err="1"/>
              <a:t>POSIXct</a:t>
            </a:r>
            <a:r>
              <a:rPr lang="en-IN" dirty="0"/>
              <a:t> Class Objects in R </a:t>
            </a:r>
            <a:r>
              <a:rPr lang="en-IN" dirty="0" smtClean="0"/>
              <a:t>(contd.)</a:t>
            </a:r>
            <a:endParaRPr lang="en-US" dirty="0"/>
          </a:p>
        </p:txBody>
      </p:sp>
      <p:sp>
        <p:nvSpPr>
          <p:cNvPr id="3" name="Content Placeholder 2"/>
          <p:cNvSpPr>
            <a:spLocks noGrp="1"/>
          </p:cNvSpPr>
          <p:nvPr>
            <p:ph idx="1"/>
          </p:nvPr>
        </p:nvSpPr>
        <p:spPr>
          <a:xfrm>
            <a:off x="182880" y="1124513"/>
            <a:ext cx="8778240" cy="5365593"/>
          </a:xfrm>
        </p:spPr>
        <p:txBody>
          <a:bodyPr vert="horz" lIns="91440" tIns="45720" rIns="91440" bIns="45720" rtlCol="0">
            <a:normAutofit/>
          </a:bodyPr>
          <a:lstStyle/>
          <a:p>
            <a:pPr marL="285750" indent="-285750">
              <a:buFont typeface="Arial" pitchFamily="34" charset="0"/>
              <a:buChar char="•"/>
            </a:pPr>
            <a:r>
              <a:rPr lang="en-IN" sz="1800" dirty="0">
                <a:solidFill>
                  <a:schemeClr val="tx1"/>
                </a:solidFill>
                <a:latin typeface="+mj-lt"/>
              </a:rPr>
              <a:t>Difference between times</a:t>
            </a:r>
            <a:r>
              <a:rPr lang="en-US" sz="1800" dirty="0">
                <a:solidFill>
                  <a:schemeClr val="tx1"/>
                </a:solidFill>
                <a:latin typeface="+mj-lt"/>
              </a:rPr>
              <a:t>: Difference between times can be found using the ‘-’ </a:t>
            </a:r>
            <a:r>
              <a:rPr lang="en-US" sz="1800" dirty="0" smtClean="0">
                <a:solidFill>
                  <a:schemeClr val="tx1"/>
                </a:solidFill>
                <a:latin typeface="+mj-lt"/>
              </a:rPr>
              <a:t>operator</a:t>
            </a: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US" sz="1800" dirty="0">
              <a:solidFill>
                <a:schemeClr val="tx1"/>
              </a:solidFill>
              <a:latin typeface="+mj-lt"/>
            </a:endParaRPr>
          </a:p>
          <a:p>
            <a:pPr marL="285750" indent="-285750">
              <a:buFont typeface="Arial" pitchFamily="34" charset="0"/>
              <a:buChar char="•"/>
            </a:pPr>
            <a:endParaRPr lang="en-IN" sz="1800" dirty="0">
              <a:solidFill>
                <a:schemeClr val="tx1"/>
              </a:solidFill>
              <a:latin typeface="+mj-lt"/>
            </a:endParaRPr>
          </a:p>
          <a:p>
            <a:pPr marL="285750" indent="-285750">
              <a:buFont typeface="Arial" pitchFamily="34" charset="0"/>
              <a:buChar char="•"/>
            </a:pPr>
            <a:r>
              <a:rPr lang="en-IN" sz="1800" dirty="0">
                <a:solidFill>
                  <a:schemeClr val="tx1"/>
                </a:solidFill>
                <a:latin typeface="+mj-lt"/>
              </a:rPr>
              <a:t>As seen previously, the </a:t>
            </a:r>
            <a:r>
              <a:rPr lang="en-IN" sz="1800" dirty="0" err="1">
                <a:solidFill>
                  <a:schemeClr val="tx1"/>
                </a:solidFill>
                <a:latin typeface="+mj-lt"/>
              </a:rPr>
              <a:t>difftime</a:t>
            </a:r>
            <a:r>
              <a:rPr lang="en-IN" sz="1800" dirty="0">
                <a:solidFill>
                  <a:schemeClr val="tx1"/>
                </a:solidFill>
                <a:latin typeface="+mj-lt"/>
              </a:rPr>
              <a:t>() </a:t>
            </a:r>
            <a:r>
              <a:rPr lang="en-IN" sz="1800" dirty="0" smtClean="0">
                <a:solidFill>
                  <a:schemeClr val="tx1"/>
                </a:solidFill>
                <a:latin typeface="+mj-lt"/>
              </a:rPr>
              <a:t>function can </a:t>
            </a:r>
            <a:r>
              <a:rPr lang="en-IN" sz="1800" dirty="0">
                <a:solidFill>
                  <a:schemeClr val="tx1"/>
                </a:solidFill>
                <a:latin typeface="+mj-lt"/>
              </a:rPr>
              <a:t>also be </a:t>
            </a:r>
            <a:r>
              <a:rPr lang="en-IN" sz="1800" dirty="0" smtClean="0">
                <a:solidFill>
                  <a:schemeClr val="tx1"/>
                </a:solidFill>
                <a:latin typeface="+mj-lt"/>
              </a:rPr>
              <a:t>used </a:t>
            </a:r>
          </a:p>
          <a:p>
            <a:pPr marL="285750" indent="-285750">
              <a:buFont typeface="Arial" pitchFamily="34" charset="0"/>
              <a:buChar char="•"/>
            </a:pPr>
            <a:endParaRPr lang="en-IN" sz="1800" dirty="0">
              <a:solidFill>
                <a:schemeClr val="tx1"/>
              </a:solidFill>
              <a:latin typeface="+mj-lt"/>
            </a:endParaRPr>
          </a:p>
          <a:p>
            <a:pPr marL="285750" indent="-285750">
              <a:buFont typeface="Arial" pitchFamily="34" charset="0"/>
              <a:buChar char="•"/>
            </a:pPr>
            <a:endParaRPr lang="en-IN" sz="1800" dirty="0" smtClean="0">
              <a:solidFill>
                <a:schemeClr val="tx1"/>
              </a:solidFill>
              <a:latin typeface="+mj-lt"/>
            </a:endParaRPr>
          </a:p>
          <a:p>
            <a:pPr marL="285750" indent="-285750">
              <a:buFont typeface="Arial" pitchFamily="34" charset="0"/>
              <a:buChar char="•"/>
            </a:pPr>
            <a:endParaRPr lang="en-IN" sz="1800" dirty="0">
              <a:solidFill>
                <a:schemeClr val="tx1"/>
              </a:solidFill>
              <a:latin typeface="+mj-lt"/>
            </a:endParaRPr>
          </a:p>
          <a:p>
            <a:r>
              <a:rPr lang="en-IN" sz="1800" i="1" dirty="0">
                <a:solidFill>
                  <a:schemeClr val="tx1"/>
                </a:solidFill>
                <a:latin typeface="+mj-lt"/>
              </a:rPr>
              <a:t>Note</a:t>
            </a:r>
            <a:r>
              <a:rPr lang="en-IN" sz="1800" dirty="0">
                <a:solidFill>
                  <a:schemeClr val="tx1"/>
                </a:solidFill>
                <a:latin typeface="+mj-lt"/>
              </a:rPr>
              <a:t>: Difference between objects with different time-zones can also be </a:t>
            </a:r>
            <a:r>
              <a:rPr lang="en-IN" sz="1800" dirty="0" smtClean="0">
                <a:solidFill>
                  <a:schemeClr val="tx1"/>
                </a:solidFill>
                <a:latin typeface="+mj-lt"/>
              </a:rPr>
              <a:t>found</a:t>
            </a:r>
            <a:endParaRPr lang="en-IN" sz="1800" dirty="0">
              <a:solidFill>
                <a:schemeClr val="tx1"/>
              </a:solidFill>
              <a:latin typeface="+mj-lt"/>
            </a:endParaRPr>
          </a:p>
        </p:txBody>
      </p:sp>
      <p:sp>
        <p:nvSpPr>
          <p:cNvPr id="4" name="Rectangle 3"/>
          <p:cNvSpPr/>
          <p:nvPr/>
        </p:nvSpPr>
        <p:spPr>
          <a:xfrm>
            <a:off x="294231" y="1612099"/>
            <a:ext cx="8229600"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tm1-tm2</a:t>
            </a:r>
          </a:p>
          <a:p>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966.2801 days</a:t>
            </a:r>
          </a:p>
        </p:txBody>
      </p:sp>
      <p:sp>
        <p:nvSpPr>
          <p:cNvPr id="5" name="Rectangle 4"/>
          <p:cNvSpPr/>
          <p:nvPr/>
        </p:nvSpPr>
        <p:spPr>
          <a:xfrm>
            <a:off x="294231" y="3156579"/>
            <a:ext cx="8229600"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difftime</a:t>
            </a:r>
            <a:r>
              <a:rPr lang="en-US" sz="1400" dirty="0">
                <a:latin typeface="Consolas" pitchFamily="49" charset="0"/>
                <a:cs typeface="Consolas" pitchFamily="49" charset="0"/>
              </a:rPr>
              <a:t>(tm1,tm2, units="</a:t>
            </a:r>
            <a:r>
              <a:rPr lang="en-US" sz="1400" dirty="0" err="1">
                <a:latin typeface="Consolas" pitchFamily="49" charset="0"/>
                <a:cs typeface="Consolas" pitchFamily="49" charset="0"/>
              </a:rPr>
              <a:t>secs</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Time </a:t>
            </a:r>
            <a:r>
              <a:rPr lang="en-US" sz="1400" dirty="0">
                <a:latin typeface="Consolas" pitchFamily="49" charset="0"/>
                <a:cs typeface="Consolas" pitchFamily="49" charset="0"/>
              </a:rPr>
              <a:t>difference of 83486603 </a:t>
            </a:r>
            <a:r>
              <a:rPr lang="en-US" sz="1400" dirty="0" err="1">
                <a:latin typeface="Consolas" pitchFamily="49" charset="0"/>
                <a:cs typeface="Consolas" pitchFamily="49" charset="0"/>
              </a:rPr>
              <a:t>secs</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545903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a:t>
            </a:r>
            <a:endParaRPr lang="en-US" dirty="0"/>
          </a:p>
        </p:txBody>
      </p:sp>
      <p:sp>
        <p:nvSpPr>
          <p:cNvPr id="8" name="Rectangle 7"/>
          <p:cNvSpPr/>
          <p:nvPr/>
        </p:nvSpPr>
        <p:spPr>
          <a:xfrm>
            <a:off x="232012" y="1091823"/>
            <a:ext cx="8775510" cy="5016758"/>
          </a:xfrm>
          <a:prstGeom prst="rect">
            <a:avLst/>
          </a:prstGeom>
        </p:spPr>
        <p:txBody>
          <a:bodyPr wrap="square">
            <a:spAutoFit/>
          </a:bodyPr>
          <a:lstStyle/>
          <a:p>
            <a:r>
              <a:rPr lang="en-US" sz="1600" b="1" i="1" dirty="0" smtClean="0"/>
              <a:t>Vectors</a:t>
            </a:r>
            <a:endParaRPr lang="en-US" sz="1600" b="1" i="1" dirty="0"/>
          </a:p>
          <a:p>
            <a:pPr marL="285750" indent="-285750">
              <a:buFont typeface="Arial" pitchFamily="34" charset="0"/>
              <a:buChar char="•"/>
            </a:pPr>
            <a:r>
              <a:rPr lang="en-US" sz="1600" dirty="0" smtClean="0"/>
              <a:t>The </a:t>
            </a:r>
            <a:r>
              <a:rPr lang="en-US" sz="1600" dirty="0"/>
              <a:t>elements of a vector must all have the same </a:t>
            </a:r>
            <a:r>
              <a:rPr lang="en-US" sz="1600" i="1" dirty="0"/>
              <a:t>mode</a:t>
            </a:r>
            <a:r>
              <a:rPr lang="en-US" sz="1600" dirty="0"/>
              <a:t>, or data </a:t>
            </a:r>
            <a:r>
              <a:rPr lang="en-US" sz="1600" dirty="0" smtClean="0"/>
              <a:t>type</a:t>
            </a:r>
          </a:p>
          <a:p>
            <a:pPr marL="742950" lvl="1" indent="-285750">
              <a:buFont typeface="Courier New" pitchFamily="49" charset="0"/>
              <a:buChar char="o"/>
            </a:pPr>
            <a:r>
              <a:rPr lang="en-US" sz="1600" dirty="0" smtClean="0"/>
              <a:t>For example, a </a:t>
            </a:r>
            <a:r>
              <a:rPr lang="en-US" sz="1600" dirty="0"/>
              <a:t>vector </a:t>
            </a:r>
            <a:r>
              <a:rPr lang="en-US" sz="1600" dirty="0" smtClean="0"/>
              <a:t>can consist </a:t>
            </a:r>
            <a:r>
              <a:rPr lang="en-US" sz="1600" dirty="0"/>
              <a:t>of three character strings (of mode </a:t>
            </a:r>
            <a:r>
              <a:rPr lang="en-US" sz="1600" dirty="0" smtClean="0"/>
              <a:t>character) or </a:t>
            </a:r>
            <a:r>
              <a:rPr lang="en-US" sz="1600" dirty="0"/>
              <a:t>three integer elements (of mode integer), but not a vector with one </a:t>
            </a:r>
            <a:r>
              <a:rPr lang="en-US" sz="1600" dirty="0" smtClean="0"/>
              <a:t>integer element </a:t>
            </a:r>
            <a:r>
              <a:rPr lang="en-US" sz="1600" dirty="0"/>
              <a:t>and two character string </a:t>
            </a:r>
            <a:r>
              <a:rPr lang="en-US" sz="1600" dirty="0" smtClean="0"/>
              <a:t>elements</a:t>
            </a:r>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a:p>
            <a:endParaRPr lang="en-US" sz="1600" dirty="0"/>
          </a:p>
          <a:p>
            <a:r>
              <a:rPr lang="en-US" sz="1600" b="1" dirty="0"/>
              <a:t>Scalars</a:t>
            </a:r>
          </a:p>
          <a:p>
            <a:pPr marL="285750" indent="-285750">
              <a:buFont typeface="Arial" pitchFamily="34" charset="0"/>
              <a:buChar char="•"/>
            </a:pPr>
            <a:r>
              <a:rPr lang="en-US" sz="1600" i="1" dirty="0"/>
              <a:t>Scalars</a:t>
            </a:r>
            <a:r>
              <a:rPr lang="en-US" sz="1600" dirty="0"/>
              <a:t>, or individual numbers, do not really exist in R. </a:t>
            </a:r>
            <a:r>
              <a:rPr lang="en-US" sz="1600" dirty="0" smtClean="0"/>
              <a:t>What </a:t>
            </a:r>
            <a:r>
              <a:rPr lang="en-US" sz="1600" dirty="0"/>
              <a:t>appear to be individual numbers are actually one-element </a:t>
            </a:r>
            <a:r>
              <a:rPr lang="en-US" sz="1600" dirty="0" smtClean="0"/>
              <a:t>vectors</a:t>
            </a:r>
            <a:endParaRPr lang="en-US" sz="1600" dirty="0"/>
          </a:p>
          <a:p>
            <a:endParaRPr lang="en-US" sz="1600" dirty="0" smtClean="0"/>
          </a:p>
          <a:p>
            <a:r>
              <a:rPr lang="en-US" sz="1600" dirty="0" smtClean="0"/>
              <a:t>Consider </a:t>
            </a:r>
            <a:r>
              <a:rPr lang="en-US" sz="1600" dirty="0"/>
              <a:t>the following</a:t>
            </a:r>
            <a:r>
              <a:rPr lang="en-US" sz="1600" dirty="0" smtClean="0"/>
              <a:t>:</a:t>
            </a:r>
          </a:p>
          <a:p>
            <a:endParaRPr lang="en-US" sz="1600" dirty="0"/>
          </a:p>
          <a:p>
            <a:endParaRPr lang="en-US" sz="1600" dirty="0" smtClean="0"/>
          </a:p>
          <a:p>
            <a:endParaRPr lang="en-US" sz="1600" dirty="0"/>
          </a:p>
        </p:txBody>
      </p:sp>
      <p:sp>
        <p:nvSpPr>
          <p:cNvPr id="9" name="TextBox 8"/>
          <p:cNvSpPr txBox="1"/>
          <p:nvPr/>
        </p:nvSpPr>
        <p:spPr>
          <a:xfrm>
            <a:off x="288876" y="2569148"/>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 &lt;- c(1,3)</a:t>
            </a:r>
          </a:p>
          <a:p>
            <a:r>
              <a:rPr lang="en-US" sz="1400" dirty="0" smtClean="0">
                <a:latin typeface="Consolas" pitchFamily="49" charset="0"/>
                <a:cs typeface="Consolas" pitchFamily="49" charset="0"/>
              </a:rPr>
              <a:t>&gt; x</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1 3</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str_x</a:t>
            </a:r>
            <a:r>
              <a:rPr lang="en-US" sz="1400" dirty="0" smtClean="0">
                <a:latin typeface="Consolas" pitchFamily="49" charset="0"/>
                <a:cs typeface="Consolas" pitchFamily="49" charset="0"/>
              </a:rPr>
              <a:t> &lt;- c(“a”,“</a:t>
            </a:r>
            <a:r>
              <a:rPr lang="en-US" sz="1400" dirty="0" err="1" smtClean="0">
                <a:latin typeface="Consolas" pitchFamily="49" charset="0"/>
                <a:cs typeface="Consolas" pitchFamily="49" charset="0"/>
              </a:rPr>
              <a:t>ab</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abc</a:t>
            </a:r>
            <a:r>
              <a:rPr lang="en-US" sz="1400" dirty="0" smtClean="0">
                <a:latin typeface="Consolas" pitchFamily="49" charset="0"/>
                <a:cs typeface="Consolas" pitchFamily="49" charset="0"/>
              </a:rPr>
              <a:t>”)</a:t>
            </a:r>
          </a:p>
        </p:txBody>
      </p:sp>
      <p:sp>
        <p:nvSpPr>
          <p:cNvPr id="10" name="TextBox 9"/>
          <p:cNvSpPr txBox="1"/>
          <p:nvPr/>
        </p:nvSpPr>
        <p:spPr>
          <a:xfrm>
            <a:off x="288876" y="5300992"/>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a:latin typeface="Consolas" pitchFamily="49" charset="0"/>
                <a:cs typeface="Consolas" pitchFamily="49" charset="0"/>
              </a:rPr>
              <a:t>x &lt;- 8</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x</a:t>
            </a:r>
          </a:p>
          <a:p>
            <a:r>
              <a:rPr lang="en-US" sz="1400" dirty="0">
                <a:latin typeface="Consolas" pitchFamily="49" charset="0"/>
                <a:cs typeface="Consolas" pitchFamily="49" charset="0"/>
              </a:rPr>
              <a:t>[1</a:t>
            </a:r>
            <a:r>
              <a:rPr lang="en-US" sz="1400" dirty="0" smtClean="0">
                <a:latin typeface="Consolas" pitchFamily="49" charset="0"/>
                <a:cs typeface="Consolas" pitchFamily="49" charset="0"/>
              </a:rPr>
              <a:t>] 8 </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93916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58" y="243266"/>
            <a:ext cx="7886700" cy="446244"/>
          </a:xfrm>
        </p:spPr>
        <p:txBody>
          <a:bodyPr vert="horz" lIns="91440" tIns="45720" rIns="91440" bIns="45720" rtlCol="0" anchor="ctr">
            <a:noAutofit/>
          </a:bodyPr>
          <a:lstStyle/>
          <a:p>
            <a:r>
              <a:rPr lang="en-IN" dirty="0" err="1"/>
              <a:t>POSIXlt</a:t>
            </a:r>
            <a:r>
              <a:rPr lang="en-IN" dirty="0"/>
              <a:t> Class Objects in R</a:t>
            </a:r>
            <a:endParaRPr lang="en-US" dirty="0"/>
          </a:p>
        </p:txBody>
      </p:sp>
      <p:sp>
        <p:nvSpPr>
          <p:cNvPr id="3" name="Content Placeholder 2"/>
          <p:cNvSpPr>
            <a:spLocks noGrp="1"/>
          </p:cNvSpPr>
          <p:nvPr>
            <p:ph idx="1"/>
          </p:nvPr>
        </p:nvSpPr>
        <p:spPr>
          <a:xfrm>
            <a:off x="182880" y="988032"/>
            <a:ext cx="8778240" cy="5365593"/>
          </a:xfrm>
        </p:spPr>
        <p:txBody>
          <a:bodyPr>
            <a:normAutofit/>
          </a:bodyPr>
          <a:lstStyle/>
          <a:p>
            <a:pPr marL="0" indent="0">
              <a:buNone/>
            </a:pPr>
            <a:r>
              <a:rPr lang="en-IN" sz="1800" dirty="0" err="1">
                <a:solidFill>
                  <a:schemeClr val="tx1"/>
                </a:solidFill>
                <a:latin typeface="+mj-lt"/>
              </a:rPr>
              <a:t>POSIXlt</a:t>
            </a:r>
            <a:r>
              <a:rPr lang="en-IN" sz="1800" dirty="0">
                <a:solidFill>
                  <a:schemeClr val="tx1"/>
                </a:solidFill>
                <a:latin typeface="+mj-lt"/>
              </a:rPr>
              <a:t> class objects in R store date-time objects in the form of a </a:t>
            </a:r>
            <a:r>
              <a:rPr lang="en-IN" sz="1800" dirty="0" smtClean="0">
                <a:solidFill>
                  <a:schemeClr val="tx1"/>
                </a:solidFill>
                <a:latin typeface="+mj-lt"/>
              </a:rPr>
              <a:t>list</a:t>
            </a:r>
          </a:p>
          <a:p>
            <a:pPr marL="285750" indent="-285750">
              <a:buFont typeface="Arial" pitchFamily="34" charset="0"/>
              <a:buChar char="•"/>
            </a:pPr>
            <a:r>
              <a:rPr lang="en-IN" sz="1800" dirty="0" smtClean="0">
                <a:solidFill>
                  <a:schemeClr val="tx1"/>
                </a:solidFill>
                <a:latin typeface="+mj-lt"/>
              </a:rPr>
              <a:t>This </a:t>
            </a:r>
            <a:r>
              <a:rPr lang="en-IN" sz="1800" dirty="0">
                <a:solidFill>
                  <a:schemeClr val="tx1"/>
                </a:solidFill>
                <a:latin typeface="+mj-lt"/>
              </a:rPr>
              <a:t>class enables easy extraction of specific components of </a:t>
            </a:r>
            <a:r>
              <a:rPr lang="en-IN" sz="1800" dirty="0" smtClean="0">
                <a:solidFill>
                  <a:schemeClr val="tx1"/>
                </a:solidFill>
                <a:latin typeface="+mj-lt"/>
              </a:rPr>
              <a:t>time</a:t>
            </a:r>
          </a:p>
          <a:p>
            <a:pPr marL="285750" indent="-285750">
              <a:buFont typeface="Arial" pitchFamily="34" charset="0"/>
              <a:buChar char="•"/>
            </a:pPr>
            <a:r>
              <a:rPr lang="en-IN" sz="1800" dirty="0" smtClean="0">
                <a:solidFill>
                  <a:schemeClr val="tx1"/>
                </a:solidFill>
                <a:latin typeface="+mj-lt"/>
              </a:rPr>
              <a:t>Similar </a:t>
            </a:r>
            <a:r>
              <a:rPr lang="en-IN" sz="1800" dirty="0">
                <a:solidFill>
                  <a:schemeClr val="tx1"/>
                </a:solidFill>
                <a:latin typeface="+mj-lt"/>
              </a:rPr>
              <a:t>to </a:t>
            </a:r>
            <a:r>
              <a:rPr lang="en-IN" sz="1800" dirty="0" err="1">
                <a:solidFill>
                  <a:schemeClr val="tx1"/>
                </a:solidFill>
                <a:latin typeface="+mj-lt"/>
              </a:rPr>
              <a:t>as.Date</a:t>
            </a:r>
            <a:r>
              <a:rPr lang="en-IN" sz="1800" dirty="0">
                <a:solidFill>
                  <a:schemeClr val="tx1"/>
                </a:solidFill>
                <a:latin typeface="+mj-lt"/>
              </a:rPr>
              <a:t>() and </a:t>
            </a:r>
            <a:r>
              <a:rPr lang="en-IN" sz="1800" dirty="0" err="1">
                <a:solidFill>
                  <a:schemeClr val="tx1"/>
                </a:solidFill>
                <a:latin typeface="+mj-lt"/>
              </a:rPr>
              <a:t>as.POSIXct</a:t>
            </a:r>
            <a:r>
              <a:rPr lang="en-IN" sz="1800" dirty="0">
                <a:solidFill>
                  <a:schemeClr val="tx1"/>
                </a:solidFill>
                <a:latin typeface="+mj-lt"/>
              </a:rPr>
              <a:t>(),  the </a:t>
            </a:r>
            <a:r>
              <a:rPr lang="en-IN" sz="1800" dirty="0" err="1">
                <a:solidFill>
                  <a:schemeClr val="tx1"/>
                </a:solidFill>
                <a:latin typeface="+mj-lt"/>
              </a:rPr>
              <a:t>as.POSIXlt</a:t>
            </a:r>
            <a:r>
              <a:rPr lang="en-IN" sz="1800" dirty="0">
                <a:solidFill>
                  <a:schemeClr val="tx1"/>
                </a:solidFill>
                <a:latin typeface="+mj-lt"/>
              </a:rPr>
              <a:t>() is used to create </a:t>
            </a:r>
            <a:r>
              <a:rPr lang="en-IN" sz="1800" dirty="0" err="1">
                <a:solidFill>
                  <a:schemeClr val="tx1"/>
                </a:solidFill>
                <a:latin typeface="+mj-lt"/>
              </a:rPr>
              <a:t>POSIXlt</a:t>
            </a:r>
            <a:r>
              <a:rPr lang="en-IN" sz="1800" dirty="0">
                <a:solidFill>
                  <a:schemeClr val="tx1"/>
                </a:solidFill>
                <a:latin typeface="+mj-lt"/>
              </a:rPr>
              <a:t> objects:</a:t>
            </a:r>
          </a:p>
          <a:p>
            <a:pPr marL="0" indent="0">
              <a:buNone/>
            </a:pPr>
            <a:endParaRPr lang="en-US" sz="1800" dirty="0" smtClean="0">
              <a:solidFill>
                <a:schemeClr val="tx1"/>
              </a:solidFill>
              <a:latin typeface="+mj-lt"/>
            </a:endParaRPr>
          </a:p>
          <a:p>
            <a:pPr marL="0" indent="0">
              <a:buNone/>
            </a:pPr>
            <a:endParaRPr lang="en-US" sz="1800" dirty="0">
              <a:solidFill>
                <a:schemeClr val="tx1"/>
              </a:solidFill>
              <a:latin typeface="+mj-lt"/>
            </a:endParaRPr>
          </a:p>
          <a:p>
            <a:pPr marL="0" indent="0">
              <a:buNone/>
            </a:pPr>
            <a:endParaRPr lang="en-US" sz="1200" dirty="0">
              <a:solidFill>
                <a:schemeClr val="tx1"/>
              </a:solidFill>
              <a:latin typeface="+mj-lt"/>
            </a:endParaRPr>
          </a:p>
          <a:p>
            <a:pPr marL="0" indent="0">
              <a:buNone/>
            </a:pPr>
            <a:r>
              <a:rPr lang="en-US" sz="1800" dirty="0">
                <a:solidFill>
                  <a:schemeClr val="tx1"/>
                </a:solidFill>
                <a:latin typeface="+mj-lt"/>
              </a:rPr>
              <a:t>The elements of </a:t>
            </a:r>
            <a:r>
              <a:rPr lang="en-IN" sz="1800" dirty="0" err="1">
                <a:solidFill>
                  <a:schemeClr val="tx1"/>
                </a:solidFill>
                <a:latin typeface="+mj-lt"/>
              </a:rPr>
              <a:t>POSIXlt</a:t>
            </a:r>
            <a:r>
              <a:rPr lang="en-IN" sz="1800" dirty="0">
                <a:solidFill>
                  <a:schemeClr val="tx1"/>
                </a:solidFill>
                <a:latin typeface="+mj-lt"/>
              </a:rPr>
              <a:t> class objects  can be easily obtained by extracting the required list element:</a:t>
            </a:r>
          </a:p>
          <a:p>
            <a:pPr marL="0" indent="0">
              <a:buNone/>
            </a:pPr>
            <a:endParaRPr lang="en-US" sz="1800" dirty="0" smtClean="0">
              <a:solidFill>
                <a:schemeClr val="tx1"/>
              </a:solidFill>
              <a:latin typeface="+mj-lt"/>
            </a:endParaRPr>
          </a:p>
          <a:p>
            <a:pPr marL="0" indent="0">
              <a:buNone/>
            </a:pPr>
            <a:endParaRPr lang="en-US" sz="900" dirty="0" smtClean="0">
              <a:solidFill>
                <a:schemeClr val="tx1"/>
              </a:solidFill>
              <a:latin typeface="+mj-lt"/>
            </a:endParaRPr>
          </a:p>
          <a:p>
            <a:pPr marL="0" indent="0">
              <a:buNone/>
            </a:pPr>
            <a:endParaRPr lang="en-US" sz="800" dirty="0">
              <a:solidFill>
                <a:schemeClr val="tx1"/>
              </a:solidFill>
              <a:latin typeface="+mj-lt"/>
            </a:endParaRPr>
          </a:p>
          <a:p>
            <a:pPr marL="0" indent="0">
              <a:buNone/>
            </a:pPr>
            <a:r>
              <a:rPr lang="en-IN" sz="1800" dirty="0" err="1" smtClean="0">
                <a:solidFill>
                  <a:schemeClr val="tx1"/>
                </a:solidFill>
                <a:latin typeface="+mj-lt"/>
              </a:rPr>
              <a:t>POSIXlt</a:t>
            </a:r>
            <a:r>
              <a:rPr lang="en-IN" sz="1800" dirty="0" smtClean="0">
                <a:solidFill>
                  <a:schemeClr val="tx1"/>
                </a:solidFill>
                <a:latin typeface="+mj-lt"/>
              </a:rPr>
              <a:t> </a:t>
            </a:r>
            <a:r>
              <a:rPr lang="en-IN" sz="1800" dirty="0">
                <a:solidFill>
                  <a:schemeClr val="tx1"/>
                </a:solidFill>
                <a:latin typeface="+mj-lt"/>
              </a:rPr>
              <a:t>class object can be truncated or rounded-off using the </a:t>
            </a:r>
            <a:r>
              <a:rPr lang="en-IN" sz="1800" dirty="0" err="1">
                <a:solidFill>
                  <a:schemeClr val="tx1"/>
                </a:solidFill>
                <a:latin typeface="+mj-lt"/>
              </a:rPr>
              <a:t>trunc</a:t>
            </a:r>
            <a:r>
              <a:rPr lang="en-IN" sz="1800" dirty="0">
                <a:solidFill>
                  <a:schemeClr val="tx1"/>
                </a:solidFill>
                <a:latin typeface="+mj-lt"/>
              </a:rPr>
              <a:t>(). Here, are some example</a:t>
            </a:r>
            <a:r>
              <a:rPr lang="en-IN" sz="1800" dirty="0" smtClean="0">
                <a:solidFill>
                  <a:schemeClr val="tx1"/>
                </a:solidFill>
                <a:latin typeface="+mj-lt"/>
              </a:rPr>
              <a:t>:</a:t>
            </a:r>
            <a:endParaRPr lang="en-IN" sz="1800" dirty="0">
              <a:solidFill>
                <a:schemeClr val="tx1"/>
              </a:solidFill>
              <a:latin typeface="+mj-lt"/>
            </a:endParaRPr>
          </a:p>
        </p:txBody>
      </p:sp>
      <p:sp>
        <p:nvSpPr>
          <p:cNvPr id="4" name="Rectangle 3"/>
          <p:cNvSpPr/>
          <p:nvPr/>
        </p:nvSpPr>
        <p:spPr>
          <a:xfrm>
            <a:off x="245659" y="4012125"/>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tm1.lt &lt;- </a:t>
            </a:r>
            <a:r>
              <a:rPr lang="en-US" sz="1400" dirty="0" err="1">
                <a:latin typeface="Consolas" pitchFamily="49" charset="0"/>
                <a:cs typeface="Consolas" pitchFamily="49" charset="0"/>
              </a:rPr>
              <a:t>as.POSIXlt</a:t>
            </a:r>
            <a:r>
              <a:rPr lang="en-US" sz="1400" dirty="0">
                <a:latin typeface="Consolas" pitchFamily="49" charset="0"/>
                <a:cs typeface="Consolas" pitchFamily="49" charset="0"/>
              </a:rPr>
              <a:t>("2013-07-24 23:55:26")</a:t>
            </a:r>
          </a:p>
          <a:p>
            <a:r>
              <a:rPr lang="en-US" sz="1400" dirty="0">
                <a:latin typeface="Consolas" pitchFamily="49" charset="0"/>
                <a:cs typeface="Consolas" pitchFamily="49" charset="0"/>
              </a:rPr>
              <a:t>&gt; tm1.lt</a:t>
            </a:r>
          </a:p>
          <a:p>
            <a:r>
              <a:rPr lang="en-US" sz="1400" dirty="0">
                <a:latin typeface="Consolas" pitchFamily="49" charset="0"/>
                <a:cs typeface="Consolas" pitchFamily="49" charset="0"/>
              </a:rPr>
              <a:t>[1] "2013-07-24 23:55:26 IST"</a:t>
            </a:r>
          </a:p>
        </p:txBody>
      </p:sp>
      <p:sp>
        <p:nvSpPr>
          <p:cNvPr id="5" name="Rectangle 4"/>
          <p:cNvSpPr/>
          <p:nvPr/>
        </p:nvSpPr>
        <p:spPr>
          <a:xfrm>
            <a:off x="245659" y="2266898"/>
            <a:ext cx="82296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unlist</a:t>
            </a:r>
            <a:r>
              <a:rPr lang="en-US" sz="1400" dirty="0">
                <a:latin typeface="Consolas" pitchFamily="49" charset="0"/>
                <a:cs typeface="Consolas" pitchFamily="49" charset="0"/>
              </a:rPr>
              <a:t>(tm1.lt)</a:t>
            </a:r>
          </a:p>
          <a:p>
            <a:r>
              <a:rPr lang="en-US" sz="1400" dirty="0">
                <a:latin typeface="Consolas" pitchFamily="49" charset="0"/>
                <a:cs typeface="Consolas" pitchFamily="49" charset="0"/>
              </a:rPr>
              <a:t>   sec    min   hour   </a:t>
            </a:r>
            <a:r>
              <a:rPr lang="en-US" sz="1400" dirty="0" err="1">
                <a:latin typeface="Consolas" pitchFamily="49" charset="0"/>
                <a:cs typeface="Consolas" pitchFamily="49" charset="0"/>
              </a:rPr>
              <a:t>mday</a:t>
            </a:r>
            <a:r>
              <a:rPr lang="en-US" sz="1400" dirty="0">
                <a:latin typeface="Consolas" pitchFamily="49" charset="0"/>
                <a:cs typeface="Consolas" pitchFamily="49" charset="0"/>
              </a:rPr>
              <a:t>    </a:t>
            </a:r>
            <a:r>
              <a:rPr lang="en-US" sz="1400" dirty="0" err="1">
                <a:latin typeface="Consolas" pitchFamily="49" charset="0"/>
                <a:cs typeface="Consolas" pitchFamily="49" charset="0"/>
              </a:rPr>
              <a:t>mon</a:t>
            </a:r>
            <a:r>
              <a:rPr lang="en-US" sz="1400" dirty="0">
                <a:latin typeface="Consolas" pitchFamily="49" charset="0"/>
                <a:cs typeface="Consolas" pitchFamily="49" charset="0"/>
              </a:rPr>
              <a:t>   year   </a:t>
            </a:r>
            <a:r>
              <a:rPr lang="en-US" sz="1400" dirty="0" err="1">
                <a:latin typeface="Consolas" pitchFamily="49" charset="0"/>
                <a:cs typeface="Consolas" pitchFamily="49" charset="0"/>
              </a:rPr>
              <a:t>wday</a:t>
            </a:r>
            <a:r>
              <a:rPr lang="en-US" sz="1400" dirty="0">
                <a:latin typeface="Consolas" pitchFamily="49" charset="0"/>
                <a:cs typeface="Consolas" pitchFamily="49" charset="0"/>
              </a:rPr>
              <a:t>   </a:t>
            </a:r>
            <a:r>
              <a:rPr lang="en-US" sz="1400" dirty="0" err="1">
                <a:latin typeface="Consolas" pitchFamily="49" charset="0"/>
                <a:cs typeface="Consolas" pitchFamily="49" charset="0"/>
              </a:rPr>
              <a:t>yday</a:t>
            </a:r>
            <a:r>
              <a:rPr lang="en-US" sz="1400" dirty="0">
                <a:latin typeface="Consolas" pitchFamily="49" charset="0"/>
                <a:cs typeface="Consolas" pitchFamily="49" charset="0"/>
              </a:rPr>
              <a:t>  </a:t>
            </a:r>
            <a:r>
              <a:rPr lang="en-US" sz="1400" dirty="0" err="1">
                <a:latin typeface="Consolas" pitchFamily="49" charset="0"/>
                <a:cs typeface="Consolas" pitchFamily="49" charset="0"/>
              </a:rPr>
              <a:t>isdst</a:t>
            </a:r>
            <a:r>
              <a:rPr lang="en-US" sz="1400" dirty="0">
                <a:latin typeface="Consolas" pitchFamily="49" charset="0"/>
                <a:cs typeface="Consolas" pitchFamily="49" charset="0"/>
              </a:rPr>
              <a:t>   zone </a:t>
            </a:r>
            <a:r>
              <a:rPr lang="en-US" sz="1400" dirty="0" err="1">
                <a:latin typeface="Consolas" pitchFamily="49" charset="0"/>
                <a:cs typeface="Consolas" pitchFamily="49" charset="0"/>
              </a:rPr>
              <a:t>gmtoff</a:t>
            </a:r>
            <a:r>
              <a:rPr lang="en-US" sz="1400" dirty="0">
                <a:latin typeface="Consolas" pitchFamily="49" charset="0"/>
                <a:cs typeface="Consolas" pitchFamily="49" charset="0"/>
              </a:rPr>
              <a:t> </a:t>
            </a:r>
          </a:p>
          <a:p>
            <a:r>
              <a:rPr lang="en-US" sz="1400" dirty="0">
                <a:latin typeface="Consolas" pitchFamily="49" charset="0"/>
                <a:cs typeface="Consolas" pitchFamily="49" charset="0"/>
              </a:rPr>
              <a:t>  "26"   "55"   "23"   "24"    "6"      "113"    "3"   "204"    "0"  "IST"     NA</a:t>
            </a:r>
          </a:p>
        </p:txBody>
      </p:sp>
      <p:sp>
        <p:nvSpPr>
          <p:cNvPr id="6" name="Rectangle 5"/>
          <p:cNvSpPr/>
          <p:nvPr/>
        </p:nvSpPr>
        <p:spPr>
          <a:xfrm>
            <a:off x="245659" y="5558871"/>
            <a:ext cx="8229600"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de-DE" sz="1400" dirty="0">
                <a:latin typeface="Consolas" pitchFamily="49" charset="0"/>
                <a:cs typeface="Consolas" pitchFamily="49" charset="0"/>
              </a:rPr>
              <a:t>&gt; trunc(tm1.lt, "days")</a:t>
            </a:r>
          </a:p>
          <a:p>
            <a:r>
              <a:rPr lang="de-DE" sz="1400" dirty="0">
                <a:latin typeface="Consolas" pitchFamily="49" charset="0"/>
                <a:cs typeface="Consolas" pitchFamily="49" charset="0"/>
              </a:rPr>
              <a:t>[1] "2013-07-24 IST"</a:t>
            </a:r>
          </a:p>
          <a:p>
            <a:r>
              <a:rPr lang="de-DE" sz="1400" dirty="0">
                <a:latin typeface="Consolas" pitchFamily="49" charset="0"/>
                <a:cs typeface="Consolas" pitchFamily="49" charset="0"/>
              </a:rPr>
              <a:t>&gt; trunc(tm1.lt, "mins")</a:t>
            </a:r>
          </a:p>
          <a:p>
            <a:r>
              <a:rPr lang="de-DE" sz="1400" dirty="0">
                <a:latin typeface="Consolas" pitchFamily="49" charset="0"/>
                <a:cs typeface="Consolas" pitchFamily="49" charset="0"/>
              </a:rPr>
              <a:t>[1] "2013-07-24 23:55:00 IST"</a:t>
            </a:r>
          </a:p>
        </p:txBody>
      </p:sp>
    </p:spTree>
    <p:extLst>
      <p:ext uri="{BB962C8B-B14F-4D97-AF65-F5344CB8AC3E}">
        <p14:creationId xmlns:p14="http://schemas.microsoft.com/office/powerpoint/2010/main" val="97002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15: Data Cleaning</a:t>
            </a:r>
            <a:endParaRPr lang="en-US" dirty="0"/>
          </a:p>
        </p:txBody>
      </p:sp>
      <p:sp>
        <p:nvSpPr>
          <p:cNvPr id="3" name="Rectangle 2"/>
          <p:cNvSpPr/>
          <p:nvPr/>
        </p:nvSpPr>
        <p:spPr>
          <a:xfrm>
            <a:off x="279743" y="962127"/>
            <a:ext cx="5602441" cy="5078313"/>
          </a:xfrm>
          <a:prstGeom prst="rect">
            <a:avLst/>
          </a:prstGeom>
        </p:spPr>
        <p:txBody>
          <a:bodyPr wrap="square">
            <a:spAutoFit/>
          </a:bodyPr>
          <a:lstStyle/>
          <a:p>
            <a:pPr marL="285750" indent="-285750">
              <a:lnSpc>
                <a:spcPct val="150000"/>
              </a:lnSpc>
              <a:buFont typeface="Arial" pitchFamily="34" charset="0"/>
              <a:buChar char="•"/>
            </a:pPr>
            <a:r>
              <a:rPr lang="en-US" dirty="0" smtClean="0"/>
              <a:t>Introduction to Data cleaning</a:t>
            </a:r>
            <a:endParaRPr lang="en-US" dirty="0"/>
          </a:p>
          <a:p>
            <a:pPr marL="285750" indent="-285750">
              <a:lnSpc>
                <a:spcPct val="150000"/>
              </a:lnSpc>
              <a:buFont typeface="Arial" pitchFamily="34" charset="0"/>
              <a:buChar char="•"/>
            </a:pPr>
            <a:r>
              <a:rPr lang="en-US" dirty="0"/>
              <a:t>Introduction of </a:t>
            </a:r>
            <a:r>
              <a:rPr lang="en-US" dirty="0" err="1"/>
              <a:t>tidyr</a:t>
            </a:r>
            <a:endParaRPr lang="en-US" dirty="0"/>
          </a:p>
          <a:p>
            <a:pPr marL="285750" indent="-285750">
              <a:lnSpc>
                <a:spcPct val="150000"/>
              </a:lnSpc>
              <a:buFont typeface="Arial" pitchFamily="34" charset="0"/>
              <a:buChar char="•"/>
            </a:pPr>
            <a:r>
              <a:rPr lang="en-US" dirty="0"/>
              <a:t>Gathering columns into key-value </a:t>
            </a:r>
            <a:r>
              <a:rPr lang="en-US" dirty="0" smtClean="0"/>
              <a:t>pairs</a:t>
            </a:r>
            <a:endParaRPr lang="en-US" dirty="0"/>
          </a:p>
          <a:p>
            <a:pPr marL="285750" indent="-285750">
              <a:lnSpc>
                <a:spcPct val="150000"/>
              </a:lnSpc>
              <a:buFont typeface="Arial" pitchFamily="34" charset="0"/>
              <a:buChar char="•"/>
            </a:pPr>
            <a:r>
              <a:rPr lang="en-US" dirty="0"/>
              <a:t>Separating columns</a:t>
            </a:r>
          </a:p>
          <a:p>
            <a:pPr marL="285750" indent="-285750">
              <a:lnSpc>
                <a:spcPct val="150000"/>
              </a:lnSpc>
              <a:buFont typeface="Arial" pitchFamily="34" charset="0"/>
              <a:buChar char="•"/>
            </a:pPr>
            <a:r>
              <a:rPr lang="en-US" dirty="0"/>
              <a:t>Merging </a:t>
            </a:r>
            <a:r>
              <a:rPr lang="en-US" dirty="0" smtClean="0"/>
              <a:t>Columns</a:t>
            </a:r>
            <a:endParaRPr lang="en-US" dirty="0"/>
          </a:p>
          <a:p>
            <a:pPr marL="285750" indent="-285750">
              <a:lnSpc>
                <a:spcPct val="150000"/>
              </a:lnSpc>
              <a:buFont typeface="Arial" pitchFamily="34" charset="0"/>
              <a:buChar char="•"/>
            </a:pPr>
            <a:r>
              <a:rPr lang="en-US" dirty="0"/>
              <a:t>Type Conversions </a:t>
            </a:r>
          </a:p>
          <a:p>
            <a:pPr marL="285750" indent="-285750">
              <a:lnSpc>
                <a:spcPct val="150000"/>
              </a:lnSpc>
              <a:buFont typeface="Arial" pitchFamily="34" charset="0"/>
              <a:buChar char="•"/>
            </a:pPr>
            <a:r>
              <a:rPr lang="en-US" dirty="0"/>
              <a:t>Working with Dates </a:t>
            </a:r>
          </a:p>
          <a:p>
            <a:pPr marL="285750" indent="-285750">
              <a:lnSpc>
                <a:spcPct val="150000"/>
              </a:lnSpc>
              <a:buFont typeface="Arial" pitchFamily="34" charset="0"/>
              <a:buChar char="•"/>
            </a:pPr>
            <a:r>
              <a:rPr lang="en-US" dirty="0"/>
              <a:t>String Manipulation </a:t>
            </a:r>
          </a:p>
          <a:p>
            <a:pPr marL="285750" indent="-285750">
              <a:lnSpc>
                <a:spcPct val="150000"/>
              </a:lnSpc>
              <a:buFont typeface="Arial" pitchFamily="34" charset="0"/>
              <a:buChar char="•"/>
            </a:pPr>
            <a:r>
              <a:rPr lang="en-US" dirty="0" err="1" smtClean="0"/>
              <a:t>Univariate</a:t>
            </a:r>
            <a:r>
              <a:rPr lang="en-US" dirty="0" smtClean="0"/>
              <a:t> and bivariate distributions</a:t>
            </a:r>
          </a:p>
          <a:p>
            <a:pPr marL="285750" indent="-285750">
              <a:lnSpc>
                <a:spcPct val="150000"/>
              </a:lnSpc>
              <a:buFont typeface="Arial" pitchFamily="34" charset="0"/>
              <a:buChar char="•"/>
            </a:pPr>
            <a:r>
              <a:rPr lang="en-US" dirty="0" smtClean="0"/>
              <a:t>Missing </a:t>
            </a:r>
            <a:r>
              <a:rPr lang="en-US" dirty="0"/>
              <a:t>Values </a:t>
            </a:r>
          </a:p>
          <a:p>
            <a:pPr marL="285750" indent="-285750">
              <a:lnSpc>
                <a:spcPct val="150000"/>
              </a:lnSpc>
              <a:buFont typeface="Arial" pitchFamily="34" charset="0"/>
              <a:buChar char="•"/>
            </a:pPr>
            <a:r>
              <a:rPr lang="en-US" dirty="0"/>
              <a:t>Outliers </a:t>
            </a:r>
          </a:p>
          <a:p>
            <a:pPr marL="285750" indent="-285750">
              <a:lnSpc>
                <a:spcPct val="150000"/>
              </a:lnSpc>
              <a:buFont typeface="Arial" pitchFamily="34" charset="0"/>
              <a:buChar char="•"/>
            </a:pPr>
            <a:r>
              <a:rPr lang="en-US" dirty="0"/>
              <a:t>Summarize the data</a:t>
            </a:r>
          </a:p>
        </p:txBody>
      </p:sp>
    </p:spTree>
    <p:extLst>
      <p:ext uri="{BB962C8B-B14F-4D97-AF65-F5344CB8AC3E}">
        <p14:creationId xmlns:p14="http://schemas.microsoft.com/office/powerpoint/2010/main" val="103893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data cleaning</a:t>
            </a:r>
            <a:endParaRPr lang="en-US" dirty="0"/>
          </a:p>
        </p:txBody>
      </p:sp>
      <p:sp>
        <p:nvSpPr>
          <p:cNvPr id="3" name="Rectangle 2"/>
          <p:cNvSpPr/>
          <p:nvPr/>
        </p:nvSpPr>
        <p:spPr>
          <a:xfrm>
            <a:off x="211504" y="1138054"/>
            <a:ext cx="4988294" cy="3539430"/>
          </a:xfrm>
          <a:prstGeom prst="rect">
            <a:avLst/>
          </a:prstGeom>
        </p:spPr>
        <p:txBody>
          <a:bodyPr wrap="square">
            <a:spAutoFit/>
          </a:bodyPr>
          <a:lstStyle/>
          <a:p>
            <a:r>
              <a:rPr lang="en-US" sz="1600" dirty="0"/>
              <a:t>W</a:t>
            </a:r>
            <a:r>
              <a:rPr lang="en-US" sz="1600" dirty="0" smtClean="0"/>
              <a:t>hile </a:t>
            </a:r>
            <a:r>
              <a:rPr lang="en-US" sz="1600" dirty="0"/>
              <a:t>it </a:t>
            </a:r>
            <a:r>
              <a:rPr lang="en-US" sz="1600" dirty="0" smtClean="0"/>
              <a:t>is usually </a:t>
            </a:r>
            <a:r>
              <a:rPr lang="en-US" sz="1600" dirty="0"/>
              <a:t>assumed that data are in the correct state for data analysis. </a:t>
            </a:r>
            <a:r>
              <a:rPr lang="en-US" sz="1600" dirty="0" smtClean="0"/>
              <a:t/>
            </a:r>
            <a:br>
              <a:rPr lang="en-US" sz="1600" dirty="0" smtClean="0"/>
            </a:br>
            <a:r>
              <a:rPr lang="en-US" sz="1600" dirty="0" smtClean="0"/>
              <a:t>In </a:t>
            </a:r>
            <a:r>
              <a:rPr lang="en-US" sz="1600" dirty="0"/>
              <a:t>practice, a data </a:t>
            </a:r>
            <a:r>
              <a:rPr lang="en-US" sz="1600" dirty="0" smtClean="0"/>
              <a:t>analyst spends significant time preparing </a:t>
            </a:r>
            <a:r>
              <a:rPr lang="en-US" sz="1600" dirty="0"/>
              <a:t>the data before </a:t>
            </a:r>
            <a:r>
              <a:rPr lang="en-US" sz="1600" dirty="0" smtClean="0"/>
              <a:t>carrying out any </a:t>
            </a:r>
            <a:r>
              <a:rPr lang="en-US" sz="1600" dirty="0"/>
              <a:t>statistical </a:t>
            </a:r>
            <a:r>
              <a:rPr lang="en-US" sz="1600" dirty="0" smtClean="0"/>
              <a:t>operation</a:t>
            </a:r>
            <a:endParaRPr lang="en-US" sz="1600" dirty="0"/>
          </a:p>
          <a:p>
            <a:endParaRPr lang="en-US" sz="1600" dirty="0" smtClean="0"/>
          </a:p>
          <a:p>
            <a:r>
              <a:rPr lang="en-US" sz="1600" dirty="0" smtClean="0"/>
              <a:t>Data </a:t>
            </a:r>
            <a:r>
              <a:rPr lang="en-US" sz="1600" dirty="0"/>
              <a:t>Cleaning </a:t>
            </a:r>
            <a:r>
              <a:rPr lang="en-US" sz="1600" dirty="0" smtClean="0"/>
              <a:t>is the </a:t>
            </a:r>
            <a:r>
              <a:rPr lang="en-US" sz="1600" dirty="0"/>
              <a:t>process of transforming raw data into consistent data that can be analyzed. </a:t>
            </a:r>
            <a:r>
              <a:rPr lang="en-US" sz="1600" dirty="0" smtClean="0"/>
              <a:t>It </a:t>
            </a:r>
            <a:r>
              <a:rPr lang="en-US" sz="1600" dirty="0"/>
              <a:t>is aimed </a:t>
            </a:r>
            <a:r>
              <a:rPr lang="en-US" sz="1600" dirty="0" smtClean="0"/>
              <a:t>at improving </a:t>
            </a:r>
            <a:r>
              <a:rPr lang="en-US" sz="1600" dirty="0"/>
              <a:t>the </a:t>
            </a:r>
            <a:r>
              <a:rPr lang="en-US" sz="1600" dirty="0" smtClean="0"/>
              <a:t>quality of </a:t>
            </a:r>
            <a:r>
              <a:rPr lang="en-US" sz="1600" dirty="0"/>
              <a:t>statistical </a:t>
            </a:r>
            <a:r>
              <a:rPr lang="en-US" sz="1600" dirty="0" smtClean="0"/>
              <a:t>assessments that will subsequently be carried out. </a:t>
            </a:r>
          </a:p>
          <a:p>
            <a:r>
              <a:rPr lang="en-US" sz="1600" b="1" i="1" dirty="0" smtClean="0"/>
              <a:t>Data </a:t>
            </a:r>
            <a:r>
              <a:rPr lang="en-US" sz="1600" b="1" i="1" dirty="0"/>
              <a:t>cleaning may profoundly influence the </a:t>
            </a:r>
            <a:r>
              <a:rPr lang="en-US" sz="1600" b="1" i="1" dirty="0" smtClean="0"/>
              <a:t>results of analyses.</a:t>
            </a:r>
          </a:p>
          <a:p>
            <a:endParaRPr lang="en-US" sz="1600" dirty="0"/>
          </a:p>
        </p:txBody>
      </p:sp>
      <p:pic>
        <p:nvPicPr>
          <p:cNvPr id="151554" name="Picture 2" descr="C:\Users\Sharon96263\Pictures\Data-cleansing-v-maintena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0089" y="1533846"/>
            <a:ext cx="3048000" cy="2154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5152" y="4681178"/>
            <a:ext cx="8509415" cy="1354217"/>
          </a:xfrm>
          <a:prstGeom prst="rect">
            <a:avLst/>
          </a:prstGeom>
          <a:noFill/>
        </p:spPr>
        <p:txBody>
          <a:bodyPr wrap="square" rtlCol="0">
            <a:spAutoFit/>
          </a:bodyPr>
          <a:lstStyle/>
          <a:p>
            <a:r>
              <a:rPr lang="en-US" sz="1600" dirty="0"/>
              <a:t>For this reason, data cleaning should be considered a statistical operation, to be performed in a reproducible manner. The R statistical environment provides a good environment for reproducible data cleaning since all cleaning actions can be scripted and therefore reproduced</a:t>
            </a:r>
          </a:p>
          <a:p>
            <a:endParaRPr lang="en-US" sz="1600" dirty="0"/>
          </a:p>
        </p:txBody>
      </p:sp>
    </p:spTree>
    <p:extLst>
      <p:ext uri="{BB962C8B-B14F-4D97-AF65-F5344CB8AC3E}">
        <p14:creationId xmlns:p14="http://schemas.microsoft.com/office/powerpoint/2010/main" val="1275894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Steps</a:t>
            </a:r>
            <a:endParaRPr lang="en-US" dirty="0"/>
          </a:p>
        </p:txBody>
      </p:sp>
      <p:sp>
        <p:nvSpPr>
          <p:cNvPr id="4" name="Rounded Rectangle 3"/>
          <p:cNvSpPr/>
          <p:nvPr/>
        </p:nvSpPr>
        <p:spPr>
          <a:xfrm>
            <a:off x="914355" y="1289720"/>
            <a:ext cx="2743200" cy="4572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Raw data</a:t>
            </a:r>
          </a:p>
        </p:txBody>
      </p:sp>
      <p:sp>
        <p:nvSpPr>
          <p:cNvPr id="6" name="Rounded Rectangle 5"/>
          <p:cNvSpPr/>
          <p:nvPr/>
        </p:nvSpPr>
        <p:spPr>
          <a:xfrm>
            <a:off x="914355" y="4085271"/>
            <a:ext cx="2743200" cy="4572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Consistent </a:t>
            </a:r>
            <a:r>
              <a:rPr lang="en-US" b="1" dirty="0">
                <a:solidFill>
                  <a:schemeClr val="bg1"/>
                </a:solidFill>
              </a:rPr>
              <a:t>d</a:t>
            </a:r>
            <a:r>
              <a:rPr lang="en-US" b="1" dirty="0" smtClean="0">
                <a:solidFill>
                  <a:schemeClr val="bg1"/>
                </a:solidFill>
              </a:rPr>
              <a:t>ata</a:t>
            </a:r>
          </a:p>
        </p:txBody>
      </p:sp>
      <p:sp>
        <p:nvSpPr>
          <p:cNvPr id="7" name="Rounded Rectangle 6"/>
          <p:cNvSpPr/>
          <p:nvPr/>
        </p:nvSpPr>
        <p:spPr>
          <a:xfrm>
            <a:off x="914355" y="5070199"/>
            <a:ext cx="2743200" cy="4572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Statistical Results</a:t>
            </a:r>
          </a:p>
        </p:txBody>
      </p:sp>
      <p:sp>
        <p:nvSpPr>
          <p:cNvPr id="8" name="Rounded Rectangle 7"/>
          <p:cNvSpPr/>
          <p:nvPr/>
        </p:nvSpPr>
        <p:spPr>
          <a:xfrm>
            <a:off x="914355" y="5959591"/>
            <a:ext cx="2743200" cy="4572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Formatted Output</a:t>
            </a:r>
          </a:p>
        </p:txBody>
      </p:sp>
      <p:sp>
        <p:nvSpPr>
          <p:cNvPr id="9" name="Left Brace 8"/>
          <p:cNvSpPr/>
          <p:nvPr/>
        </p:nvSpPr>
        <p:spPr>
          <a:xfrm>
            <a:off x="545914" y="1289720"/>
            <a:ext cx="150125" cy="30241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p:cNvCxnSpPr>
            <a:stCxn id="4" idx="2"/>
            <a:endCxn id="5" idx="0"/>
          </p:cNvCxnSpPr>
          <p:nvPr/>
        </p:nvCxnSpPr>
        <p:spPr>
          <a:xfrm>
            <a:off x="2285955" y="1746920"/>
            <a:ext cx="0" cy="8075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6" idx="0"/>
          </p:cNvCxnSpPr>
          <p:nvPr/>
        </p:nvCxnSpPr>
        <p:spPr>
          <a:xfrm flipH="1">
            <a:off x="2285955" y="2868328"/>
            <a:ext cx="9050" cy="12169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6" idx="2"/>
            <a:endCxn id="7" idx="0"/>
          </p:cNvCxnSpPr>
          <p:nvPr/>
        </p:nvCxnSpPr>
        <p:spPr>
          <a:xfrm>
            <a:off x="2285955" y="4542471"/>
            <a:ext cx="0" cy="5277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2265387" y="5465992"/>
            <a:ext cx="0" cy="4935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Rounded Rectangle 4"/>
          <p:cNvSpPr/>
          <p:nvPr/>
        </p:nvSpPr>
        <p:spPr>
          <a:xfrm>
            <a:off x="914355" y="2554423"/>
            <a:ext cx="2743200" cy="73152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Technically correct data</a:t>
            </a:r>
          </a:p>
        </p:txBody>
      </p:sp>
      <p:sp>
        <p:nvSpPr>
          <p:cNvPr id="26" name="TextBox 25"/>
          <p:cNvSpPr txBox="1"/>
          <p:nvPr/>
        </p:nvSpPr>
        <p:spPr>
          <a:xfrm>
            <a:off x="68240" y="1405726"/>
            <a:ext cx="461665" cy="2795545"/>
          </a:xfrm>
          <a:prstGeom prst="rect">
            <a:avLst/>
          </a:prstGeom>
          <a:noFill/>
        </p:spPr>
        <p:txBody>
          <a:bodyPr vert="vert270" wrap="square" rtlCol="0">
            <a:spAutoFit/>
          </a:bodyPr>
          <a:lstStyle/>
          <a:p>
            <a:r>
              <a:rPr lang="en-US" dirty="0" smtClean="0"/>
              <a:t>Data Cleaning Steps</a:t>
            </a:r>
            <a:endParaRPr lang="en-US" dirty="0"/>
          </a:p>
        </p:txBody>
      </p:sp>
      <p:sp>
        <p:nvSpPr>
          <p:cNvPr id="27" name="TextBox 26"/>
          <p:cNvSpPr txBox="1"/>
          <p:nvPr/>
        </p:nvSpPr>
        <p:spPr>
          <a:xfrm>
            <a:off x="2442883" y="1842456"/>
            <a:ext cx="3002552" cy="276999"/>
          </a:xfrm>
          <a:prstGeom prst="rect">
            <a:avLst/>
          </a:prstGeom>
          <a:noFill/>
        </p:spPr>
        <p:txBody>
          <a:bodyPr wrap="square" rtlCol="0">
            <a:spAutoFit/>
          </a:bodyPr>
          <a:lstStyle/>
          <a:p>
            <a:r>
              <a:rPr lang="en-US" sz="1200" dirty="0" smtClean="0"/>
              <a:t>Type check, normalize</a:t>
            </a:r>
            <a:endParaRPr lang="en-US" sz="1200" dirty="0"/>
          </a:p>
        </p:txBody>
      </p:sp>
      <p:sp>
        <p:nvSpPr>
          <p:cNvPr id="28" name="TextBox 27"/>
          <p:cNvSpPr txBox="1"/>
          <p:nvPr/>
        </p:nvSpPr>
        <p:spPr>
          <a:xfrm>
            <a:off x="2442883" y="3592526"/>
            <a:ext cx="3002552" cy="276999"/>
          </a:xfrm>
          <a:prstGeom prst="rect">
            <a:avLst/>
          </a:prstGeom>
          <a:noFill/>
        </p:spPr>
        <p:txBody>
          <a:bodyPr wrap="square" rtlCol="0">
            <a:spAutoFit/>
          </a:bodyPr>
          <a:lstStyle/>
          <a:p>
            <a:r>
              <a:rPr lang="en-US" sz="1200" dirty="0" smtClean="0"/>
              <a:t>Fix and impute</a:t>
            </a:r>
            <a:endParaRPr lang="en-US" sz="1200" dirty="0"/>
          </a:p>
        </p:txBody>
      </p:sp>
      <p:sp>
        <p:nvSpPr>
          <p:cNvPr id="29" name="TextBox 28"/>
          <p:cNvSpPr txBox="1"/>
          <p:nvPr/>
        </p:nvSpPr>
        <p:spPr>
          <a:xfrm>
            <a:off x="2306287" y="4609139"/>
            <a:ext cx="2279318" cy="461665"/>
          </a:xfrm>
          <a:prstGeom prst="rect">
            <a:avLst/>
          </a:prstGeom>
          <a:noFill/>
        </p:spPr>
        <p:txBody>
          <a:bodyPr wrap="square" rtlCol="0">
            <a:spAutoFit/>
          </a:bodyPr>
          <a:lstStyle/>
          <a:p>
            <a:r>
              <a:rPr lang="en-US" sz="1200" dirty="0" smtClean="0"/>
              <a:t>Estimate, analyze, derive, </a:t>
            </a:r>
            <a:r>
              <a:rPr lang="en-US" sz="1200" dirty="0" err="1" smtClean="0"/>
              <a:t>etc</a:t>
            </a:r>
            <a:endParaRPr lang="en-US" sz="1200" dirty="0"/>
          </a:p>
        </p:txBody>
      </p:sp>
      <p:sp>
        <p:nvSpPr>
          <p:cNvPr id="30" name="TextBox 29"/>
          <p:cNvSpPr txBox="1"/>
          <p:nvPr/>
        </p:nvSpPr>
        <p:spPr>
          <a:xfrm>
            <a:off x="2470135" y="5628883"/>
            <a:ext cx="3002552" cy="276999"/>
          </a:xfrm>
          <a:prstGeom prst="rect">
            <a:avLst/>
          </a:prstGeom>
          <a:noFill/>
        </p:spPr>
        <p:txBody>
          <a:bodyPr wrap="square" rtlCol="0">
            <a:spAutoFit/>
          </a:bodyPr>
          <a:lstStyle/>
          <a:p>
            <a:r>
              <a:rPr lang="en-US" sz="1200" dirty="0" smtClean="0"/>
              <a:t>Tabulate, plot</a:t>
            </a:r>
            <a:endParaRPr lang="en-US" sz="1200" dirty="0"/>
          </a:p>
        </p:txBody>
      </p:sp>
      <p:sp>
        <p:nvSpPr>
          <p:cNvPr id="34" name="Line Callout 1 (Accent Bar) 33"/>
          <p:cNvSpPr/>
          <p:nvPr/>
        </p:nvSpPr>
        <p:spPr>
          <a:xfrm>
            <a:off x="4408226" y="982638"/>
            <a:ext cx="4599296" cy="1378425"/>
          </a:xfrm>
          <a:prstGeom prst="accentCallout1">
            <a:avLst>
              <a:gd name="adj1" fmla="val 18750"/>
              <a:gd name="adj2" fmla="val -19"/>
              <a:gd name="adj3" fmla="val 46298"/>
              <a:gd name="adj4" fmla="val -16349"/>
            </a:avLst>
          </a:prstGeom>
          <a:solidFill>
            <a:schemeClr val="accent6"/>
          </a:solidFill>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171450" indent="-171450">
              <a:spcBef>
                <a:spcPts val="200"/>
              </a:spcBef>
              <a:buFont typeface="Arial" pitchFamily="34" charset="0"/>
              <a:buChar char="•"/>
            </a:pPr>
            <a:r>
              <a:rPr lang="en-US" sz="1400" dirty="0" smtClean="0"/>
              <a:t>Data as it comes in from the source </a:t>
            </a:r>
          </a:p>
          <a:p>
            <a:pPr marL="171450" indent="-171450">
              <a:spcBef>
                <a:spcPts val="200"/>
              </a:spcBef>
              <a:buFont typeface="Arial" pitchFamily="34" charset="0"/>
              <a:buChar char="•"/>
            </a:pPr>
            <a:r>
              <a:rPr lang="en-US" sz="1400" dirty="0" smtClean="0"/>
              <a:t>May lack headers, contain wrong data types, wrong category labels, unknown or unexpected character encoding and so on</a:t>
            </a:r>
          </a:p>
          <a:p>
            <a:pPr marL="171450" indent="-171450">
              <a:spcBef>
                <a:spcPts val="200"/>
              </a:spcBef>
              <a:buFont typeface="Arial" pitchFamily="34" charset="0"/>
              <a:buChar char="•"/>
            </a:pPr>
            <a:r>
              <a:rPr lang="en-US" sz="1400" dirty="0" smtClean="0"/>
              <a:t>Reading such files into an R data frame directly is either difficult or impossible without some sort of preprocessing</a:t>
            </a:r>
            <a:endParaRPr lang="en-US" sz="1400" dirty="0"/>
          </a:p>
        </p:txBody>
      </p:sp>
      <p:sp>
        <p:nvSpPr>
          <p:cNvPr id="37" name="Line Callout 1 (Accent Bar) 36"/>
          <p:cNvSpPr/>
          <p:nvPr/>
        </p:nvSpPr>
        <p:spPr>
          <a:xfrm>
            <a:off x="4396850" y="2674192"/>
            <a:ext cx="4599296" cy="1587924"/>
          </a:xfrm>
          <a:prstGeom prst="accentCallout1">
            <a:avLst>
              <a:gd name="adj1" fmla="val 18750"/>
              <a:gd name="adj2" fmla="val -19"/>
              <a:gd name="adj3" fmla="val 18843"/>
              <a:gd name="adj4" fmla="val -16349"/>
            </a:avLst>
          </a:prstGeom>
          <a:solidFill>
            <a:schemeClr val="accent6"/>
          </a:solidFill>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spcBef>
                <a:spcPts val="200"/>
              </a:spcBef>
            </a:pPr>
            <a:r>
              <a:rPr lang="en-US" sz="1400" dirty="0" smtClean="0"/>
              <a:t>After preprocessing, data is deemed </a:t>
            </a:r>
            <a:r>
              <a:rPr lang="en-US" sz="1400" i="1" dirty="0"/>
              <a:t>Technically </a:t>
            </a:r>
            <a:r>
              <a:rPr lang="en-US" sz="1400" i="1" dirty="0" smtClean="0"/>
              <a:t>correct</a:t>
            </a:r>
            <a:endParaRPr lang="en-US" sz="1400" dirty="0"/>
          </a:p>
          <a:p>
            <a:pPr marL="285750" indent="-285750">
              <a:spcBef>
                <a:spcPts val="200"/>
              </a:spcBef>
              <a:buFont typeface="Arial" pitchFamily="34" charset="0"/>
              <a:buChar char="•"/>
            </a:pPr>
            <a:r>
              <a:rPr lang="en-US" sz="1400" dirty="0" smtClean="0"/>
              <a:t>In </a:t>
            </a:r>
            <a:r>
              <a:rPr lang="en-US" sz="1400" dirty="0"/>
              <a:t>this </a:t>
            </a:r>
            <a:r>
              <a:rPr lang="en-US" sz="1400" dirty="0" smtClean="0"/>
              <a:t>state, </a:t>
            </a:r>
            <a:r>
              <a:rPr lang="en-US" sz="1400" dirty="0"/>
              <a:t>data can be read </a:t>
            </a:r>
            <a:r>
              <a:rPr lang="en-US" sz="1400" dirty="0" smtClean="0"/>
              <a:t>into </a:t>
            </a:r>
            <a:r>
              <a:rPr lang="en-US" sz="1400" dirty="0"/>
              <a:t>R </a:t>
            </a:r>
            <a:r>
              <a:rPr lang="en-US" sz="1400" dirty="0" smtClean="0"/>
              <a:t>data frames, </a:t>
            </a:r>
            <a:r>
              <a:rPr lang="en-US" sz="1400" dirty="0"/>
              <a:t>with correct names, </a:t>
            </a:r>
            <a:r>
              <a:rPr lang="en-US" sz="1400" dirty="0" smtClean="0"/>
              <a:t>types and </a:t>
            </a:r>
            <a:r>
              <a:rPr lang="en-US" sz="1400" dirty="0"/>
              <a:t>labels, </a:t>
            </a:r>
            <a:r>
              <a:rPr lang="en-US" sz="1400" dirty="0" smtClean="0"/>
              <a:t>with ease</a:t>
            </a:r>
          </a:p>
          <a:p>
            <a:pPr marL="285750" indent="-285750">
              <a:spcBef>
                <a:spcPts val="200"/>
              </a:spcBef>
              <a:buFont typeface="Arial" pitchFamily="34" charset="0"/>
              <a:buChar char="•"/>
            </a:pPr>
            <a:r>
              <a:rPr lang="en-US" sz="1400" dirty="0" smtClean="0"/>
              <a:t>However, the </a:t>
            </a:r>
            <a:r>
              <a:rPr lang="en-US" sz="1400" dirty="0"/>
              <a:t>values </a:t>
            </a:r>
            <a:r>
              <a:rPr lang="en-US" sz="1400" dirty="0" smtClean="0"/>
              <a:t>could be erroneous or incomplete</a:t>
            </a:r>
            <a:endParaRPr lang="en-US" sz="1400" dirty="0"/>
          </a:p>
          <a:p>
            <a:pPr marL="285750" indent="-285750">
              <a:spcBef>
                <a:spcPts val="200"/>
              </a:spcBef>
              <a:buFont typeface="Arial" pitchFamily="34" charset="0"/>
              <a:buChar char="•"/>
            </a:pPr>
            <a:r>
              <a:rPr lang="en-US" sz="1400" dirty="0" smtClean="0"/>
              <a:t>For </a:t>
            </a:r>
            <a:r>
              <a:rPr lang="en-US" sz="1400" dirty="0"/>
              <a:t>example, an age </a:t>
            </a:r>
            <a:r>
              <a:rPr lang="en-US" sz="1400" dirty="0" smtClean="0"/>
              <a:t>variable may </a:t>
            </a:r>
            <a:r>
              <a:rPr lang="en-US" sz="1400" dirty="0"/>
              <a:t>be reported negative, </a:t>
            </a:r>
            <a:r>
              <a:rPr lang="en-US" sz="1400" dirty="0" smtClean="0"/>
              <a:t>an </a:t>
            </a:r>
            <a:r>
              <a:rPr lang="en-US" sz="1400" dirty="0"/>
              <a:t>under-aged person may be </a:t>
            </a:r>
            <a:r>
              <a:rPr lang="en-US" sz="1400" dirty="0" smtClean="0"/>
              <a:t>registered to </a:t>
            </a:r>
            <a:r>
              <a:rPr lang="en-US" sz="1400" dirty="0"/>
              <a:t>possess a driver's </a:t>
            </a:r>
            <a:r>
              <a:rPr lang="en-US" sz="1400" dirty="0" smtClean="0"/>
              <a:t>license or data </a:t>
            </a:r>
            <a:r>
              <a:rPr lang="en-US" sz="1400" dirty="0"/>
              <a:t>may simply be </a:t>
            </a:r>
            <a:r>
              <a:rPr lang="en-US" sz="1400" dirty="0" smtClean="0"/>
              <a:t>missing</a:t>
            </a:r>
            <a:endParaRPr lang="en-US" sz="1400" dirty="0"/>
          </a:p>
        </p:txBody>
      </p:sp>
      <p:sp>
        <p:nvSpPr>
          <p:cNvPr id="41" name="Line Callout 1 (Accent Bar) 40"/>
          <p:cNvSpPr/>
          <p:nvPr/>
        </p:nvSpPr>
        <p:spPr>
          <a:xfrm>
            <a:off x="4402726" y="4617549"/>
            <a:ext cx="4599296" cy="2042558"/>
          </a:xfrm>
          <a:prstGeom prst="accentCallout1">
            <a:avLst>
              <a:gd name="adj1" fmla="val 18750"/>
              <a:gd name="adj2" fmla="val -19"/>
              <a:gd name="adj3" fmla="val -17241"/>
              <a:gd name="adj4" fmla="val -15459"/>
            </a:avLst>
          </a:prstGeom>
          <a:solidFill>
            <a:schemeClr val="accent6"/>
          </a:solidFill>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spcBef>
                <a:spcPts val="200"/>
              </a:spcBef>
            </a:pPr>
            <a:r>
              <a:rPr lang="en-US" sz="1400" i="1" dirty="0"/>
              <a:t>Consistent data </a:t>
            </a:r>
            <a:r>
              <a:rPr lang="en-US" sz="1400" dirty="0"/>
              <a:t>is the stage where data is ready </a:t>
            </a:r>
            <a:r>
              <a:rPr lang="en-US" sz="1400" dirty="0" smtClean="0"/>
              <a:t>for statistical inference.</a:t>
            </a:r>
            <a:endParaRPr lang="en-US" sz="1400" dirty="0"/>
          </a:p>
          <a:p>
            <a:pPr marL="285750" indent="-285750">
              <a:spcBef>
                <a:spcPts val="200"/>
              </a:spcBef>
              <a:buFont typeface="Arial" pitchFamily="34" charset="0"/>
              <a:buChar char="•"/>
            </a:pPr>
            <a:r>
              <a:rPr lang="en-US" sz="1400" dirty="0" smtClean="0"/>
              <a:t>This is </a:t>
            </a:r>
            <a:r>
              <a:rPr lang="en-US" sz="1400" dirty="0"/>
              <a:t>the starting point </a:t>
            </a:r>
            <a:r>
              <a:rPr lang="en-US" sz="1400" dirty="0" smtClean="0"/>
              <a:t>for most statistical testing</a:t>
            </a:r>
          </a:p>
          <a:p>
            <a:pPr marL="285750" indent="-285750">
              <a:spcBef>
                <a:spcPts val="200"/>
              </a:spcBef>
              <a:buFont typeface="Arial" pitchFamily="34" charset="0"/>
              <a:buChar char="•"/>
            </a:pPr>
            <a:r>
              <a:rPr lang="en-US" sz="1400" dirty="0" smtClean="0"/>
              <a:t>Technically, </a:t>
            </a:r>
            <a:r>
              <a:rPr lang="en-US" sz="1400" dirty="0"/>
              <a:t>such </a:t>
            </a:r>
            <a:r>
              <a:rPr lang="en-US" sz="1400" dirty="0" smtClean="0"/>
              <a:t>testing can be carried out without</a:t>
            </a:r>
            <a:r>
              <a:rPr lang="en-US" sz="1400" dirty="0"/>
              <a:t> </a:t>
            </a:r>
            <a:r>
              <a:rPr lang="en-US" sz="1400" dirty="0" smtClean="0"/>
              <a:t>taking </a:t>
            </a:r>
            <a:r>
              <a:rPr lang="en-US" sz="1400" dirty="0"/>
              <a:t>previous data cleaning steps into </a:t>
            </a:r>
            <a:r>
              <a:rPr lang="en-US" sz="1400" dirty="0" smtClean="0"/>
              <a:t>account</a:t>
            </a:r>
          </a:p>
          <a:p>
            <a:pPr marL="285750" indent="-285750">
              <a:spcBef>
                <a:spcPts val="200"/>
              </a:spcBef>
              <a:buFont typeface="Arial" pitchFamily="34" charset="0"/>
              <a:buChar char="•"/>
            </a:pPr>
            <a:r>
              <a:rPr lang="en-US" sz="1400" dirty="0" smtClean="0"/>
              <a:t>In </a:t>
            </a:r>
            <a:r>
              <a:rPr lang="en-US" sz="1400" dirty="0"/>
              <a:t>practice however, data cleaning </a:t>
            </a:r>
            <a:r>
              <a:rPr lang="en-US" sz="1400" dirty="0" smtClean="0"/>
              <a:t>methods like </a:t>
            </a:r>
            <a:r>
              <a:rPr lang="en-US" sz="1400" dirty="0"/>
              <a:t>imputation of missing values </a:t>
            </a:r>
            <a:r>
              <a:rPr lang="en-US" sz="1400" dirty="0" smtClean="0"/>
              <a:t>could significantly </a:t>
            </a:r>
            <a:r>
              <a:rPr lang="en-US" sz="1400" dirty="0"/>
              <a:t>influence statistical </a:t>
            </a:r>
            <a:r>
              <a:rPr lang="en-US" sz="1400" dirty="0" smtClean="0"/>
              <a:t>results; hence, must </a:t>
            </a:r>
            <a:r>
              <a:rPr lang="en-US" sz="1400" dirty="0"/>
              <a:t>be accounted </a:t>
            </a:r>
            <a:r>
              <a:rPr lang="en-US" sz="1400" dirty="0" smtClean="0"/>
              <a:t>for</a:t>
            </a:r>
            <a:endParaRPr lang="en-US" sz="1400" dirty="0"/>
          </a:p>
        </p:txBody>
      </p:sp>
    </p:spTree>
    <p:extLst>
      <p:ext uri="{BB962C8B-B14F-4D97-AF65-F5344CB8AC3E}">
        <p14:creationId xmlns:p14="http://schemas.microsoft.com/office/powerpoint/2010/main" val="3499372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tidyr</a:t>
            </a:r>
            <a:endParaRPr lang="en-US" dirty="0"/>
          </a:p>
        </p:txBody>
      </p:sp>
      <p:sp>
        <p:nvSpPr>
          <p:cNvPr id="4" name="Rectangle 3"/>
          <p:cNvSpPr/>
          <p:nvPr/>
        </p:nvSpPr>
        <p:spPr>
          <a:xfrm>
            <a:off x="286603" y="985868"/>
            <a:ext cx="8557145" cy="2500941"/>
          </a:xfrm>
          <a:prstGeom prst="rect">
            <a:avLst/>
          </a:prstGeom>
        </p:spPr>
        <p:txBody>
          <a:bodyPr wrap="square">
            <a:spAutoFit/>
          </a:bodyPr>
          <a:lstStyle/>
          <a:p>
            <a:pPr marL="285750" indent="-285750">
              <a:lnSpc>
                <a:spcPct val="150000"/>
              </a:lnSpc>
              <a:buFont typeface="Arial" pitchFamily="34" charset="0"/>
              <a:buChar char="•"/>
            </a:pPr>
            <a:r>
              <a:rPr lang="en-US" dirty="0"/>
              <a:t>The </a:t>
            </a:r>
            <a:r>
              <a:rPr lang="en-US" dirty="0" err="1"/>
              <a:t>tidyr</a:t>
            </a:r>
            <a:r>
              <a:rPr lang="en-US" dirty="0"/>
              <a:t> package by Hadley Wickham is designed to help you tidy your data. </a:t>
            </a:r>
          </a:p>
          <a:p>
            <a:pPr marL="285750" indent="-285750">
              <a:lnSpc>
                <a:spcPct val="150000"/>
              </a:lnSpc>
              <a:buFont typeface="Arial" pitchFamily="34" charset="0"/>
              <a:buChar char="•"/>
            </a:pPr>
            <a:r>
              <a:rPr lang="en-US" dirty="0" smtClean="0"/>
              <a:t>It </a:t>
            </a:r>
            <a:r>
              <a:rPr lang="en-US" dirty="0"/>
              <a:t>contains four functions that alter the layout of tabular data sets, while preserving the values and relationships contained in the data </a:t>
            </a:r>
            <a:r>
              <a:rPr lang="en-US" dirty="0" smtClean="0"/>
              <a:t>sets.</a:t>
            </a:r>
          </a:p>
          <a:p>
            <a:pPr marL="285750" indent="-285750">
              <a:lnSpc>
                <a:spcPct val="150000"/>
              </a:lnSpc>
              <a:buFont typeface="Arial" pitchFamily="34" charset="0"/>
              <a:buChar char="•"/>
            </a:pPr>
            <a:r>
              <a:rPr lang="en-US" dirty="0" smtClean="0"/>
              <a:t>The </a:t>
            </a:r>
            <a:r>
              <a:rPr lang="en-US" dirty="0"/>
              <a:t>two most important functions in </a:t>
            </a:r>
            <a:r>
              <a:rPr lang="en-US" dirty="0" err="1"/>
              <a:t>tidyr</a:t>
            </a:r>
            <a:r>
              <a:rPr lang="en-US" dirty="0"/>
              <a:t> are gather() and spread(). Each relies on the idea of a key value pair.</a:t>
            </a:r>
          </a:p>
          <a:p>
            <a:pPr>
              <a:lnSpc>
                <a:spcPct val="150000"/>
              </a:lnSpc>
            </a:pPr>
            <a:endParaRPr lang="en-US" sz="1600" dirty="0"/>
          </a:p>
        </p:txBody>
      </p:sp>
      <p:sp>
        <p:nvSpPr>
          <p:cNvPr id="5" name="Rectangle 4"/>
          <p:cNvSpPr/>
          <p:nvPr/>
        </p:nvSpPr>
        <p:spPr>
          <a:xfrm>
            <a:off x="197891" y="3541222"/>
            <a:ext cx="872178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1600" dirty="0" smtClean="0"/>
          </a:p>
          <a:p>
            <a:r>
              <a:rPr lang="en-US" sz="1600" dirty="0" smtClean="0"/>
              <a:t>A </a:t>
            </a:r>
            <a:r>
              <a:rPr lang="en-US" sz="1600" dirty="0"/>
              <a:t>key value pair is a simple way to record information. A pair contains two parts: a </a:t>
            </a:r>
            <a:r>
              <a:rPr lang="en-US" sz="1600" i="1" dirty="0"/>
              <a:t>key</a:t>
            </a:r>
            <a:r>
              <a:rPr lang="en-US" sz="1600" dirty="0"/>
              <a:t> that explains what the information describes, and a </a:t>
            </a:r>
            <a:r>
              <a:rPr lang="en-US" sz="1600" i="1" dirty="0"/>
              <a:t>value</a:t>
            </a:r>
            <a:r>
              <a:rPr lang="en-US" sz="1600" dirty="0"/>
              <a:t> that contains the actual information. </a:t>
            </a:r>
            <a:endParaRPr lang="en-US" sz="1600" dirty="0" smtClean="0"/>
          </a:p>
          <a:p>
            <a:endParaRPr lang="en-US" sz="1600" dirty="0"/>
          </a:p>
          <a:p>
            <a:r>
              <a:rPr lang="en-US" sz="1600" dirty="0" smtClean="0"/>
              <a:t>So </a:t>
            </a:r>
            <a:r>
              <a:rPr lang="en-US" sz="1600" dirty="0"/>
              <a:t>for example,</a:t>
            </a:r>
          </a:p>
          <a:p>
            <a:r>
              <a:rPr lang="en-US" sz="1600" dirty="0"/>
              <a:t>Password: 0123456789 would be a key value pair</a:t>
            </a:r>
            <a:r>
              <a:rPr lang="en-US" sz="1600" dirty="0" smtClean="0"/>
              <a:t>.</a:t>
            </a:r>
            <a:br>
              <a:rPr lang="en-US" sz="1600" dirty="0" smtClean="0"/>
            </a:br>
            <a:r>
              <a:rPr lang="en-US" sz="1600" dirty="0" smtClean="0"/>
              <a:t> </a:t>
            </a:r>
          </a:p>
          <a:p>
            <a:r>
              <a:rPr lang="en-US" sz="1600" dirty="0" smtClean="0"/>
              <a:t>0123456789 </a:t>
            </a:r>
            <a:r>
              <a:rPr lang="en-US" sz="1600" dirty="0"/>
              <a:t>is the </a:t>
            </a:r>
            <a:r>
              <a:rPr lang="en-US" sz="1600" i="1" dirty="0"/>
              <a:t>value</a:t>
            </a:r>
            <a:r>
              <a:rPr lang="en-US" sz="1600" dirty="0"/>
              <a:t>, and it is associated with the key </a:t>
            </a:r>
            <a:r>
              <a:rPr lang="en-US" sz="1600" i="1" dirty="0"/>
              <a:t>Password</a:t>
            </a:r>
            <a:r>
              <a:rPr lang="en-US" sz="1600" dirty="0" smtClean="0"/>
              <a:t>.</a:t>
            </a:r>
            <a:endParaRPr lang="en-US" sz="1600" dirty="0"/>
          </a:p>
        </p:txBody>
      </p:sp>
      <p:sp>
        <p:nvSpPr>
          <p:cNvPr id="6" name="Rectangle 5"/>
          <p:cNvSpPr/>
          <p:nvPr/>
        </p:nvSpPr>
        <p:spPr>
          <a:xfrm>
            <a:off x="341193" y="3261810"/>
            <a:ext cx="2286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Key value pair</a:t>
            </a:r>
          </a:p>
        </p:txBody>
      </p:sp>
    </p:spTree>
    <p:extLst>
      <p:ext uri="{BB962C8B-B14F-4D97-AF65-F5344CB8AC3E}">
        <p14:creationId xmlns:p14="http://schemas.microsoft.com/office/powerpoint/2010/main" val="284468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columns</a:t>
            </a:r>
            <a:endParaRPr lang="en-US" dirty="0"/>
          </a:p>
        </p:txBody>
      </p:sp>
      <p:sp>
        <p:nvSpPr>
          <p:cNvPr id="4" name="Rectangle 3"/>
          <p:cNvSpPr/>
          <p:nvPr/>
        </p:nvSpPr>
        <p:spPr>
          <a:xfrm>
            <a:off x="341194" y="1009635"/>
            <a:ext cx="8598090" cy="584775"/>
          </a:xfrm>
          <a:prstGeom prst="rect">
            <a:avLst/>
          </a:prstGeom>
        </p:spPr>
        <p:txBody>
          <a:bodyPr wrap="square">
            <a:spAutoFit/>
          </a:bodyPr>
          <a:lstStyle/>
          <a:p>
            <a:r>
              <a:rPr lang="en-US" sz="1600" b="1" dirty="0"/>
              <a:t>gather() takes multiple columns, and gathers them into key-value pairs: it makes “wide” data longer. </a:t>
            </a:r>
            <a:endParaRPr lang="en-US" sz="1600" b="1" dirty="0" smtClean="0"/>
          </a:p>
        </p:txBody>
      </p:sp>
      <p:sp>
        <p:nvSpPr>
          <p:cNvPr id="5" name="Rectangle 4"/>
          <p:cNvSpPr/>
          <p:nvPr/>
        </p:nvSpPr>
        <p:spPr>
          <a:xfrm>
            <a:off x="341194" y="1612144"/>
            <a:ext cx="8461612" cy="584775"/>
          </a:xfrm>
          <a:prstGeom prst="rect">
            <a:avLst/>
          </a:prstGeom>
        </p:spPr>
        <p:txBody>
          <a:bodyPr wrap="square">
            <a:spAutoFit/>
          </a:bodyPr>
          <a:lstStyle/>
          <a:p>
            <a:pPr marL="285750" indent="-285750">
              <a:buFont typeface="Arial" pitchFamily="34" charset="0"/>
              <a:buChar char="•"/>
            </a:pPr>
            <a:r>
              <a:rPr lang="en-US" sz="1600" dirty="0"/>
              <a:t>Here’s an example how you might use gather() on a made-up dataset. In this experiment we’ve given three people two different drugs and recorded their heart rate:</a:t>
            </a:r>
          </a:p>
        </p:txBody>
      </p:sp>
      <p:sp>
        <p:nvSpPr>
          <p:cNvPr id="3" name="Rectangle 2"/>
          <p:cNvSpPr/>
          <p:nvPr/>
        </p:nvSpPr>
        <p:spPr>
          <a:xfrm>
            <a:off x="300250" y="2594312"/>
            <a:ext cx="4114800" cy="246221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messy &lt;- </a:t>
            </a:r>
            <a:r>
              <a:rPr lang="en-US" sz="1400" dirty="0" err="1">
                <a:latin typeface="Consolas" pitchFamily="49" charset="0"/>
                <a:cs typeface="Consolas" pitchFamily="49" charset="0"/>
              </a:rPr>
              <a:t>data.frame</a:t>
            </a:r>
            <a:r>
              <a:rPr lang="en-US" sz="1400" dirty="0">
                <a:latin typeface="Consolas" pitchFamily="49" charset="0"/>
                <a:cs typeface="Consolas" pitchFamily="49" charset="0"/>
              </a:rPr>
              <a:t>(</a:t>
            </a:r>
          </a:p>
          <a:p>
            <a:r>
              <a:rPr lang="en-US" sz="1400" dirty="0">
                <a:latin typeface="Consolas" pitchFamily="49" charset="0"/>
                <a:cs typeface="Consolas" pitchFamily="49" charset="0"/>
              </a:rPr>
              <a:t>+   name = c("Wilbur", "Petunia", "Gregory"),</a:t>
            </a:r>
          </a:p>
          <a:p>
            <a:r>
              <a:rPr lang="en-US" sz="1400" dirty="0">
                <a:latin typeface="Consolas" pitchFamily="49" charset="0"/>
                <a:cs typeface="Consolas" pitchFamily="49" charset="0"/>
              </a:rPr>
              <a:t>+   a = c(67, 80, 64),</a:t>
            </a:r>
          </a:p>
          <a:p>
            <a:r>
              <a:rPr lang="en-US" sz="1400" dirty="0">
                <a:latin typeface="Consolas" pitchFamily="49" charset="0"/>
                <a:cs typeface="Consolas" pitchFamily="49" charset="0"/>
              </a:rPr>
              <a:t>+   b = c(56, 90, 50)</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&gt; messy</a:t>
            </a:r>
          </a:p>
          <a:p>
            <a:r>
              <a:rPr lang="en-US" sz="1400" dirty="0">
                <a:latin typeface="Consolas" pitchFamily="49" charset="0"/>
                <a:cs typeface="Consolas" pitchFamily="49" charset="0"/>
              </a:rPr>
              <a:t>     name  a  b</a:t>
            </a:r>
          </a:p>
          <a:p>
            <a:r>
              <a:rPr lang="en-US" sz="1400" dirty="0">
                <a:latin typeface="Consolas" pitchFamily="49" charset="0"/>
                <a:cs typeface="Consolas" pitchFamily="49" charset="0"/>
              </a:rPr>
              <a:t>1  Wilbur 67 56</a:t>
            </a:r>
          </a:p>
          <a:p>
            <a:r>
              <a:rPr lang="en-US" sz="1400" dirty="0">
                <a:latin typeface="Consolas" pitchFamily="49" charset="0"/>
                <a:cs typeface="Consolas" pitchFamily="49" charset="0"/>
              </a:rPr>
              <a:t>2 Petunia 80 90</a:t>
            </a:r>
          </a:p>
          <a:p>
            <a:r>
              <a:rPr lang="en-US" sz="1400" dirty="0">
                <a:latin typeface="Consolas" pitchFamily="49" charset="0"/>
                <a:cs typeface="Consolas" pitchFamily="49" charset="0"/>
              </a:rPr>
              <a:t>3 Gregory 64 </a:t>
            </a:r>
            <a:r>
              <a:rPr lang="en-US" sz="1400" dirty="0" smtClean="0">
                <a:latin typeface="Consolas" pitchFamily="49" charset="0"/>
                <a:cs typeface="Consolas" pitchFamily="49" charset="0"/>
              </a:rPr>
              <a:t>50</a:t>
            </a:r>
          </a:p>
        </p:txBody>
      </p:sp>
      <p:sp>
        <p:nvSpPr>
          <p:cNvPr id="6" name="Rectangle 5"/>
          <p:cNvSpPr/>
          <p:nvPr/>
        </p:nvSpPr>
        <p:spPr>
          <a:xfrm>
            <a:off x="4763076" y="2594312"/>
            <a:ext cx="4114800" cy="246221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messy %&gt;%</a:t>
            </a:r>
          </a:p>
          <a:p>
            <a:r>
              <a:rPr lang="en-US" sz="1400" dirty="0">
                <a:latin typeface="Consolas" pitchFamily="49" charset="0"/>
                <a:cs typeface="Consolas" pitchFamily="49" charset="0"/>
              </a:rPr>
              <a:t>+   gather(drug, </a:t>
            </a:r>
            <a:r>
              <a:rPr lang="en-US" sz="1400" dirty="0" err="1">
                <a:latin typeface="Consolas" pitchFamily="49" charset="0"/>
                <a:cs typeface="Consolas" pitchFamily="49" charset="0"/>
              </a:rPr>
              <a:t>heartrate</a:t>
            </a:r>
            <a:r>
              <a:rPr lang="en-US" sz="1400" dirty="0">
                <a:latin typeface="Consolas" pitchFamily="49" charset="0"/>
                <a:cs typeface="Consolas" pitchFamily="49" charset="0"/>
              </a:rPr>
              <a:t>, a:b)</a:t>
            </a:r>
          </a:p>
          <a:p>
            <a:r>
              <a:rPr lang="en-US" sz="1400" dirty="0">
                <a:latin typeface="Consolas" pitchFamily="49" charset="0"/>
                <a:cs typeface="Consolas" pitchFamily="49" charset="0"/>
              </a:rPr>
              <a:t>     name drug </a:t>
            </a:r>
            <a:r>
              <a:rPr lang="en-US" sz="1400" dirty="0" err="1">
                <a:latin typeface="Consolas" pitchFamily="49" charset="0"/>
                <a:cs typeface="Consolas" pitchFamily="49" charset="0"/>
              </a:rPr>
              <a:t>heartrate</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Wilbur    a        67</a:t>
            </a:r>
          </a:p>
          <a:p>
            <a:r>
              <a:rPr lang="en-US" sz="1400" dirty="0">
                <a:latin typeface="Consolas" pitchFamily="49" charset="0"/>
                <a:cs typeface="Consolas" pitchFamily="49" charset="0"/>
              </a:rPr>
              <a:t>2 Petunia    a        80</a:t>
            </a:r>
          </a:p>
          <a:p>
            <a:r>
              <a:rPr lang="en-US" sz="1400" dirty="0">
                <a:latin typeface="Consolas" pitchFamily="49" charset="0"/>
                <a:cs typeface="Consolas" pitchFamily="49" charset="0"/>
              </a:rPr>
              <a:t>3 Gregory    a        64</a:t>
            </a:r>
          </a:p>
          <a:p>
            <a:r>
              <a:rPr lang="en-US" sz="1400" dirty="0">
                <a:latin typeface="Consolas" pitchFamily="49" charset="0"/>
                <a:cs typeface="Consolas" pitchFamily="49" charset="0"/>
              </a:rPr>
              <a:t>4  Wilbur    b        56</a:t>
            </a:r>
          </a:p>
          <a:p>
            <a:r>
              <a:rPr lang="en-US" sz="1400" dirty="0">
                <a:latin typeface="Consolas" pitchFamily="49" charset="0"/>
                <a:cs typeface="Consolas" pitchFamily="49" charset="0"/>
              </a:rPr>
              <a:t>5 Petunia    b        90</a:t>
            </a:r>
          </a:p>
          <a:p>
            <a:r>
              <a:rPr lang="en-US" sz="1400" dirty="0">
                <a:latin typeface="Consolas" pitchFamily="49" charset="0"/>
                <a:cs typeface="Consolas" pitchFamily="49" charset="0"/>
              </a:rPr>
              <a:t>6 Gregory    b        </a:t>
            </a:r>
            <a:r>
              <a:rPr lang="en-US" sz="1400" dirty="0" smtClean="0">
                <a:latin typeface="Consolas" pitchFamily="49" charset="0"/>
                <a:cs typeface="Consolas" pitchFamily="49" charset="0"/>
              </a:rPr>
              <a:t>50</a:t>
            </a:r>
          </a:p>
          <a:p>
            <a:endParaRPr lang="en-US" sz="1400" dirty="0">
              <a:latin typeface="Consolas" pitchFamily="49" charset="0"/>
              <a:cs typeface="Consolas" pitchFamily="49" charset="0"/>
            </a:endParaRPr>
          </a:p>
          <a:p>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96994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columns in R</a:t>
            </a:r>
            <a:endParaRPr lang="en-US" dirty="0"/>
          </a:p>
        </p:txBody>
      </p:sp>
      <p:sp>
        <p:nvSpPr>
          <p:cNvPr id="5" name="Rectangle 4"/>
          <p:cNvSpPr/>
          <p:nvPr/>
        </p:nvSpPr>
        <p:spPr>
          <a:xfrm>
            <a:off x="341194" y="1009635"/>
            <a:ext cx="8598090" cy="923330"/>
          </a:xfrm>
          <a:prstGeom prst="rect">
            <a:avLst/>
          </a:prstGeom>
        </p:spPr>
        <p:txBody>
          <a:bodyPr wrap="square">
            <a:spAutoFit/>
          </a:bodyPr>
          <a:lstStyle/>
          <a:p>
            <a:r>
              <a:rPr lang="en-US" dirty="0" smtClean="0"/>
              <a:t>Sometimes </a:t>
            </a:r>
            <a:r>
              <a:rPr lang="en-US" dirty="0"/>
              <a:t>two variables are clumped together in one column. </a:t>
            </a:r>
            <a:r>
              <a:rPr lang="en-US" dirty="0" smtClean="0"/>
              <a:t>The function </a:t>
            </a:r>
            <a:r>
              <a:rPr lang="en-US" b="1" dirty="0" smtClean="0"/>
              <a:t>separate</a:t>
            </a:r>
            <a:r>
              <a:rPr lang="en-US" b="1" dirty="0"/>
              <a:t>() </a:t>
            </a:r>
            <a:r>
              <a:rPr lang="en-US" dirty="0"/>
              <a:t>allows you to </a:t>
            </a:r>
            <a:r>
              <a:rPr lang="en-US" dirty="0" smtClean="0"/>
              <a:t>get </a:t>
            </a:r>
            <a:r>
              <a:rPr lang="en-US" dirty="0"/>
              <a:t>them </a:t>
            </a:r>
            <a:r>
              <a:rPr lang="en-US" dirty="0" smtClean="0"/>
              <a:t>apart</a:t>
            </a:r>
            <a:endParaRPr lang="en-US" dirty="0"/>
          </a:p>
          <a:p>
            <a:r>
              <a:rPr lang="en-US" b="1" dirty="0" smtClean="0"/>
              <a:t> </a:t>
            </a:r>
          </a:p>
        </p:txBody>
      </p:sp>
      <p:sp>
        <p:nvSpPr>
          <p:cNvPr id="6" name="Rectangle 5"/>
          <p:cNvSpPr/>
          <p:nvPr/>
        </p:nvSpPr>
        <p:spPr>
          <a:xfrm>
            <a:off x="341194" y="1705661"/>
            <a:ext cx="8598090" cy="1077218"/>
          </a:xfrm>
          <a:prstGeom prst="rect">
            <a:avLst/>
          </a:prstGeom>
        </p:spPr>
        <p:txBody>
          <a:bodyPr wrap="square">
            <a:spAutoFit/>
          </a:bodyPr>
          <a:lstStyle/>
          <a:p>
            <a:r>
              <a:rPr lang="en-US" sz="1600" i="1" dirty="0" smtClean="0"/>
              <a:t>Example:</a:t>
            </a:r>
          </a:p>
          <a:p>
            <a:pPr marL="285750" indent="-285750">
              <a:buFont typeface="Arial" pitchFamily="34" charset="0"/>
              <a:buChar char="•"/>
            </a:pPr>
            <a:r>
              <a:rPr lang="en-US" sz="1600" dirty="0" smtClean="0"/>
              <a:t>We have some measurements of how much average time people spend on their phones, measured at two locations (work and home), at two different months. </a:t>
            </a:r>
            <a:br>
              <a:rPr lang="en-US" sz="1600" dirty="0" smtClean="0"/>
            </a:br>
            <a:r>
              <a:rPr lang="en-US" sz="1600" dirty="0" smtClean="0"/>
              <a:t>Each person has been randomly assigned to either treatment or control</a:t>
            </a:r>
            <a:endParaRPr lang="en-US" sz="1600" dirty="0"/>
          </a:p>
        </p:txBody>
      </p:sp>
      <p:sp>
        <p:nvSpPr>
          <p:cNvPr id="7" name="Rectangle 6"/>
          <p:cNvSpPr/>
          <p:nvPr/>
        </p:nvSpPr>
        <p:spPr>
          <a:xfrm>
            <a:off x="300250" y="2785384"/>
            <a:ext cx="8639034" cy="375487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set.seed</a:t>
            </a:r>
            <a:r>
              <a:rPr lang="en-US" sz="1400" dirty="0" smtClean="0">
                <a:latin typeface="Consolas" pitchFamily="49" charset="0"/>
                <a:cs typeface="Consolas" pitchFamily="49" charset="0"/>
              </a:rPr>
              <a:t>(10)</a:t>
            </a:r>
          </a:p>
          <a:p>
            <a:r>
              <a:rPr lang="en-US" sz="1400" dirty="0" smtClean="0">
                <a:latin typeface="Consolas" pitchFamily="49" charset="0"/>
                <a:cs typeface="Consolas" pitchFamily="49" charset="0"/>
              </a:rPr>
              <a:t>&gt; messy &lt;- </a:t>
            </a:r>
            <a:r>
              <a:rPr lang="en-US" sz="1400" dirty="0" err="1" smtClean="0">
                <a:latin typeface="Consolas" pitchFamily="49" charset="0"/>
                <a:cs typeface="Consolas" pitchFamily="49" charset="0"/>
              </a:rPr>
              <a:t>data.frame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id = 1:4,</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trt</a:t>
            </a:r>
            <a:r>
              <a:rPr lang="en-US" sz="1400" dirty="0" smtClean="0">
                <a:latin typeface="Consolas" pitchFamily="49" charset="0"/>
                <a:cs typeface="Consolas" pitchFamily="49" charset="0"/>
              </a:rPr>
              <a:t> = sample(rep(c('control', 'treatment'), each = 2)),</a:t>
            </a:r>
          </a:p>
          <a:p>
            <a:r>
              <a:rPr lang="en-US" sz="1400" dirty="0" smtClean="0">
                <a:latin typeface="Consolas" pitchFamily="49" charset="0"/>
                <a:cs typeface="Consolas" pitchFamily="49" charset="0"/>
              </a:rPr>
              <a:t>+   work.M1 = </a:t>
            </a:r>
            <a:r>
              <a:rPr lang="en-US" sz="1400" dirty="0" err="1" smtClean="0">
                <a:latin typeface="Consolas" pitchFamily="49" charset="0"/>
                <a:cs typeface="Consolas" pitchFamily="49" charset="0"/>
              </a:rPr>
              <a:t>runif</a:t>
            </a:r>
            <a:r>
              <a:rPr lang="en-US" sz="1400" dirty="0" smtClean="0">
                <a:latin typeface="Consolas" pitchFamily="49" charset="0"/>
                <a:cs typeface="Consolas" pitchFamily="49" charset="0"/>
              </a:rPr>
              <a:t>(4),</a:t>
            </a:r>
          </a:p>
          <a:p>
            <a:r>
              <a:rPr lang="en-US" sz="1400" dirty="0" smtClean="0">
                <a:latin typeface="Consolas" pitchFamily="49" charset="0"/>
                <a:cs typeface="Consolas" pitchFamily="49" charset="0"/>
              </a:rPr>
              <a:t>+   home.M1 = </a:t>
            </a:r>
            <a:r>
              <a:rPr lang="en-US" sz="1400" dirty="0" err="1" smtClean="0">
                <a:latin typeface="Consolas" pitchFamily="49" charset="0"/>
                <a:cs typeface="Consolas" pitchFamily="49" charset="0"/>
              </a:rPr>
              <a:t>runif</a:t>
            </a:r>
            <a:r>
              <a:rPr lang="en-US" sz="1400" dirty="0" smtClean="0">
                <a:latin typeface="Consolas" pitchFamily="49" charset="0"/>
                <a:cs typeface="Consolas" pitchFamily="49" charset="0"/>
              </a:rPr>
              <a:t>(4),</a:t>
            </a:r>
          </a:p>
          <a:p>
            <a:r>
              <a:rPr lang="en-US" sz="1400" dirty="0" smtClean="0">
                <a:latin typeface="Consolas" pitchFamily="49" charset="0"/>
                <a:cs typeface="Consolas" pitchFamily="49" charset="0"/>
              </a:rPr>
              <a:t>+   work.M2 = </a:t>
            </a:r>
            <a:r>
              <a:rPr lang="en-US" sz="1400" dirty="0" err="1" smtClean="0">
                <a:latin typeface="Consolas" pitchFamily="49" charset="0"/>
                <a:cs typeface="Consolas" pitchFamily="49" charset="0"/>
              </a:rPr>
              <a:t>runif</a:t>
            </a:r>
            <a:r>
              <a:rPr lang="en-US" sz="1400" dirty="0" smtClean="0">
                <a:latin typeface="Consolas" pitchFamily="49" charset="0"/>
                <a:cs typeface="Consolas" pitchFamily="49" charset="0"/>
              </a:rPr>
              <a:t>(4),</a:t>
            </a:r>
          </a:p>
          <a:p>
            <a:r>
              <a:rPr lang="en-US" sz="1400" dirty="0" smtClean="0">
                <a:latin typeface="Consolas" pitchFamily="49" charset="0"/>
                <a:cs typeface="Consolas" pitchFamily="49" charset="0"/>
              </a:rPr>
              <a:t>+   home.M2 = </a:t>
            </a:r>
            <a:r>
              <a:rPr lang="en-US" sz="1400" dirty="0" err="1" smtClean="0">
                <a:latin typeface="Consolas" pitchFamily="49" charset="0"/>
                <a:cs typeface="Consolas" pitchFamily="49" charset="0"/>
              </a:rPr>
              <a:t>runif</a:t>
            </a:r>
            <a:r>
              <a:rPr lang="en-US" sz="1400" dirty="0" smtClean="0">
                <a:latin typeface="Consolas" pitchFamily="49" charset="0"/>
                <a:cs typeface="Consolas" pitchFamily="49" charset="0"/>
              </a:rPr>
              <a:t>(4)</a:t>
            </a:r>
          </a:p>
          <a:p>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&gt; </a:t>
            </a:r>
          </a:p>
          <a:p>
            <a:r>
              <a:rPr lang="en-US" sz="1400" dirty="0" smtClean="0">
                <a:latin typeface="Consolas" pitchFamily="49" charset="0"/>
                <a:cs typeface="Consolas" pitchFamily="49" charset="0"/>
              </a:rPr>
              <a:t>&gt; messy</a:t>
            </a:r>
          </a:p>
          <a:p>
            <a:r>
              <a:rPr lang="en-US" sz="1400" dirty="0" smtClean="0">
                <a:latin typeface="Consolas" pitchFamily="49" charset="0"/>
                <a:cs typeface="Consolas" pitchFamily="49" charset="0"/>
              </a:rPr>
              <a:t>  id       </a:t>
            </a:r>
            <a:r>
              <a:rPr lang="en-US" sz="1400" dirty="0" err="1" smtClean="0">
                <a:latin typeface="Consolas" pitchFamily="49" charset="0"/>
                <a:cs typeface="Consolas" pitchFamily="49" charset="0"/>
              </a:rPr>
              <a:t>trt</a:t>
            </a:r>
            <a:r>
              <a:rPr lang="en-US" sz="1400" dirty="0" smtClean="0">
                <a:latin typeface="Consolas" pitchFamily="49" charset="0"/>
                <a:cs typeface="Consolas" pitchFamily="49" charset="0"/>
              </a:rPr>
              <a:t>    work.M1   home.M1   work.M2    home.M2</a:t>
            </a:r>
          </a:p>
          <a:p>
            <a:r>
              <a:rPr lang="en-US" sz="1400" dirty="0" smtClean="0">
                <a:latin typeface="Consolas" pitchFamily="49" charset="0"/>
                <a:cs typeface="Consolas" pitchFamily="49" charset="0"/>
              </a:rPr>
              <a:t>1  1 treatment 0.08513597 0.6158293 0.1135090 0.05190332</a:t>
            </a:r>
          </a:p>
          <a:p>
            <a:r>
              <a:rPr lang="en-US" sz="1400" dirty="0" smtClean="0">
                <a:latin typeface="Consolas" pitchFamily="49" charset="0"/>
                <a:cs typeface="Consolas" pitchFamily="49" charset="0"/>
              </a:rPr>
              <a:t>2  2   control 0.22543662 0.4296715 0.5959253 0.26417767</a:t>
            </a:r>
          </a:p>
          <a:p>
            <a:r>
              <a:rPr lang="en-US" sz="1400" dirty="0" smtClean="0">
                <a:latin typeface="Consolas" pitchFamily="49" charset="0"/>
                <a:cs typeface="Consolas" pitchFamily="49" charset="0"/>
              </a:rPr>
              <a:t>3  3 treatment 0.27453052 0.6516557 0.3580500 0.39879073</a:t>
            </a:r>
          </a:p>
          <a:p>
            <a:r>
              <a:rPr lang="en-US" sz="1400" dirty="0" smtClean="0">
                <a:latin typeface="Consolas" pitchFamily="49" charset="0"/>
                <a:cs typeface="Consolas" pitchFamily="49" charset="0"/>
              </a:rPr>
              <a:t>4  4   control 0.27230507 0.5677378 0.4288094 0.83613414</a:t>
            </a:r>
          </a:p>
          <a:p>
            <a:r>
              <a:rPr lang="en-US" sz="1400" dirty="0" smtClean="0">
                <a:latin typeface="Consolas" pitchFamily="49" charset="0"/>
                <a:cs typeface="Consolas" pitchFamily="49" charset="0"/>
              </a:rPr>
              <a:t>&gt; </a:t>
            </a:r>
          </a:p>
        </p:txBody>
      </p:sp>
    </p:spTree>
    <p:extLst>
      <p:ext uri="{BB962C8B-B14F-4D97-AF65-F5344CB8AC3E}">
        <p14:creationId xmlns:p14="http://schemas.microsoft.com/office/powerpoint/2010/main" val="3457510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columns in R (contd.)</a:t>
            </a:r>
            <a:endParaRPr lang="en-US" dirty="0"/>
          </a:p>
        </p:txBody>
      </p:sp>
      <p:sp>
        <p:nvSpPr>
          <p:cNvPr id="7" name="Rectangle 6"/>
          <p:cNvSpPr/>
          <p:nvPr/>
        </p:nvSpPr>
        <p:spPr>
          <a:xfrm>
            <a:off x="245658" y="1543416"/>
            <a:ext cx="8639034"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tidier &lt;- messy %&gt;%</a:t>
            </a:r>
          </a:p>
          <a:p>
            <a:r>
              <a:rPr lang="en-US" sz="1400" dirty="0">
                <a:latin typeface="Consolas" pitchFamily="49" charset="0"/>
                <a:cs typeface="Consolas" pitchFamily="49" charset="0"/>
              </a:rPr>
              <a:t>+   gather(key, </a:t>
            </a:r>
            <a:r>
              <a:rPr lang="en-US" sz="1400" dirty="0" smtClean="0">
                <a:latin typeface="Consolas" pitchFamily="49" charset="0"/>
                <a:cs typeface="Consolas" pitchFamily="49" charset="0"/>
              </a:rPr>
              <a:t>time, </a:t>
            </a:r>
            <a:r>
              <a:rPr lang="en-US" sz="1400" dirty="0">
                <a:latin typeface="Consolas" pitchFamily="49" charset="0"/>
                <a:cs typeface="Consolas" pitchFamily="49" charset="0"/>
              </a:rPr>
              <a:t>-id, -</a:t>
            </a:r>
            <a:r>
              <a:rPr lang="en-US" sz="1400" dirty="0" err="1">
                <a:latin typeface="Consolas" pitchFamily="49" charset="0"/>
                <a:cs typeface="Consolas" pitchFamily="49" charset="0"/>
              </a:rPr>
              <a:t>trt</a:t>
            </a:r>
            <a:r>
              <a:rPr lang="en-US" sz="1400" dirty="0">
                <a:latin typeface="Consolas" pitchFamily="49" charset="0"/>
                <a:cs typeface="Consolas" pitchFamily="49" charset="0"/>
              </a:rPr>
              <a:t>)</a:t>
            </a:r>
          </a:p>
          <a:p>
            <a:r>
              <a:rPr lang="en-US" sz="1400" dirty="0">
                <a:latin typeface="Consolas" pitchFamily="49" charset="0"/>
                <a:cs typeface="Consolas" pitchFamily="49" charset="0"/>
              </a:rPr>
              <a:t>&gt; tidier %&gt;% </a:t>
            </a:r>
            <a:r>
              <a:rPr lang="en-US" sz="1400" dirty="0" smtClean="0">
                <a:latin typeface="Consolas" pitchFamily="49" charset="0"/>
                <a:cs typeface="Consolas" pitchFamily="49" charset="0"/>
              </a:rPr>
              <a:t>head(5</a:t>
            </a:r>
            <a:r>
              <a:rPr lang="en-US" sz="1400" dirty="0">
                <a:latin typeface="Consolas" pitchFamily="49" charset="0"/>
                <a:cs typeface="Consolas" pitchFamily="49" charset="0"/>
              </a:rPr>
              <a:t>)</a:t>
            </a:r>
          </a:p>
          <a:p>
            <a:r>
              <a:rPr lang="en-US" sz="1400" dirty="0">
                <a:latin typeface="Consolas" pitchFamily="49" charset="0"/>
                <a:cs typeface="Consolas" pitchFamily="49" charset="0"/>
              </a:rPr>
              <a:t>  id       </a:t>
            </a:r>
            <a:r>
              <a:rPr lang="en-US" sz="1400" dirty="0" err="1">
                <a:latin typeface="Consolas" pitchFamily="49" charset="0"/>
                <a:cs typeface="Consolas" pitchFamily="49" charset="0"/>
              </a:rPr>
              <a:t>trt</a:t>
            </a:r>
            <a:r>
              <a:rPr lang="en-US" sz="1400" dirty="0">
                <a:latin typeface="Consolas" pitchFamily="49" charset="0"/>
                <a:cs typeface="Consolas" pitchFamily="49" charset="0"/>
              </a:rPr>
              <a:t>     key       time</a:t>
            </a:r>
          </a:p>
          <a:p>
            <a:r>
              <a:rPr lang="en-US" sz="1400" dirty="0">
                <a:latin typeface="Consolas" pitchFamily="49" charset="0"/>
                <a:cs typeface="Consolas" pitchFamily="49" charset="0"/>
              </a:rPr>
              <a:t>1  1 treatment </a:t>
            </a:r>
            <a:r>
              <a:rPr lang="en-US" sz="1400" dirty="0" smtClean="0">
                <a:latin typeface="Consolas" pitchFamily="49" charset="0"/>
                <a:cs typeface="Consolas" pitchFamily="49" charset="0"/>
              </a:rPr>
              <a:t>work.M1 </a:t>
            </a:r>
            <a:r>
              <a:rPr lang="en-US" sz="1400" dirty="0">
                <a:latin typeface="Consolas" pitchFamily="49" charset="0"/>
                <a:cs typeface="Consolas" pitchFamily="49" charset="0"/>
              </a:rPr>
              <a:t>0.08513597</a:t>
            </a:r>
          </a:p>
          <a:p>
            <a:r>
              <a:rPr lang="en-US" sz="1400" dirty="0">
                <a:latin typeface="Consolas" pitchFamily="49" charset="0"/>
                <a:cs typeface="Consolas" pitchFamily="49" charset="0"/>
              </a:rPr>
              <a:t>2  2   control </a:t>
            </a:r>
            <a:r>
              <a:rPr lang="en-US" sz="1400" dirty="0" smtClean="0">
                <a:latin typeface="Consolas" pitchFamily="49" charset="0"/>
                <a:cs typeface="Consolas" pitchFamily="49" charset="0"/>
              </a:rPr>
              <a:t>work.M1 </a:t>
            </a:r>
            <a:r>
              <a:rPr lang="en-US" sz="1400" dirty="0">
                <a:latin typeface="Consolas" pitchFamily="49" charset="0"/>
                <a:cs typeface="Consolas" pitchFamily="49" charset="0"/>
              </a:rPr>
              <a:t>0.22543662</a:t>
            </a:r>
          </a:p>
          <a:p>
            <a:r>
              <a:rPr lang="en-US" sz="1400" dirty="0">
                <a:latin typeface="Consolas" pitchFamily="49" charset="0"/>
                <a:cs typeface="Consolas" pitchFamily="49" charset="0"/>
              </a:rPr>
              <a:t>3  3 treatment </a:t>
            </a:r>
            <a:r>
              <a:rPr lang="en-US" sz="1400" dirty="0" smtClean="0">
                <a:latin typeface="Consolas" pitchFamily="49" charset="0"/>
                <a:cs typeface="Consolas" pitchFamily="49" charset="0"/>
              </a:rPr>
              <a:t>work.M1 </a:t>
            </a:r>
            <a:r>
              <a:rPr lang="en-US" sz="1400" dirty="0">
                <a:latin typeface="Consolas" pitchFamily="49" charset="0"/>
                <a:cs typeface="Consolas" pitchFamily="49" charset="0"/>
              </a:rPr>
              <a:t>0.27453052</a:t>
            </a:r>
          </a:p>
          <a:p>
            <a:r>
              <a:rPr lang="en-US" sz="1400" dirty="0">
                <a:latin typeface="Consolas" pitchFamily="49" charset="0"/>
                <a:cs typeface="Consolas" pitchFamily="49" charset="0"/>
              </a:rPr>
              <a:t>4  4   control </a:t>
            </a:r>
            <a:r>
              <a:rPr lang="en-US" sz="1400" dirty="0" smtClean="0">
                <a:latin typeface="Consolas" pitchFamily="49" charset="0"/>
                <a:cs typeface="Consolas" pitchFamily="49" charset="0"/>
              </a:rPr>
              <a:t>work.M1 </a:t>
            </a:r>
            <a:r>
              <a:rPr lang="en-US" sz="1400" dirty="0">
                <a:latin typeface="Consolas" pitchFamily="49" charset="0"/>
                <a:cs typeface="Consolas" pitchFamily="49" charset="0"/>
              </a:rPr>
              <a:t>0.27230507</a:t>
            </a:r>
          </a:p>
          <a:p>
            <a:r>
              <a:rPr lang="en-US" sz="1400" dirty="0">
                <a:latin typeface="Consolas" pitchFamily="49" charset="0"/>
                <a:cs typeface="Consolas" pitchFamily="49" charset="0"/>
              </a:rPr>
              <a:t>5  1 treatment </a:t>
            </a:r>
            <a:r>
              <a:rPr lang="en-US" sz="1400" dirty="0" smtClean="0">
                <a:latin typeface="Consolas" pitchFamily="49" charset="0"/>
                <a:cs typeface="Consolas" pitchFamily="49" charset="0"/>
              </a:rPr>
              <a:t>home.M1 0.61582931</a:t>
            </a:r>
            <a:endParaRPr lang="en-US" sz="1400" dirty="0">
              <a:latin typeface="Consolas" pitchFamily="49" charset="0"/>
              <a:cs typeface="Consolas" pitchFamily="49" charset="0"/>
            </a:endParaRPr>
          </a:p>
        </p:txBody>
      </p:sp>
      <p:sp>
        <p:nvSpPr>
          <p:cNvPr id="3" name="Rectangle 2"/>
          <p:cNvSpPr/>
          <p:nvPr/>
        </p:nvSpPr>
        <p:spPr>
          <a:xfrm>
            <a:off x="143300" y="914102"/>
            <a:ext cx="8795983" cy="584775"/>
          </a:xfrm>
          <a:prstGeom prst="rect">
            <a:avLst/>
          </a:prstGeom>
        </p:spPr>
        <p:txBody>
          <a:bodyPr wrap="square">
            <a:spAutoFit/>
          </a:bodyPr>
          <a:lstStyle/>
          <a:p>
            <a:pPr marL="285750" indent="-285750">
              <a:buFont typeface="Arial" pitchFamily="34" charset="0"/>
              <a:buChar char="•"/>
            </a:pPr>
            <a:r>
              <a:rPr lang="en-US" sz="1600" dirty="0"/>
              <a:t>To tidy this data, we first use gather() to turn columns work.T1, home.T1, work.T2 and home.T2 into a key-value pair of key and time. (Only the first 5</a:t>
            </a:r>
            <a:r>
              <a:rPr lang="en-US" sz="1600" dirty="0" smtClean="0"/>
              <a:t> </a:t>
            </a:r>
            <a:r>
              <a:rPr lang="en-US" sz="1600" dirty="0"/>
              <a:t>rows are </a:t>
            </a:r>
            <a:r>
              <a:rPr lang="en-US" sz="1600" dirty="0" smtClean="0"/>
              <a:t>shown)</a:t>
            </a:r>
            <a:endParaRPr lang="en-US" sz="1600" dirty="0"/>
          </a:p>
        </p:txBody>
      </p:sp>
      <p:sp>
        <p:nvSpPr>
          <p:cNvPr id="4" name="Rectangle 3"/>
          <p:cNvSpPr/>
          <p:nvPr/>
        </p:nvSpPr>
        <p:spPr>
          <a:xfrm>
            <a:off x="245658" y="4329628"/>
            <a:ext cx="8639034" cy="224676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tidy &lt;- tidier %&gt;%</a:t>
            </a:r>
          </a:p>
          <a:p>
            <a:r>
              <a:rPr lang="en-US" sz="1400" dirty="0">
                <a:latin typeface="Consolas" pitchFamily="49" charset="0"/>
                <a:cs typeface="Consolas" pitchFamily="49" charset="0"/>
              </a:rPr>
              <a:t>+   separate(key, into = c("location", </a:t>
            </a:r>
            <a:r>
              <a:rPr lang="en-US" sz="1400" dirty="0" smtClean="0">
                <a:latin typeface="Consolas" pitchFamily="49" charset="0"/>
                <a:cs typeface="Consolas" pitchFamily="49" charset="0"/>
              </a:rPr>
              <a:t>“month"), </a:t>
            </a:r>
            <a:r>
              <a:rPr lang="en-US" sz="1400" dirty="0" err="1">
                <a:latin typeface="Consolas" pitchFamily="49" charset="0"/>
                <a:cs typeface="Consolas" pitchFamily="49" charset="0"/>
              </a:rPr>
              <a:t>sep</a:t>
            </a:r>
            <a:r>
              <a:rPr lang="en-US" sz="1400" dirty="0">
                <a:latin typeface="Consolas" pitchFamily="49" charset="0"/>
                <a:cs typeface="Consolas" pitchFamily="49" charset="0"/>
              </a:rPr>
              <a:t> = "\\.") </a:t>
            </a:r>
          </a:p>
          <a:p>
            <a:r>
              <a:rPr lang="en-US" sz="1400" dirty="0">
                <a:latin typeface="Consolas" pitchFamily="49" charset="0"/>
                <a:cs typeface="Consolas" pitchFamily="49" charset="0"/>
              </a:rPr>
              <a:t>&gt; tidy %&gt;% head(5)</a:t>
            </a:r>
          </a:p>
          <a:p>
            <a:r>
              <a:rPr lang="en-US" sz="1400" dirty="0">
                <a:latin typeface="Consolas" pitchFamily="49" charset="0"/>
                <a:cs typeface="Consolas" pitchFamily="49" charset="0"/>
              </a:rPr>
              <a:t>  id       </a:t>
            </a:r>
            <a:r>
              <a:rPr lang="en-US" sz="1400" dirty="0" err="1">
                <a:latin typeface="Consolas" pitchFamily="49" charset="0"/>
                <a:cs typeface="Consolas" pitchFamily="49" charset="0"/>
              </a:rPr>
              <a:t>trt</a:t>
            </a:r>
            <a:r>
              <a:rPr lang="en-US" sz="1400" dirty="0">
                <a:latin typeface="Consolas" pitchFamily="49" charset="0"/>
                <a:cs typeface="Consolas" pitchFamily="49" charset="0"/>
              </a:rPr>
              <a:t> location </a:t>
            </a:r>
            <a:r>
              <a:rPr lang="en-US" sz="1400" dirty="0" smtClean="0">
                <a:latin typeface="Consolas" pitchFamily="49" charset="0"/>
                <a:cs typeface="Consolas" pitchFamily="49" charset="0"/>
              </a:rPr>
              <a:t>month   </a:t>
            </a:r>
            <a:r>
              <a:rPr lang="en-US" sz="1400" dirty="0">
                <a:latin typeface="Consolas" pitchFamily="49" charset="0"/>
                <a:cs typeface="Consolas" pitchFamily="49" charset="0"/>
              </a:rPr>
              <a:t>time</a:t>
            </a:r>
          </a:p>
          <a:p>
            <a:r>
              <a:rPr lang="en-US" sz="1400" dirty="0">
                <a:latin typeface="Consolas" pitchFamily="49" charset="0"/>
                <a:cs typeface="Consolas" pitchFamily="49" charset="0"/>
              </a:rPr>
              <a:t>1  1 treatment     work   M</a:t>
            </a:r>
            <a:r>
              <a:rPr lang="en-US" sz="1400" dirty="0" smtClean="0">
                <a:latin typeface="Consolas" pitchFamily="49" charset="0"/>
                <a:cs typeface="Consolas" pitchFamily="49" charset="0"/>
              </a:rPr>
              <a:t>1   0.08513597</a:t>
            </a:r>
            <a:endParaRPr lang="en-US" sz="1400" dirty="0">
              <a:latin typeface="Consolas" pitchFamily="49" charset="0"/>
              <a:cs typeface="Consolas" pitchFamily="49" charset="0"/>
            </a:endParaRPr>
          </a:p>
          <a:p>
            <a:r>
              <a:rPr lang="en-US" sz="1400" dirty="0">
                <a:latin typeface="Consolas" pitchFamily="49" charset="0"/>
                <a:cs typeface="Consolas" pitchFamily="49" charset="0"/>
              </a:rPr>
              <a:t>2  2   control     work   M</a:t>
            </a:r>
            <a:r>
              <a:rPr lang="en-US" sz="1400" dirty="0" smtClean="0">
                <a:latin typeface="Consolas" pitchFamily="49" charset="0"/>
                <a:cs typeface="Consolas" pitchFamily="49" charset="0"/>
              </a:rPr>
              <a:t>1   0.22543662</a:t>
            </a:r>
            <a:endParaRPr lang="en-US" sz="1400" dirty="0">
              <a:latin typeface="Consolas" pitchFamily="49" charset="0"/>
              <a:cs typeface="Consolas" pitchFamily="49" charset="0"/>
            </a:endParaRPr>
          </a:p>
          <a:p>
            <a:r>
              <a:rPr lang="en-US" sz="1400" dirty="0">
                <a:latin typeface="Consolas" pitchFamily="49" charset="0"/>
                <a:cs typeface="Consolas" pitchFamily="49" charset="0"/>
              </a:rPr>
              <a:t>3  3 treatment     work   M</a:t>
            </a:r>
            <a:r>
              <a:rPr lang="en-US" sz="1400" dirty="0" smtClean="0">
                <a:latin typeface="Consolas" pitchFamily="49" charset="0"/>
                <a:cs typeface="Consolas" pitchFamily="49" charset="0"/>
              </a:rPr>
              <a:t>1   0.27453052</a:t>
            </a:r>
            <a:endParaRPr lang="en-US" sz="1400" dirty="0">
              <a:latin typeface="Consolas" pitchFamily="49" charset="0"/>
              <a:cs typeface="Consolas" pitchFamily="49" charset="0"/>
            </a:endParaRPr>
          </a:p>
          <a:p>
            <a:r>
              <a:rPr lang="en-US" sz="1400" dirty="0">
                <a:latin typeface="Consolas" pitchFamily="49" charset="0"/>
                <a:cs typeface="Consolas" pitchFamily="49" charset="0"/>
              </a:rPr>
              <a:t>4  4   control     work   M</a:t>
            </a:r>
            <a:r>
              <a:rPr lang="en-US" sz="1400" dirty="0" smtClean="0">
                <a:latin typeface="Consolas" pitchFamily="49" charset="0"/>
                <a:cs typeface="Consolas" pitchFamily="49" charset="0"/>
              </a:rPr>
              <a:t>1   0.27230507</a:t>
            </a:r>
            <a:endParaRPr lang="en-US" sz="1400" dirty="0">
              <a:latin typeface="Consolas" pitchFamily="49" charset="0"/>
              <a:cs typeface="Consolas" pitchFamily="49" charset="0"/>
            </a:endParaRPr>
          </a:p>
          <a:p>
            <a:r>
              <a:rPr lang="en-US" sz="1400" dirty="0">
                <a:latin typeface="Consolas" pitchFamily="49" charset="0"/>
                <a:cs typeface="Consolas" pitchFamily="49" charset="0"/>
              </a:rPr>
              <a:t>5  1 treatment     home   M</a:t>
            </a:r>
            <a:r>
              <a:rPr lang="en-US" sz="1400" dirty="0" smtClean="0">
                <a:latin typeface="Consolas" pitchFamily="49" charset="0"/>
                <a:cs typeface="Consolas" pitchFamily="49" charset="0"/>
              </a:rPr>
              <a:t>1   0.61582931</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a:t>
            </a:r>
          </a:p>
        </p:txBody>
      </p:sp>
      <p:sp>
        <p:nvSpPr>
          <p:cNvPr id="8" name="Rectangle 7"/>
          <p:cNvSpPr/>
          <p:nvPr/>
        </p:nvSpPr>
        <p:spPr>
          <a:xfrm>
            <a:off x="295700" y="3645974"/>
            <a:ext cx="8795983" cy="584775"/>
          </a:xfrm>
          <a:prstGeom prst="rect">
            <a:avLst/>
          </a:prstGeom>
        </p:spPr>
        <p:txBody>
          <a:bodyPr wrap="square">
            <a:spAutoFit/>
          </a:bodyPr>
          <a:lstStyle/>
          <a:p>
            <a:pPr marL="285750" indent="-285750">
              <a:buFont typeface="Arial" pitchFamily="34" charset="0"/>
              <a:buChar char="•"/>
            </a:pPr>
            <a:r>
              <a:rPr lang="en-US" sz="1600" dirty="0"/>
              <a:t>Next we use separate() to split the key into location and time, using a regular expression to describe the character that separates them</a:t>
            </a:r>
            <a:r>
              <a:rPr lang="en-US" sz="1600" dirty="0" smtClean="0"/>
              <a:t>.</a:t>
            </a:r>
            <a:endParaRPr lang="en-US" sz="1600" dirty="0"/>
          </a:p>
        </p:txBody>
      </p:sp>
    </p:spTree>
    <p:extLst>
      <p:ext uri="{BB962C8B-B14F-4D97-AF65-F5344CB8AC3E}">
        <p14:creationId xmlns:p14="http://schemas.microsoft.com/office/powerpoint/2010/main" val="3522739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values</a:t>
            </a:r>
            <a:endParaRPr lang="en-US" dirty="0"/>
          </a:p>
        </p:txBody>
      </p:sp>
      <p:sp>
        <p:nvSpPr>
          <p:cNvPr id="3" name="Rectangle 2"/>
          <p:cNvSpPr/>
          <p:nvPr/>
        </p:nvSpPr>
        <p:spPr>
          <a:xfrm>
            <a:off x="150128" y="1000034"/>
            <a:ext cx="9007522" cy="338554"/>
          </a:xfrm>
          <a:prstGeom prst="rect">
            <a:avLst/>
          </a:prstGeom>
        </p:spPr>
        <p:txBody>
          <a:bodyPr wrap="square">
            <a:spAutoFit/>
          </a:bodyPr>
          <a:lstStyle/>
          <a:p>
            <a:r>
              <a:rPr lang="en-US" sz="1600" dirty="0"/>
              <a:t>R has a </a:t>
            </a:r>
            <a:r>
              <a:rPr lang="en-US" sz="1600" dirty="0" smtClean="0"/>
              <a:t>few special values that are exceptions to the normal values of a type: </a:t>
            </a:r>
            <a:r>
              <a:rPr lang="en-US" sz="1600" i="1" dirty="0" smtClean="0"/>
              <a:t>NA</a:t>
            </a:r>
            <a:r>
              <a:rPr lang="en-US" sz="1600" i="1" dirty="0"/>
              <a:t>, NULL, ±</a:t>
            </a:r>
            <a:r>
              <a:rPr lang="en-US" sz="1600" i="1" dirty="0" err="1"/>
              <a:t>Inf</a:t>
            </a:r>
            <a:r>
              <a:rPr lang="en-US" sz="1600" i="1" dirty="0"/>
              <a:t> </a:t>
            </a:r>
            <a:r>
              <a:rPr lang="en-US" sz="1600" dirty="0"/>
              <a:t>and</a:t>
            </a:r>
            <a:r>
              <a:rPr lang="en-US" sz="1600" i="1" dirty="0"/>
              <a:t> </a:t>
            </a:r>
            <a:r>
              <a:rPr lang="en-US" sz="1600" i="1" dirty="0" err="1"/>
              <a:t>NaN</a:t>
            </a:r>
            <a:endParaRPr lang="en-US" sz="1600" i="1" dirty="0"/>
          </a:p>
        </p:txBody>
      </p:sp>
      <p:graphicFrame>
        <p:nvGraphicFramePr>
          <p:cNvPr id="4" name="Table 3"/>
          <p:cNvGraphicFramePr>
            <a:graphicFrameLocks noGrp="1"/>
          </p:cNvGraphicFramePr>
          <p:nvPr>
            <p:extLst>
              <p:ext uri="{D42A27DB-BD31-4B8C-83A1-F6EECF244321}">
                <p14:modId xmlns:p14="http://schemas.microsoft.com/office/powerpoint/2010/main" val="838835327"/>
              </p:ext>
            </p:extLst>
          </p:nvPr>
        </p:nvGraphicFramePr>
        <p:xfrm>
          <a:off x="163774" y="1437944"/>
          <a:ext cx="8816453" cy="5003799"/>
        </p:xfrm>
        <a:graphic>
          <a:graphicData uri="http://schemas.openxmlformats.org/drawingml/2006/table">
            <a:tbl>
              <a:tblPr firstRow="1" bandRow="1">
                <a:tableStyleId>{5C22544A-7EE6-4342-B048-85BDC9FD1C3A}</a:tableStyleId>
              </a:tblPr>
              <a:tblGrid>
                <a:gridCol w="748833"/>
                <a:gridCol w="8067620"/>
              </a:tblGrid>
              <a:tr h="0">
                <a:tc>
                  <a:txBody>
                    <a:bodyPr/>
                    <a:lstStyle/>
                    <a:p>
                      <a:r>
                        <a:rPr lang="en-US" sz="1400" dirty="0" smtClean="0"/>
                        <a:t>Value</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400" b="0" i="0" u="none" strike="noStrike" kern="1200" baseline="0" dirty="0" smtClean="0">
                          <a:solidFill>
                            <a:schemeClr val="dk1"/>
                          </a:solidFill>
                          <a:latin typeface="+mn-lt"/>
                          <a:ea typeface="+mn-ea"/>
                          <a:cs typeface="+mn-cs"/>
                        </a:rPr>
                        <a:t>NA</a:t>
                      </a:r>
                      <a:endParaRPr lang="en-US" sz="1400" dirty="0"/>
                    </a:p>
                  </a:txBody>
                  <a:tcPr/>
                </a:tc>
                <a:tc>
                  <a:txBody>
                    <a:bodyPr/>
                    <a:lstStyle/>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Stands for </a:t>
                      </a:r>
                      <a:r>
                        <a:rPr lang="en-US" sz="1400" b="0" i="1" u="none" strike="noStrike" kern="1200" baseline="0" dirty="0" smtClean="0">
                          <a:solidFill>
                            <a:schemeClr val="dk1"/>
                          </a:solidFill>
                          <a:latin typeface="+mn-lt"/>
                          <a:ea typeface="+mn-ea"/>
                          <a:cs typeface="+mn-cs"/>
                        </a:rPr>
                        <a:t>Not Available</a:t>
                      </a:r>
                      <a:endParaRPr lang="en-US" sz="1400" b="0" i="0" u="none" strike="noStrike" kern="1200" baseline="0" dirty="0" smtClean="0">
                        <a:solidFill>
                          <a:schemeClr val="dk1"/>
                        </a:solidFill>
                        <a:latin typeface="+mn-lt"/>
                        <a:ea typeface="+mn-ea"/>
                        <a:cs typeface="+mn-cs"/>
                      </a:endParaRP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NA is a placeholder for a missing value</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All basic operations in R handle NA without crashing and mostly return NA whenever one of the input arguments is NA</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The function is.na can be used to detect NAs</a:t>
                      </a:r>
                      <a:endParaRPr lang="en-US" sz="1400" dirty="0" smtClean="0"/>
                    </a:p>
                  </a:txBody>
                  <a:tcPr/>
                </a:tc>
              </a:tr>
              <a:tr h="797559">
                <a:tc>
                  <a:txBody>
                    <a:bodyPr/>
                    <a:lstStyle/>
                    <a:p>
                      <a:r>
                        <a:rPr lang="en-US" sz="1400" dirty="0" smtClean="0"/>
                        <a:t>NULL</a:t>
                      </a:r>
                      <a:endParaRPr lang="en-US" sz="1400" dirty="0"/>
                    </a:p>
                  </a:txBody>
                  <a:tcPr/>
                </a:tc>
                <a:tc>
                  <a:txBody>
                    <a:bodyPr/>
                    <a:lstStyle/>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NULL is special since it has no class (its class is NULL) and has length 0 so it does not take up any space in a vector</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The function </a:t>
                      </a:r>
                      <a:r>
                        <a:rPr lang="en-US" sz="1400" b="0" i="0" u="none" strike="noStrike" kern="1200" baseline="0" dirty="0" err="1" smtClean="0">
                          <a:solidFill>
                            <a:schemeClr val="dk1"/>
                          </a:solidFill>
                          <a:latin typeface="+mn-lt"/>
                          <a:ea typeface="+mn-ea"/>
                          <a:cs typeface="+mn-cs"/>
                        </a:rPr>
                        <a:t>is.null</a:t>
                      </a:r>
                      <a:r>
                        <a:rPr lang="en-US" sz="1400" b="0" i="0" u="none" strike="noStrike" kern="1200" baseline="0" dirty="0" smtClean="0">
                          <a:solidFill>
                            <a:schemeClr val="dk1"/>
                          </a:solidFill>
                          <a:latin typeface="+mn-lt"/>
                          <a:ea typeface="+mn-ea"/>
                          <a:cs typeface="+mn-cs"/>
                        </a:rPr>
                        <a:t> can be used to detect NULL variables</a:t>
                      </a:r>
                    </a:p>
                  </a:txBody>
                  <a:tcPr/>
                </a:tc>
              </a:tr>
              <a:tr h="1026387">
                <a:tc>
                  <a:txBody>
                    <a:bodyPr/>
                    <a:lstStyle/>
                    <a:p>
                      <a:r>
                        <a:rPr lang="en-US" sz="1400" dirty="0" err="1" smtClean="0"/>
                        <a:t>Inf</a:t>
                      </a:r>
                      <a:endParaRPr lang="en-US" sz="1400" dirty="0"/>
                    </a:p>
                  </a:txBody>
                  <a:tcPr/>
                </a:tc>
                <a:tc>
                  <a:txBody>
                    <a:bodyPr/>
                    <a:lstStyle/>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Stands for </a:t>
                      </a:r>
                      <a:r>
                        <a:rPr lang="en-US" sz="1400" b="0" i="1" u="none" strike="noStrike" kern="1200" baseline="0" dirty="0" smtClean="0">
                          <a:solidFill>
                            <a:schemeClr val="dk1"/>
                          </a:solidFill>
                          <a:latin typeface="+mn-lt"/>
                          <a:ea typeface="+mn-ea"/>
                          <a:cs typeface="+mn-cs"/>
                        </a:rPr>
                        <a:t>infinity </a:t>
                      </a:r>
                      <a:r>
                        <a:rPr lang="en-US" sz="1400" b="0" i="0" u="none" strike="noStrike" kern="1200" baseline="0" dirty="0" smtClean="0">
                          <a:solidFill>
                            <a:schemeClr val="dk1"/>
                          </a:solidFill>
                          <a:latin typeface="+mn-lt"/>
                          <a:ea typeface="+mn-ea"/>
                          <a:cs typeface="+mn-cs"/>
                        </a:rPr>
                        <a:t>and only applies to vectors of class numeric.</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A vector of class integer can never be Inf. This is because </a:t>
                      </a:r>
                      <a:r>
                        <a:rPr lang="en-US" sz="1400" b="0" i="1" u="none" strike="noStrike" kern="1200" baseline="0" dirty="0" err="1" smtClean="0">
                          <a:solidFill>
                            <a:schemeClr val="dk1"/>
                          </a:solidFill>
                          <a:latin typeface="+mn-lt"/>
                          <a:ea typeface="+mn-ea"/>
                          <a:cs typeface="+mn-cs"/>
                        </a:rPr>
                        <a:t>Inf</a:t>
                      </a:r>
                      <a:r>
                        <a:rPr lang="en-US" sz="1400" b="0" i="1" u="none" strike="noStrike" kern="1200" baseline="0" dirty="0" smtClean="0">
                          <a:solidFill>
                            <a:schemeClr val="dk1"/>
                          </a:solidFill>
                          <a:latin typeface="+mn-lt"/>
                          <a:ea typeface="+mn-ea"/>
                          <a:cs typeface="+mn-cs"/>
                        </a:rPr>
                        <a:t> </a:t>
                      </a:r>
                      <a:r>
                        <a:rPr lang="en-US" sz="1400" b="0" i="0" u="none" strike="noStrike" kern="1200" baseline="0" dirty="0" smtClean="0">
                          <a:solidFill>
                            <a:schemeClr val="dk1"/>
                          </a:solidFill>
                          <a:latin typeface="+mn-lt"/>
                          <a:ea typeface="+mn-ea"/>
                          <a:cs typeface="+mn-cs"/>
                        </a:rPr>
                        <a:t>in R is directly derived from the international standard for floating point arithmetic 1</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Technically, </a:t>
                      </a:r>
                      <a:r>
                        <a:rPr lang="en-US" sz="1400" b="0" i="1" u="none" strike="noStrike" kern="1200" baseline="0" dirty="0" err="1" smtClean="0">
                          <a:solidFill>
                            <a:schemeClr val="dk1"/>
                          </a:solidFill>
                          <a:latin typeface="+mn-lt"/>
                          <a:ea typeface="+mn-ea"/>
                          <a:cs typeface="+mn-cs"/>
                        </a:rPr>
                        <a:t>Inf</a:t>
                      </a:r>
                      <a:r>
                        <a:rPr lang="en-US" sz="1400" b="0" i="0" u="none" strike="noStrike" kern="1200" baseline="0" dirty="0" smtClean="0">
                          <a:solidFill>
                            <a:schemeClr val="dk1"/>
                          </a:solidFill>
                          <a:latin typeface="+mn-lt"/>
                          <a:ea typeface="+mn-ea"/>
                          <a:cs typeface="+mn-cs"/>
                        </a:rPr>
                        <a:t> is a valid number that results from calculations like division of a number by zero</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Since </a:t>
                      </a:r>
                      <a:r>
                        <a:rPr lang="en-US" sz="1400" b="0" i="0" u="none" strike="noStrike" kern="1200" baseline="0" dirty="0" err="1" smtClean="0">
                          <a:solidFill>
                            <a:schemeClr val="dk1"/>
                          </a:solidFill>
                          <a:latin typeface="+mn-lt"/>
                          <a:ea typeface="+mn-ea"/>
                          <a:cs typeface="+mn-cs"/>
                        </a:rPr>
                        <a:t>Inf</a:t>
                      </a:r>
                      <a:r>
                        <a:rPr lang="en-US" sz="1400" b="0" i="0" u="none" strike="noStrike" kern="1200" baseline="0" dirty="0" smtClean="0">
                          <a:solidFill>
                            <a:schemeClr val="dk1"/>
                          </a:solidFill>
                          <a:latin typeface="+mn-lt"/>
                          <a:ea typeface="+mn-ea"/>
                          <a:cs typeface="+mn-cs"/>
                        </a:rPr>
                        <a:t> is numeric, operations between </a:t>
                      </a:r>
                      <a:r>
                        <a:rPr lang="en-US" sz="1400" b="0" i="0" u="none" strike="noStrike" kern="1200" baseline="0" dirty="0" err="1" smtClean="0">
                          <a:solidFill>
                            <a:schemeClr val="dk1"/>
                          </a:solidFill>
                          <a:latin typeface="+mn-lt"/>
                          <a:ea typeface="+mn-ea"/>
                          <a:cs typeface="+mn-cs"/>
                        </a:rPr>
                        <a:t>Inf</a:t>
                      </a:r>
                      <a:r>
                        <a:rPr lang="en-US" sz="1400" b="0" i="0" u="none" strike="noStrike" kern="1200" baseline="0" dirty="0" smtClean="0">
                          <a:solidFill>
                            <a:schemeClr val="dk1"/>
                          </a:solidFill>
                          <a:latin typeface="+mn-lt"/>
                          <a:ea typeface="+mn-ea"/>
                          <a:cs typeface="+mn-cs"/>
                        </a:rPr>
                        <a:t> and finite </a:t>
                      </a:r>
                      <a:r>
                        <a:rPr lang="en-US" sz="1400" b="0" i="0" u="none" strike="noStrike" kern="1200" baseline="0" dirty="0" err="1" smtClean="0">
                          <a:solidFill>
                            <a:schemeClr val="dk1"/>
                          </a:solidFill>
                          <a:latin typeface="+mn-lt"/>
                          <a:ea typeface="+mn-ea"/>
                          <a:cs typeface="+mn-cs"/>
                        </a:rPr>
                        <a:t>numerics</a:t>
                      </a:r>
                      <a:r>
                        <a:rPr lang="en-US" sz="1400" b="0" i="0" u="none" strike="noStrike" kern="1200" baseline="0" dirty="0" smtClean="0">
                          <a:solidFill>
                            <a:schemeClr val="dk1"/>
                          </a:solidFill>
                          <a:latin typeface="+mn-lt"/>
                          <a:ea typeface="+mn-ea"/>
                          <a:cs typeface="+mn-cs"/>
                        </a:rPr>
                        <a:t> are well-defined and comparison operators work as expected</a:t>
                      </a:r>
                      <a:endParaRPr lang="en-US" sz="1400" dirty="0"/>
                    </a:p>
                  </a:txBody>
                  <a:tcPr/>
                </a:tc>
              </a:tr>
              <a:tr h="370840">
                <a:tc>
                  <a:txBody>
                    <a:bodyPr/>
                    <a:lstStyle/>
                    <a:p>
                      <a:r>
                        <a:rPr lang="en-US" sz="1400" dirty="0" err="1" smtClean="0"/>
                        <a:t>NaN</a:t>
                      </a:r>
                      <a:endParaRPr lang="en-US" sz="1400" dirty="0"/>
                    </a:p>
                  </a:txBody>
                  <a:tcPr/>
                </a:tc>
                <a:tc>
                  <a:txBody>
                    <a:bodyPr/>
                    <a:lstStyle/>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Stands for </a:t>
                      </a:r>
                      <a:r>
                        <a:rPr lang="en-US" sz="1400" b="0" i="1" u="none" strike="noStrike" kern="1200" baseline="0" dirty="0" smtClean="0">
                          <a:solidFill>
                            <a:schemeClr val="dk1"/>
                          </a:solidFill>
                          <a:latin typeface="+mn-lt"/>
                          <a:ea typeface="+mn-ea"/>
                          <a:cs typeface="+mn-cs"/>
                        </a:rPr>
                        <a:t>Not a Number</a:t>
                      </a:r>
                      <a:r>
                        <a:rPr lang="en-US" sz="1400" b="0" i="0" u="none" strike="noStrike" kern="1200" baseline="0" dirty="0" smtClean="0">
                          <a:solidFill>
                            <a:schemeClr val="dk1"/>
                          </a:solidFill>
                          <a:latin typeface="+mn-lt"/>
                          <a:ea typeface="+mn-ea"/>
                          <a:cs typeface="+mn-cs"/>
                        </a:rPr>
                        <a:t>. This is generally the result of a calculation of which the result is unknown, but is surely not a number</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Operations like 0/0, </a:t>
                      </a:r>
                      <a:r>
                        <a:rPr lang="en-US" sz="1400" b="0" i="0" u="none" strike="noStrike" kern="1200" baseline="0" dirty="0" err="1" smtClean="0">
                          <a:solidFill>
                            <a:schemeClr val="dk1"/>
                          </a:solidFill>
                          <a:latin typeface="+mn-lt"/>
                          <a:ea typeface="+mn-ea"/>
                          <a:cs typeface="+mn-cs"/>
                        </a:rPr>
                        <a:t>Inf-Inf</a:t>
                      </a:r>
                      <a:r>
                        <a:rPr lang="en-US" sz="1400" b="0" i="0" u="none" strike="noStrike" kern="1200" baseline="0" dirty="0" smtClean="0">
                          <a:solidFill>
                            <a:schemeClr val="dk1"/>
                          </a:solidFill>
                          <a:latin typeface="+mn-lt"/>
                          <a:ea typeface="+mn-ea"/>
                          <a:cs typeface="+mn-cs"/>
                        </a:rPr>
                        <a:t> and </a:t>
                      </a:r>
                      <a:r>
                        <a:rPr lang="en-US" sz="1400" b="0" i="0" u="none" strike="noStrike" kern="1200" baseline="0" dirty="0" err="1" smtClean="0">
                          <a:solidFill>
                            <a:schemeClr val="dk1"/>
                          </a:solidFill>
                          <a:latin typeface="+mn-lt"/>
                          <a:ea typeface="+mn-ea"/>
                          <a:cs typeface="+mn-cs"/>
                        </a:rPr>
                        <a:t>Inf</a:t>
                      </a:r>
                      <a:r>
                        <a:rPr lang="en-US" sz="1400" b="0" i="0" u="none" strike="noStrike" kern="1200" baseline="0" dirty="0" smtClean="0">
                          <a:solidFill>
                            <a:schemeClr val="dk1"/>
                          </a:solidFill>
                          <a:latin typeface="+mn-lt"/>
                          <a:ea typeface="+mn-ea"/>
                          <a:cs typeface="+mn-cs"/>
                        </a:rPr>
                        <a:t>/</a:t>
                      </a:r>
                      <a:r>
                        <a:rPr lang="en-US" sz="1400" b="0" i="0" u="none" strike="noStrike" kern="1200" baseline="0" dirty="0" err="1" smtClean="0">
                          <a:solidFill>
                            <a:schemeClr val="dk1"/>
                          </a:solidFill>
                          <a:latin typeface="+mn-lt"/>
                          <a:ea typeface="+mn-ea"/>
                          <a:cs typeface="+mn-cs"/>
                        </a:rPr>
                        <a:t>Inf</a:t>
                      </a:r>
                      <a:r>
                        <a:rPr lang="en-US" sz="1400" b="0" i="0" u="none" strike="noStrike" kern="1200" baseline="0" dirty="0" smtClean="0">
                          <a:solidFill>
                            <a:schemeClr val="dk1"/>
                          </a:solidFill>
                          <a:latin typeface="+mn-lt"/>
                          <a:ea typeface="+mn-ea"/>
                          <a:cs typeface="+mn-cs"/>
                        </a:rPr>
                        <a:t> result in </a:t>
                      </a:r>
                      <a:r>
                        <a:rPr lang="en-US" sz="1400" b="0" i="0" u="none" strike="noStrike" kern="1200" baseline="0" dirty="0" err="1" smtClean="0">
                          <a:solidFill>
                            <a:schemeClr val="dk1"/>
                          </a:solidFill>
                          <a:latin typeface="+mn-lt"/>
                          <a:ea typeface="+mn-ea"/>
                          <a:cs typeface="+mn-cs"/>
                        </a:rPr>
                        <a:t>NaN</a:t>
                      </a:r>
                      <a:r>
                        <a:rPr lang="en-US" sz="1400" b="0" i="0" u="none" strike="noStrike" kern="1200" baseline="0" dirty="0" smtClean="0">
                          <a:solidFill>
                            <a:schemeClr val="dk1"/>
                          </a:solidFill>
                          <a:latin typeface="+mn-lt"/>
                          <a:ea typeface="+mn-ea"/>
                          <a:cs typeface="+mn-cs"/>
                        </a:rPr>
                        <a:t>. Technically, </a:t>
                      </a:r>
                      <a:r>
                        <a:rPr lang="en-US" sz="1400" b="0" i="0" u="none" strike="noStrike" kern="1200" baseline="0" dirty="0" err="1" smtClean="0">
                          <a:solidFill>
                            <a:schemeClr val="dk1"/>
                          </a:solidFill>
                          <a:latin typeface="+mn-lt"/>
                          <a:ea typeface="+mn-ea"/>
                          <a:cs typeface="+mn-cs"/>
                        </a:rPr>
                        <a:t>NaN</a:t>
                      </a:r>
                      <a:r>
                        <a:rPr lang="en-US" sz="1400" b="0" i="0" u="none" strike="noStrike" kern="1200" baseline="0" dirty="0" smtClean="0">
                          <a:solidFill>
                            <a:schemeClr val="dk1"/>
                          </a:solidFill>
                          <a:latin typeface="+mn-lt"/>
                          <a:ea typeface="+mn-ea"/>
                          <a:cs typeface="+mn-cs"/>
                        </a:rPr>
                        <a:t> is of class numeric, which may seem odd since it is used to indicate that something is </a:t>
                      </a:r>
                      <a:r>
                        <a:rPr lang="en-US" sz="1400" b="0" i="1" u="none" strike="noStrike" kern="1200" baseline="0" dirty="0" smtClean="0">
                          <a:solidFill>
                            <a:schemeClr val="dk1"/>
                          </a:solidFill>
                          <a:latin typeface="+mn-lt"/>
                          <a:ea typeface="+mn-ea"/>
                          <a:cs typeface="+mn-cs"/>
                        </a:rPr>
                        <a:t>not </a:t>
                      </a:r>
                      <a:r>
                        <a:rPr lang="en-US" sz="1400" b="0" i="0" u="none" strike="noStrike" kern="1200" baseline="0" dirty="0" smtClean="0">
                          <a:solidFill>
                            <a:schemeClr val="dk1"/>
                          </a:solidFill>
                          <a:latin typeface="+mn-lt"/>
                          <a:ea typeface="+mn-ea"/>
                          <a:cs typeface="+mn-cs"/>
                        </a:rPr>
                        <a:t>numeric. Computations involving numbers and </a:t>
                      </a:r>
                      <a:r>
                        <a:rPr lang="en-US" sz="1400" b="0" i="0" u="none" strike="noStrike" kern="1200" baseline="0" dirty="0" err="1" smtClean="0">
                          <a:solidFill>
                            <a:schemeClr val="dk1"/>
                          </a:solidFill>
                          <a:latin typeface="+mn-lt"/>
                          <a:ea typeface="+mn-ea"/>
                          <a:cs typeface="+mn-cs"/>
                        </a:rPr>
                        <a:t>NaN</a:t>
                      </a:r>
                      <a:r>
                        <a:rPr lang="en-US" sz="1400" b="0" i="0" u="none" strike="noStrike" kern="1200" baseline="0" dirty="0" smtClean="0">
                          <a:solidFill>
                            <a:schemeClr val="dk1"/>
                          </a:solidFill>
                          <a:latin typeface="+mn-lt"/>
                          <a:ea typeface="+mn-ea"/>
                          <a:cs typeface="+mn-cs"/>
                        </a:rPr>
                        <a:t> always result in </a:t>
                      </a:r>
                      <a:r>
                        <a:rPr lang="en-US" sz="1400" b="0" i="0" u="none" strike="noStrike" kern="1200" baseline="0" dirty="0" err="1" smtClean="0">
                          <a:solidFill>
                            <a:schemeClr val="dk1"/>
                          </a:solidFill>
                          <a:latin typeface="+mn-lt"/>
                          <a:ea typeface="+mn-ea"/>
                          <a:cs typeface="+mn-cs"/>
                        </a:rPr>
                        <a:t>NaN</a:t>
                      </a:r>
                      <a:r>
                        <a:rPr lang="en-US" sz="1400" b="0" i="0" u="none" strike="noStrike" kern="1200" baseline="0" dirty="0" smtClean="0">
                          <a:solidFill>
                            <a:schemeClr val="dk1"/>
                          </a:solidFill>
                          <a:latin typeface="+mn-lt"/>
                          <a:ea typeface="+mn-ea"/>
                          <a:cs typeface="+mn-cs"/>
                        </a:rPr>
                        <a:t>, </a:t>
                      </a:r>
                    </a:p>
                    <a:p>
                      <a:pPr marL="285750" indent="-285750">
                        <a:buFont typeface="Arial" pitchFamily="34" charset="0"/>
                        <a:buChar char="•"/>
                      </a:pPr>
                      <a:r>
                        <a:rPr lang="en-US" sz="1400" b="0" i="0" u="none" strike="noStrike" kern="1200" baseline="0" dirty="0" smtClean="0">
                          <a:solidFill>
                            <a:schemeClr val="dk1"/>
                          </a:solidFill>
                          <a:latin typeface="+mn-lt"/>
                          <a:ea typeface="+mn-ea"/>
                          <a:cs typeface="+mn-cs"/>
                        </a:rPr>
                        <a:t>The function </a:t>
                      </a:r>
                      <a:r>
                        <a:rPr lang="en-US" sz="1400" b="0" i="0" u="none" strike="noStrike" kern="1200" baseline="0" dirty="0" err="1" smtClean="0">
                          <a:solidFill>
                            <a:schemeClr val="dk1"/>
                          </a:solidFill>
                          <a:latin typeface="+mn-lt"/>
                          <a:ea typeface="+mn-ea"/>
                          <a:cs typeface="+mn-cs"/>
                        </a:rPr>
                        <a:t>is.nan</a:t>
                      </a:r>
                      <a:r>
                        <a:rPr lang="en-US" sz="1400" b="0" i="0" u="none" strike="noStrike" kern="1200" baseline="0" dirty="0" smtClean="0">
                          <a:solidFill>
                            <a:schemeClr val="dk1"/>
                          </a:solidFill>
                          <a:latin typeface="+mn-lt"/>
                          <a:ea typeface="+mn-ea"/>
                          <a:cs typeface="+mn-cs"/>
                        </a:rPr>
                        <a:t> can be used to detect </a:t>
                      </a:r>
                      <a:r>
                        <a:rPr lang="en-US" sz="1400" b="0" i="0" u="none" strike="noStrike" kern="1200" baseline="0" dirty="0" err="1" smtClean="0">
                          <a:solidFill>
                            <a:schemeClr val="dk1"/>
                          </a:solidFill>
                          <a:latin typeface="+mn-lt"/>
                          <a:ea typeface="+mn-ea"/>
                          <a:cs typeface="+mn-cs"/>
                        </a:rPr>
                        <a:t>NaN's</a:t>
                      </a:r>
                      <a:r>
                        <a:rPr lang="en-US" sz="1400" b="0" i="0" u="none" strike="noStrike" kern="1200" baseline="0" dirty="0" smtClean="0">
                          <a:solidFill>
                            <a:schemeClr val="dk1"/>
                          </a:solidFill>
                          <a:latin typeface="+mn-lt"/>
                          <a:ea typeface="+mn-ea"/>
                          <a:cs typeface="+mn-cs"/>
                        </a:rPr>
                        <a:t>.</a:t>
                      </a:r>
                      <a:endParaRPr lang="en-US" sz="1400" dirty="0"/>
                    </a:p>
                  </a:txBody>
                  <a:tcPr/>
                </a:tc>
              </a:tr>
            </a:tbl>
          </a:graphicData>
        </a:graphic>
      </p:graphicFrame>
    </p:spTree>
    <p:extLst>
      <p:ext uri="{BB962C8B-B14F-4D97-AF65-F5344CB8AC3E}">
        <p14:creationId xmlns:p14="http://schemas.microsoft.com/office/powerpoint/2010/main" val="2199249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technically correct data to consistent data</a:t>
            </a:r>
            <a:endParaRPr lang="en-US" dirty="0"/>
          </a:p>
        </p:txBody>
      </p:sp>
      <p:sp>
        <p:nvSpPr>
          <p:cNvPr id="3" name="Rectangle 2"/>
          <p:cNvSpPr/>
          <p:nvPr/>
        </p:nvSpPr>
        <p:spPr>
          <a:xfrm>
            <a:off x="191066" y="990434"/>
            <a:ext cx="8707275" cy="2062103"/>
          </a:xfrm>
          <a:prstGeom prst="rect">
            <a:avLst/>
          </a:prstGeom>
        </p:spPr>
        <p:txBody>
          <a:bodyPr wrap="square">
            <a:spAutoFit/>
          </a:bodyPr>
          <a:lstStyle/>
          <a:p>
            <a:pPr marL="285750" indent="-285750">
              <a:buFont typeface="Arial" pitchFamily="34" charset="0"/>
              <a:buChar char="•"/>
            </a:pPr>
            <a:r>
              <a:rPr lang="en-US" sz="1600" i="1" dirty="0"/>
              <a:t>Consistent data </a:t>
            </a:r>
            <a:r>
              <a:rPr lang="en-US" sz="1600" dirty="0"/>
              <a:t>are </a:t>
            </a:r>
            <a:r>
              <a:rPr lang="en-US" sz="1600" i="1" dirty="0"/>
              <a:t>technically correct data </a:t>
            </a:r>
            <a:r>
              <a:rPr lang="en-US" sz="1600" dirty="0"/>
              <a:t>that are fit for statistical analysis. </a:t>
            </a:r>
            <a:r>
              <a:rPr lang="en-US" sz="1600" dirty="0" smtClean="0"/>
              <a:t>They </a:t>
            </a:r>
            <a:r>
              <a:rPr lang="en-US" sz="1600" dirty="0"/>
              <a:t>are data </a:t>
            </a:r>
            <a:r>
              <a:rPr lang="en-US" sz="1600" dirty="0" smtClean="0"/>
              <a:t>in which </a:t>
            </a:r>
            <a:r>
              <a:rPr lang="en-US" sz="1600" dirty="0"/>
              <a:t>missing values, special values, (obvious) errors and outliers are either removed, </a:t>
            </a:r>
            <a:r>
              <a:rPr lang="en-US" sz="1600" dirty="0" smtClean="0"/>
              <a:t>corrected or </a:t>
            </a:r>
            <a:r>
              <a:rPr lang="en-US" sz="1600" dirty="0"/>
              <a:t>imputed. </a:t>
            </a:r>
          </a:p>
          <a:p>
            <a:pPr marL="742950" lvl="1" indent="-285750">
              <a:buFont typeface="Wingdings" pitchFamily="2" charset="2"/>
              <a:buChar char="ü"/>
            </a:pPr>
            <a:r>
              <a:rPr lang="en-US" sz="1600" i="1" u="sng" dirty="0" smtClean="0"/>
              <a:t>In record </a:t>
            </a:r>
            <a:r>
              <a:rPr lang="en-US" sz="1600" u="sng" dirty="0" smtClean="0"/>
              <a:t>consistency</a:t>
            </a:r>
            <a:r>
              <a:rPr lang="en-US" sz="1600" dirty="0" smtClean="0"/>
              <a:t>:  </a:t>
            </a:r>
            <a:r>
              <a:rPr lang="en-US" sz="1600" dirty="0"/>
              <a:t>no </a:t>
            </a:r>
            <a:r>
              <a:rPr lang="en-US" sz="1600" dirty="0" smtClean="0"/>
              <a:t>contradictory information </a:t>
            </a:r>
            <a:r>
              <a:rPr lang="en-US" sz="1600" dirty="0"/>
              <a:t>is stored in a single </a:t>
            </a:r>
            <a:r>
              <a:rPr lang="en-US" sz="1600" dirty="0" smtClean="0"/>
              <a:t>record</a:t>
            </a:r>
            <a:endParaRPr lang="en-US" sz="1600" dirty="0"/>
          </a:p>
          <a:p>
            <a:pPr marL="742950" lvl="1" indent="-285750">
              <a:buFont typeface="Wingdings" pitchFamily="2" charset="2"/>
              <a:buChar char="ü"/>
            </a:pPr>
            <a:r>
              <a:rPr lang="en-US" sz="1600" i="1" u="sng" dirty="0" smtClean="0"/>
              <a:t>cross-record </a:t>
            </a:r>
            <a:r>
              <a:rPr lang="en-US" sz="1600" u="sng" dirty="0" smtClean="0"/>
              <a:t>consistency</a:t>
            </a:r>
            <a:r>
              <a:rPr lang="en-US" sz="1600" dirty="0" smtClean="0"/>
              <a:t>: statistical summaries </a:t>
            </a:r>
            <a:r>
              <a:rPr lang="en-US" sz="1600" dirty="0"/>
              <a:t>of different variables do not </a:t>
            </a:r>
            <a:r>
              <a:rPr lang="en-US" sz="1600" dirty="0" smtClean="0"/>
              <a:t>conflict</a:t>
            </a:r>
            <a:endParaRPr lang="en-US" sz="1600" dirty="0"/>
          </a:p>
          <a:p>
            <a:pPr marL="742950" lvl="1" indent="-285750">
              <a:buFont typeface="Wingdings" pitchFamily="2" charset="2"/>
              <a:buChar char="ü"/>
            </a:pPr>
            <a:r>
              <a:rPr lang="en-US" sz="1600" i="1" u="sng" dirty="0" smtClean="0"/>
              <a:t>cross-dataset</a:t>
            </a:r>
            <a:r>
              <a:rPr lang="en-US" sz="1600" u="sng" dirty="0" smtClean="0"/>
              <a:t> consistency</a:t>
            </a:r>
            <a:r>
              <a:rPr lang="en-US" sz="1600" dirty="0" smtClean="0"/>
              <a:t> : dataset </a:t>
            </a:r>
            <a:r>
              <a:rPr lang="en-US" sz="1600" dirty="0"/>
              <a:t>that is currently analyzed is consistent </a:t>
            </a:r>
            <a:r>
              <a:rPr lang="en-US" sz="1600" dirty="0" smtClean="0"/>
              <a:t>with other </a:t>
            </a:r>
            <a:r>
              <a:rPr lang="en-US" sz="1600" dirty="0"/>
              <a:t>datasets pertaining to the same subject </a:t>
            </a:r>
            <a:r>
              <a:rPr lang="en-US" sz="1600" dirty="0" smtClean="0"/>
              <a:t>matter</a:t>
            </a:r>
            <a:endParaRPr lang="en-US" sz="1600" dirty="0"/>
          </a:p>
          <a:p>
            <a:endParaRPr lang="en-US" sz="1600" dirty="0" smtClean="0"/>
          </a:p>
        </p:txBody>
      </p:sp>
      <p:graphicFrame>
        <p:nvGraphicFramePr>
          <p:cNvPr id="4" name="Diagram 3"/>
          <p:cNvGraphicFramePr/>
          <p:nvPr>
            <p:extLst>
              <p:ext uri="{D42A27DB-BD31-4B8C-83A1-F6EECF244321}">
                <p14:modId xmlns:p14="http://schemas.microsoft.com/office/powerpoint/2010/main" val="2705789078"/>
              </p:ext>
            </p:extLst>
          </p:nvPr>
        </p:nvGraphicFramePr>
        <p:xfrm>
          <a:off x="272952" y="2825079"/>
          <a:ext cx="8625385" cy="378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 (contd.)</a:t>
            </a:r>
            <a:endParaRPr lang="en-US" dirty="0"/>
          </a:p>
        </p:txBody>
      </p:sp>
      <p:sp>
        <p:nvSpPr>
          <p:cNvPr id="8" name="Rectangle 7"/>
          <p:cNvSpPr/>
          <p:nvPr/>
        </p:nvSpPr>
        <p:spPr>
          <a:xfrm>
            <a:off x="232012" y="996283"/>
            <a:ext cx="8775510" cy="2062103"/>
          </a:xfrm>
          <a:prstGeom prst="rect">
            <a:avLst/>
          </a:prstGeom>
        </p:spPr>
        <p:txBody>
          <a:bodyPr wrap="square">
            <a:spAutoFit/>
          </a:bodyPr>
          <a:lstStyle/>
          <a:p>
            <a:r>
              <a:rPr lang="en-US" sz="1600" b="1" i="1" dirty="0" smtClean="0"/>
              <a:t>Factors</a:t>
            </a:r>
            <a:endParaRPr lang="en-US" sz="1600" b="1" dirty="0"/>
          </a:p>
          <a:p>
            <a:pPr marL="285750" indent="-285750">
              <a:buFont typeface="Arial" pitchFamily="34" charset="0"/>
              <a:buChar char="•"/>
            </a:pPr>
            <a:r>
              <a:rPr lang="en-US" sz="1600" dirty="0" smtClean="0"/>
              <a:t>A Factor is an R objects </a:t>
            </a:r>
            <a:r>
              <a:rPr lang="en-US" sz="1600" dirty="0"/>
              <a:t>which </a:t>
            </a:r>
            <a:r>
              <a:rPr lang="en-US" sz="1600" dirty="0" smtClean="0"/>
              <a:t>is created </a:t>
            </a:r>
            <a:r>
              <a:rPr lang="en-US" sz="1600" dirty="0"/>
              <a:t>using a vector. </a:t>
            </a:r>
            <a:r>
              <a:rPr lang="en-US" sz="1600" dirty="0" smtClean="0"/>
              <a:t>It </a:t>
            </a:r>
            <a:r>
              <a:rPr lang="en-US" sz="1600" dirty="0"/>
              <a:t>stores the vector along with the distinct values of the elements in the vector as </a:t>
            </a:r>
            <a:r>
              <a:rPr lang="en-US" sz="1600" dirty="0" smtClean="0"/>
              <a:t>labels</a:t>
            </a:r>
            <a:endParaRPr lang="en-US" sz="1600" dirty="0"/>
          </a:p>
          <a:p>
            <a:pPr marL="285750" indent="-285750">
              <a:buFont typeface="Arial" pitchFamily="34" charset="0"/>
              <a:buChar char="•"/>
            </a:pPr>
            <a:r>
              <a:rPr lang="en-US" sz="1600" dirty="0" smtClean="0"/>
              <a:t>Labels </a:t>
            </a:r>
            <a:r>
              <a:rPr lang="en-US" sz="1600" dirty="0"/>
              <a:t>are always </a:t>
            </a:r>
            <a:r>
              <a:rPr lang="en-US" sz="1600" dirty="0" smtClean="0"/>
              <a:t>stored as characters, </a:t>
            </a:r>
            <a:r>
              <a:rPr lang="en-US" sz="1600" dirty="0"/>
              <a:t>irrespective of whether </a:t>
            </a:r>
            <a:r>
              <a:rPr lang="en-US" sz="1600" dirty="0" smtClean="0"/>
              <a:t>the values are </a:t>
            </a:r>
            <a:r>
              <a:rPr lang="en-US" sz="1600" dirty="0"/>
              <a:t>numeric or character or Boolean </a:t>
            </a:r>
            <a:r>
              <a:rPr lang="en-US" sz="1600" dirty="0" smtClean="0"/>
              <a:t>in </a:t>
            </a:r>
            <a:r>
              <a:rPr lang="en-US" sz="1600" dirty="0"/>
              <a:t>the input </a:t>
            </a:r>
            <a:r>
              <a:rPr lang="en-US" sz="1600" dirty="0" smtClean="0"/>
              <a:t>vector</a:t>
            </a:r>
          </a:p>
          <a:p>
            <a:pPr marL="285750" indent="-285750">
              <a:buFont typeface="Arial" pitchFamily="34" charset="0"/>
              <a:buChar char="•"/>
            </a:pPr>
            <a:r>
              <a:rPr lang="en-US" sz="1600" dirty="0" smtClean="0"/>
              <a:t>Factors are especially useful </a:t>
            </a:r>
            <a:r>
              <a:rPr lang="en-US" sz="1600" dirty="0"/>
              <a:t>in statistical </a:t>
            </a:r>
            <a:r>
              <a:rPr lang="en-US" sz="1600" dirty="0" smtClean="0"/>
              <a:t>modeling</a:t>
            </a:r>
            <a:endParaRPr lang="en-US" sz="1600" dirty="0"/>
          </a:p>
          <a:p>
            <a:pPr marL="285750" indent="-285750">
              <a:buFont typeface="Arial" pitchFamily="34" charset="0"/>
              <a:buChar char="•"/>
            </a:pPr>
            <a:r>
              <a:rPr lang="en-US" sz="1600" dirty="0"/>
              <a:t>Factors are created using the </a:t>
            </a:r>
            <a:r>
              <a:rPr lang="en-US" sz="1600" b="1" dirty="0"/>
              <a:t>factor()</a:t>
            </a:r>
            <a:r>
              <a:rPr lang="en-US" sz="1600" dirty="0"/>
              <a:t> </a:t>
            </a:r>
            <a:r>
              <a:rPr lang="en-US" sz="1600" dirty="0" smtClean="0"/>
              <a:t>function</a:t>
            </a:r>
          </a:p>
          <a:p>
            <a:pPr marL="742950" lvl="1" indent="-285750">
              <a:buFont typeface="Courier New" pitchFamily="49" charset="0"/>
              <a:buChar char="o"/>
            </a:pPr>
            <a:r>
              <a:rPr lang="en-US" sz="1600" dirty="0" smtClean="0"/>
              <a:t>The </a:t>
            </a:r>
            <a:r>
              <a:rPr lang="en-US" sz="1600" b="1" dirty="0" err="1"/>
              <a:t>nlevels</a:t>
            </a:r>
            <a:r>
              <a:rPr lang="en-US" sz="1600" dirty="0"/>
              <a:t> </a:t>
            </a:r>
            <a:r>
              <a:rPr lang="en-US" sz="1600" dirty="0" smtClean="0"/>
              <a:t>function returns the number of levels in the factor variable</a:t>
            </a:r>
            <a:endParaRPr lang="en-US" sz="1600" dirty="0"/>
          </a:p>
        </p:txBody>
      </p:sp>
      <p:sp>
        <p:nvSpPr>
          <p:cNvPr id="9" name="TextBox 8"/>
          <p:cNvSpPr txBox="1"/>
          <p:nvPr/>
        </p:nvSpPr>
        <p:spPr>
          <a:xfrm>
            <a:off x="368492" y="3125826"/>
            <a:ext cx="8639030" cy="289310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Create a vector. </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apple_colors</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c('</a:t>
            </a:r>
            <a:r>
              <a:rPr lang="en-US" sz="1400" dirty="0" err="1">
                <a:latin typeface="Consolas" pitchFamily="49" charset="0"/>
                <a:cs typeface="Consolas" pitchFamily="49" charset="0"/>
              </a:rPr>
              <a:t>green','green','yellow','red','red','red','green</a:t>
            </a:r>
            <a:r>
              <a:rPr lang="en-US" sz="1400" dirty="0" smtClean="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Create a factor object.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factor_apple</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factor(</a:t>
            </a:r>
            <a:r>
              <a:rPr lang="en-US" sz="1400" dirty="0" err="1">
                <a:latin typeface="Consolas" pitchFamily="49" charset="0"/>
                <a:cs typeface="Consolas" pitchFamily="49" charset="0"/>
              </a:rPr>
              <a:t>apple_colors</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Print the factor.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print(</a:t>
            </a:r>
            <a:r>
              <a:rPr lang="en-US" sz="1400" dirty="0" err="1" smtClean="0">
                <a:latin typeface="Consolas" pitchFamily="49" charset="0"/>
                <a:cs typeface="Consolas" pitchFamily="49" charset="0"/>
              </a:rPr>
              <a:t>factor_apple</a:t>
            </a:r>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[1] green </a:t>
            </a:r>
            <a:r>
              <a:rPr lang="en-US" sz="1400" dirty="0" err="1">
                <a:latin typeface="Consolas" pitchFamily="49" charset="0"/>
                <a:cs typeface="Consolas" pitchFamily="49" charset="0"/>
              </a:rPr>
              <a:t>green</a:t>
            </a:r>
            <a:r>
              <a:rPr lang="en-US" sz="1400" dirty="0">
                <a:latin typeface="Consolas" pitchFamily="49" charset="0"/>
                <a:cs typeface="Consolas" pitchFamily="49" charset="0"/>
              </a:rPr>
              <a:t> yellow red </a:t>
            </a:r>
            <a:r>
              <a:rPr lang="en-US" sz="1400" dirty="0" err="1">
                <a:latin typeface="Consolas" pitchFamily="49" charset="0"/>
                <a:cs typeface="Consolas" pitchFamily="49" charset="0"/>
              </a:rPr>
              <a:t>red</a:t>
            </a:r>
            <a:r>
              <a:rPr lang="en-US" sz="1400" dirty="0">
                <a:latin typeface="Consolas" pitchFamily="49" charset="0"/>
                <a:cs typeface="Consolas" pitchFamily="49" charset="0"/>
              </a:rPr>
              <a:t> </a:t>
            </a:r>
            <a:r>
              <a:rPr lang="en-US" sz="1400" dirty="0" err="1">
                <a:latin typeface="Consolas" pitchFamily="49" charset="0"/>
                <a:cs typeface="Consolas" pitchFamily="49" charset="0"/>
              </a:rPr>
              <a:t>red</a:t>
            </a:r>
            <a:r>
              <a:rPr lang="en-US" sz="1400" dirty="0">
                <a:latin typeface="Consolas" pitchFamily="49" charset="0"/>
                <a:cs typeface="Consolas" pitchFamily="49" charset="0"/>
              </a:rPr>
              <a:t> yellow green Levels: green red yellow</a:t>
            </a:r>
            <a:endParaRPr lang="en-US" sz="1400" b="1" dirty="0">
              <a:latin typeface="Consolas" pitchFamily="49" charset="0"/>
              <a:cs typeface="Consolas" pitchFamily="49" charset="0"/>
            </a:endParaRPr>
          </a:p>
          <a:p>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applying the </a:t>
            </a:r>
            <a:r>
              <a:rPr lang="en-US" sz="1400" dirty="0" err="1">
                <a:latin typeface="Consolas" pitchFamily="49" charset="0"/>
                <a:cs typeface="Consolas" pitchFamily="49" charset="0"/>
              </a:rPr>
              <a:t>nlevels</a:t>
            </a:r>
            <a:r>
              <a:rPr lang="en-US" sz="1400" dirty="0">
                <a:latin typeface="Consolas" pitchFamily="49" charset="0"/>
                <a:cs typeface="Consolas" pitchFamily="49" charset="0"/>
              </a:rPr>
              <a:t> function we can know the number of distinct values</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print(</a:t>
            </a:r>
            <a:r>
              <a:rPr lang="en-US" sz="1400" dirty="0" err="1" smtClean="0">
                <a:latin typeface="Consolas" pitchFamily="49" charset="0"/>
                <a:cs typeface="Consolas" pitchFamily="49" charset="0"/>
              </a:rPr>
              <a:t>nlevels</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factor_apple</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r>
              <a:rPr lang="en-US" sz="1400" dirty="0">
                <a:latin typeface="Consolas" pitchFamily="49" charset="0"/>
                <a:cs typeface="Consolas" pitchFamily="49" charset="0"/>
              </a:rPr>
              <a:t>[1] 3 </a:t>
            </a:r>
          </a:p>
        </p:txBody>
      </p:sp>
    </p:spTree>
    <p:extLst>
      <p:ext uri="{BB962C8B-B14F-4D97-AF65-F5344CB8AC3E}">
        <p14:creationId xmlns:p14="http://schemas.microsoft.com/office/powerpoint/2010/main" val="1197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Conversions</a:t>
            </a:r>
            <a:endParaRPr lang="en-US" dirty="0"/>
          </a:p>
        </p:txBody>
      </p:sp>
      <p:sp>
        <p:nvSpPr>
          <p:cNvPr id="3" name="Rectangle 2"/>
          <p:cNvSpPr/>
          <p:nvPr/>
        </p:nvSpPr>
        <p:spPr>
          <a:xfrm>
            <a:off x="204716" y="1107168"/>
            <a:ext cx="8734568" cy="2308324"/>
          </a:xfrm>
          <a:prstGeom prst="rect">
            <a:avLst/>
          </a:prstGeom>
        </p:spPr>
        <p:txBody>
          <a:bodyPr wrap="square">
            <a:spAutoFit/>
          </a:bodyPr>
          <a:lstStyle/>
          <a:p>
            <a:pPr marL="285750" indent="-285750">
              <a:buFont typeface="Arial" pitchFamily="34" charset="0"/>
              <a:buChar char="•"/>
            </a:pPr>
            <a:r>
              <a:rPr lang="en-US" sz="1600" i="1" dirty="0"/>
              <a:t>Type conversions in R work as you would expect. For example, adding a character string to a numeric vector converts all the elements in the vector to </a:t>
            </a:r>
            <a:r>
              <a:rPr lang="en-US" sz="1600" i="1" dirty="0" smtClean="0"/>
              <a:t>character</a:t>
            </a:r>
          </a:p>
          <a:p>
            <a:pPr marL="285750" indent="-285750">
              <a:buFont typeface="Arial" pitchFamily="34" charset="0"/>
              <a:buChar char="•"/>
            </a:pPr>
            <a:r>
              <a:rPr lang="en-US" sz="1600" i="1" dirty="0"/>
              <a:t>Data conversion in R works on coercion</a:t>
            </a:r>
          </a:p>
          <a:p>
            <a:endParaRPr lang="en-US" sz="1600" i="1" dirty="0" smtClean="0"/>
          </a:p>
          <a:p>
            <a:pPr marL="285750" indent="-285750">
              <a:buFont typeface="Arial" pitchFamily="34" charset="0"/>
              <a:buChar char="•"/>
            </a:pPr>
            <a:r>
              <a:rPr lang="en-US" sz="1600" b="1" dirty="0" smtClean="0"/>
              <a:t>Commands to identify type of columns</a:t>
            </a:r>
          </a:p>
          <a:p>
            <a:r>
              <a:rPr lang="en-US" sz="1600" b="1" dirty="0"/>
              <a:t> </a:t>
            </a:r>
            <a:r>
              <a:rPr lang="en-US" sz="1600" b="1" dirty="0" smtClean="0"/>
              <a:t>     </a:t>
            </a:r>
            <a:r>
              <a:rPr lang="en-US" sz="1600" b="1" dirty="0" err="1" smtClean="0"/>
              <a:t>is.numeric</a:t>
            </a:r>
            <a:r>
              <a:rPr lang="en-US" sz="1600" b="1" dirty="0"/>
              <a:t>(), </a:t>
            </a:r>
            <a:r>
              <a:rPr lang="en-US" sz="1600" b="1" dirty="0" err="1"/>
              <a:t>is.character</a:t>
            </a:r>
            <a:r>
              <a:rPr lang="en-US" sz="1600" b="1" dirty="0"/>
              <a:t>(), </a:t>
            </a:r>
            <a:r>
              <a:rPr lang="en-US" sz="1600" b="1" dirty="0" err="1"/>
              <a:t>is.vector</a:t>
            </a:r>
            <a:r>
              <a:rPr lang="en-US" sz="1600" b="1" dirty="0"/>
              <a:t>(), </a:t>
            </a:r>
            <a:r>
              <a:rPr lang="en-US" sz="1600" b="1" dirty="0" err="1"/>
              <a:t>is.matrix</a:t>
            </a:r>
            <a:r>
              <a:rPr lang="en-US" sz="1600" b="1" dirty="0"/>
              <a:t>(), </a:t>
            </a:r>
            <a:r>
              <a:rPr lang="en-US" sz="1600" b="1" dirty="0" err="1"/>
              <a:t>is.data.frame</a:t>
            </a:r>
            <a:r>
              <a:rPr lang="en-US" sz="1600" b="1" dirty="0" smtClean="0"/>
              <a:t>()</a:t>
            </a:r>
          </a:p>
          <a:p>
            <a:endParaRPr lang="en-US" sz="1600" b="1" dirty="0" smtClean="0"/>
          </a:p>
          <a:p>
            <a:pPr marL="285750" indent="-285750">
              <a:buFont typeface="Arial" pitchFamily="34" charset="0"/>
              <a:buChar char="•"/>
            </a:pPr>
            <a:r>
              <a:rPr lang="en-US" sz="1600" b="1" dirty="0" smtClean="0"/>
              <a:t>Commands to convert </a:t>
            </a:r>
            <a:br>
              <a:rPr lang="en-US" sz="1600" b="1" dirty="0" smtClean="0"/>
            </a:br>
            <a:r>
              <a:rPr lang="en-US" sz="1600" b="1" dirty="0" err="1" smtClean="0"/>
              <a:t>as.numeric</a:t>
            </a:r>
            <a:r>
              <a:rPr lang="en-US" sz="1600" b="1" dirty="0"/>
              <a:t>(), </a:t>
            </a:r>
            <a:r>
              <a:rPr lang="en-US" sz="1600" b="1" dirty="0" err="1"/>
              <a:t>as.character</a:t>
            </a:r>
            <a:r>
              <a:rPr lang="en-US" sz="1600" b="1" dirty="0"/>
              <a:t>(), </a:t>
            </a:r>
            <a:r>
              <a:rPr lang="en-US" sz="1600" b="1" dirty="0" err="1"/>
              <a:t>as.vector</a:t>
            </a:r>
            <a:r>
              <a:rPr lang="en-US" sz="1600" b="1" dirty="0"/>
              <a:t>(), </a:t>
            </a:r>
            <a:r>
              <a:rPr lang="en-US" sz="1600" b="1" dirty="0" err="1"/>
              <a:t>as.matrix</a:t>
            </a:r>
            <a:r>
              <a:rPr lang="en-US" sz="1600" b="1" dirty="0"/>
              <a:t>(), </a:t>
            </a:r>
            <a:r>
              <a:rPr lang="en-US" sz="1600" b="1" dirty="0" err="1"/>
              <a:t>as.data.frame</a:t>
            </a:r>
            <a:r>
              <a:rPr lang="en-US" sz="1600" b="1" dirty="0" smtClean="0"/>
              <a:t>)</a:t>
            </a:r>
            <a:endParaRPr lang="en-US" sz="1600" i="1" dirty="0" smtClean="0"/>
          </a:p>
        </p:txBody>
      </p:sp>
      <p:graphicFrame>
        <p:nvGraphicFramePr>
          <p:cNvPr id="5" name="Table 4"/>
          <p:cNvGraphicFramePr>
            <a:graphicFrameLocks noGrp="1"/>
          </p:cNvGraphicFramePr>
          <p:nvPr>
            <p:extLst>
              <p:ext uri="{D42A27DB-BD31-4B8C-83A1-F6EECF244321}">
                <p14:modId xmlns:p14="http://schemas.microsoft.com/office/powerpoint/2010/main" val="3530363419"/>
              </p:ext>
            </p:extLst>
          </p:nvPr>
        </p:nvGraphicFramePr>
        <p:xfrm>
          <a:off x="452378" y="3452891"/>
          <a:ext cx="8241248" cy="2934267"/>
        </p:xfrm>
        <a:graphic>
          <a:graphicData uri="http://schemas.openxmlformats.org/drawingml/2006/table">
            <a:tbl>
              <a:tblPr>
                <a:tableStyleId>{D7AC3CCA-C797-4891-BE02-D94E43425B78}</a:tableStyleId>
              </a:tblPr>
              <a:tblGrid>
                <a:gridCol w="2060312"/>
                <a:gridCol w="2060312"/>
                <a:gridCol w="2060312"/>
                <a:gridCol w="2060312"/>
              </a:tblGrid>
              <a:tr h="766422">
                <a:tc>
                  <a:txBody>
                    <a:bodyPr/>
                    <a:lstStyle/>
                    <a:p>
                      <a:r>
                        <a:rPr lang="en-US" dirty="0">
                          <a:solidFill>
                            <a:schemeClr val="bg1"/>
                          </a:solidFill>
                        </a:rPr>
                        <a:t> </a:t>
                      </a:r>
                    </a:p>
                  </a:txBody>
                  <a:tcPr anchor="ctr">
                    <a:solidFill>
                      <a:srgbClr val="0070C0"/>
                    </a:solidFill>
                  </a:tcPr>
                </a:tc>
                <a:tc>
                  <a:txBody>
                    <a:bodyPr/>
                    <a:lstStyle/>
                    <a:p>
                      <a:r>
                        <a:rPr lang="en-US" dirty="0">
                          <a:solidFill>
                            <a:schemeClr val="bg1"/>
                          </a:solidFill>
                        </a:rPr>
                        <a:t>to one long </a:t>
                      </a:r>
                      <a:br>
                        <a:rPr lang="en-US" dirty="0">
                          <a:solidFill>
                            <a:schemeClr val="bg1"/>
                          </a:solidFill>
                        </a:rPr>
                      </a:br>
                      <a:r>
                        <a:rPr lang="en-US" dirty="0">
                          <a:solidFill>
                            <a:schemeClr val="bg1"/>
                          </a:solidFill>
                        </a:rPr>
                        <a:t>vector</a:t>
                      </a:r>
                    </a:p>
                  </a:txBody>
                  <a:tcPr anchor="ctr">
                    <a:solidFill>
                      <a:srgbClr val="0070C0"/>
                    </a:solidFill>
                  </a:tcPr>
                </a:tc>
                <a:tc>
                  <a:txBody>
                    <a:bodyPr/>
                    <a:lstStyle/>
                    <a:p>
                      <a:r>
                        <a:rPr lang="en-US">
                          <a:solidFill>
                            <a:schemeClr val="bg1"/>
                          </a:solidFill>
                        </a:rPr>
                        <a:t>to</a:t>
                      </a:r>
                      <a:br>
                        <a:rPr lang="en-US">
                          <a:solidFill>
                            <a:schemeClr val="bg1"/>
                          </a:solidFill>
                        </a:rPr>
                      </a:br>
                      <a:r>
                        <a:rPr lang="en-US">
                          <a:solidFill>
                            <a:schemeClr val="bg1"/>
                          </a:solidFill>
                        </a:rPr>
                        <a:t>matrix</a:t>
                      </a:r>
                    </a:p>
                  </a:txBody>
                  <a:tcPr anchor="ctr">
                    <a:solidFill>
                      <a:srgbClr val="0070C0"/>
                    </a:solidFill>
                  </a:tcPr>
                </a:tc>
                <a:tc>
                  <a:txBody>
                    <a:bodyPr/>
                    <a:lstStyle/>
                    <a:p>
                      <a:r>
                        <a:rPr lang="en-US" dirty="0">
                          <a:solidFill>
                            <a:schemeClr val="bg1"/>
                          </a:solidFill>
                        </a:rPr>
                        <a:t>to</a:t>
                      </a:r>
                      <a:br>
                        <a:rPr lang="en-US" dirty="0">
                          <a:solidFill>
                            <a:schemeClr val="bg1"/>
                          </a:solidFill>
                        </a:rPr>
                      </a:br>
                      <a:r>
                        <a:rPr lang="en-US" dirty="0">
                          <a:solidFill>
                            <a:schemeClr val="bg1"/>
                          </a:solidFill>
                        </a:rPr>
                        <a:t>data frame</a:t>
                      </a:r>
                    </a:p>
                  </a:txBody>
                  <a:tcPr anchor="ctr">
                    <a:solidFill>
                      <a:srgbClr val="0070C0"/>
                    </a:solidFill>
                  </a:tcPr>
                </a:tc>
              </a:tr>
              <a:tr h="722615">
                <a:tc>
                  <a:txBody>
                    <a:bodyPr/>
                    <a:lstStyle/>
                    <a:p>
                      <a:r>
                        <a:rPr lang="en-US" dirty="0">
                          <a:solidFill>
                            <a:schemeClr val="bg1"/>
                          </a:solidFill>
                        </a:rPr>
                        <a:t>from</a:t>
                      </a:r>
                      <a:br>
                        <a:rPr lang="en-US" dirty="0">
                          <a:solidFill>
                            <a:schemeClr val="bg1"/>
                          </a:solidFill>
                        </a:rPr>
                      </a:br>
                      <a:r>
                        <a:rPr lang="en-US" dirty="0">
                          <a:solidFill>
                            <a:schemeClr val="bg1"/>
                          </a:solidFill>
                        </a:rPr>
                        <a:t>vector</a:t>
                      </a:r>
                    </a:p>
                  </a:txBody>
                  <a:tcPr anchor="ctr">
                    <a:solidFill>
                      <a:srgbClr val="0070C0"/>
                    </a:solidFill>
                  </a:tcPr>
                </a:tc>
                <a:tc>
                  <a:txBody>
                    <a:bodyPr/>
                    <a:lstStyle/>
                    <a:p>
                      <a:r>
                        <a:rPr lang="en-US"/>
                        <a:t>c(x,y)</a:t>
                      </a:r>
                      <a:br>
                        <a:rPr lang="en-US"/>
                      </a:br>
                      <a:endParaRPr lang="en-US"/>
                    </a:p>
                  </a:txBody>
                  <a:tcPr anchor="ctr">
                    <a:solidFill>
                      <a:schemeClr val="accent3">
                        <a:lumMod val="20000"/>
                        <a:lumOff val="80000"/>
                      </a:schemeClr>
                    </a:solidFill>
                  </a:tcPr>
                </a:tc>
                <a:tc>
                  <a:txBody>
                    <a:bodyPr/>
                    <a:lstStyle/>
                    <a:p>
                      <a:r>
                        <a:rPr lang="en-US" dirty="0" err="1"/>
                        <a:t>cbind</a:t>
                      </a:r>
                      <a:r>
                        <a:rPr lang="en-US" dirty="0"/>
                        <a:t>(</a:t>
                      </a:r>
                      <a:r>
                        <a:rPr lang="en-US" dirty="0" err="1"/>
                        <a:t>x,y</a:t>
                      </a:r>
                      <a:r>
                        <a:rPr lang="en-US" dirty="0"/>
                        <a:t>)</a:t>
                      </a:r>
                      <a:br>
                        <a:rPr lang="en-US" dirty="0"/>
                      </a:br>
                      <a:r>
                        <a:rPr lang="en-US" dirty="0" err="1"/>
                        <a:t>rbind</a:t>
                      </a:r>
                      <a:r>
                        <a:rPr lang="en-US" dirty="0"/>
                        <a:t>(</a:t>
                      </a:r>
                      <a:r>
                        <a:rPr lang="en-US" dirty="0" err="1"/>
                        <a:t>x,y</a:t>
                      </a:r>
                      <a:r>
                        <a:rPr lang="en-US" dirty="0"/>
                        <a:t>)</a:t>
                      </a:r>
                    </a:p>
                  </a:txBody>
                  <a:tcPr anchor="ctr">
                    <a:solidFill>
                      <a:schemeClr val="accent3">
                        <a:lumMod val="20000"/>
                        <a:lumOff val="80000"/>
                      </a:schemeClr>
                    </a:solidFill>
                  </a:tcPr>
                </a:tc>
                <a:tc>
                  <a:txBody>
                    <a:bodyPr/>
                    <a:lstStyle/>
                    <a:p>
                      <a:r>
                        <a:rPr lang="en-US"/>
                        <a:t>data.frame(x,y)</a:t>
                      </a:r>
                    </a:p>
                  </a:txBody>
                  <a:tcPr anchor="ctr">
                    <a:solidFill>
                      <a:schemeClr val="accent3">
                        <a:lumMod val="20000"/>
                        <a:lumOff val="80000"/>
                      </a:schemeClr>
                    </a:solidFill>
                  </a:tcPr>
                </a:tc>
              </a:tr>
              <a:tr h="722615">
                <a:tc>
                  <a:txBody>
                    <a:bodyPr/>
                    <a:lstStyle/>
                    <a:p>
                      <a:r>
                        <a:rPr lang="en-US" dirty="0">
                          <a:solidFill>
                            <a:schemeClr val="bg1"/>
                          </a:solidFill>
                        </a:rPr>
                        <a:t>from</a:t>
                      </a:r>
                      <a:br>
                        <a:rPr lang="en-US" dirty="0">
                          <a:solidFill>
                            <a:schemeClr val="bg1"/>
                          </a:solidFill>
                        </a:rPr>
                      </a:br>
                      <a:r>
                        <a:rPr lang="en-US" dirty="0">
                          <a:solidFill>
                            <a:schemeClr val="bg1"/>
                          </a:solidFill>
                        </a:rPr>
                        <a:t>matrix</a:t>
                      </a:r>
                    </a:p>
                  </a:txBody>
                  <a:tcPr anchor="ctr">
                    <a:solidFill>
                      <a:srgbClr val="0070C0"/>
                    </a:solidFill>
                  </a:tcPr>
                </a:tc>
                <a:tc>
                  <a:txBody>
                    <a:bodyPr/>
                    <a:lstStyle/>
                    <a:p>
                      <a:r>
                        <a:rPr lang="en-US"/>
                        <a:t>as.vector(mymatrix)</a:t>
                      </a:r>
                    </a:p>
                  </a:txBody>
                  <a:tcPr anchor="ctr">
                    <a:solidFill>
                      <a:schemeClr val="accent3">
                        <a:lumMod val="20000"/>
                        <a:lumOff val="80000"/>
                      </a:schemeClr>
                    </a:solidFill>
                  </a:tcPr>
                </a:tc>
                <a:tc>
                  <a:txBody>
                    <a:bodyPr/>
                    <a:lstStyle/>
                    <a:p>
                      <a:r>
                        <a:rPr lang="en-US"/>
                        <a:t> </a:t>
                      </a:r>
                    </a:p>
                  </a:txBody>
                  <a:tcPr anchor="ctr">
                    <a:solidFill>
                      <a:schemeClr val="accent3">
                        <a:lumMod val="20000"/>
                        <a:lumOff val="80000"/>
                      </a:schemeClr>
                    </a:solidFill>
                  </a:tcPr>
                </a:tc>
                <a:tc>
                  <a:txBody>
                    <a:bodyPr/>
                    <a:lstStyle/>
                    <a:p>
                      <a:r>
                        <a:rPr lang="en-US" dirty="0" err="1"/>
                        <a:t>as.data.frame</a:t>
                      </a:r>
                      <a:r>
                        <a:rPr lang="en-US" dirty="0"/>
                        <a:t>(</a:t>
                      </a:r>
                      <a:r>
                        <a:rPr lang="en-US" dirty="0" err="1"/>
                        <a:t>mymatrix</a:t>
                      </a:r>
                      <a:r>
                        <a:rPr lang="en-US" dirty="0"/>
                        <a:t>)</a:t>
                      </a:r>
                    </a:p>
                  </a:txBody>
                  <a:tcPr anchor="ctr">
                    <a:solidFill>
                      <a:schemeClr val="accent3">
                        <a:lumMod val="20000"/>
                        <a:lumOff val="80000"/>
                      </a:schemeClr>
                    </a:solidFill>
                  </a:tcPr>
                </a:tc>
              </a:tr>
              <a:tr h="722615">
                <a:tc>
                  <a:txBody>
                    <a:bodyPr/>
                    <a:lstStyle/>
                    <a:p>
                      <a:r>
                        <a:rPr lang="en-US" dirty="0">
                          <a:solidFill>
                            <a:schemeClr val="bg1"/>
                          </a:solidFill>
                        </a:rPr>
                        <a:t>from</a:t>
                      </a:r>
                      <a:br>
                        <a:rPr lang="en-US" dirty="0">
                          <a:solidFill>
                            <a:schemeClr val="bg1"/>
                          </a:solidFill>
                        </a:rPr>
                      </a:br>
                      <a:r>
                        <a:rPr lang="en-US" dirty="0">
                          <a:solidFill>
                            <a:schemeClr val="bg1"/>
                          </a:solidFill>
                        </a:rPr>
                        <a:t>data frame</a:t>
                      </a:r>
                    </a:p>
                  </a:txBody>
                  <a:tcPr anchor="ctr">
                    <a:solidFill>
                      <a:srgbClr val="0070C0"/>
                    </a:solidFill>
                  </a:tcPr>
                </a:tc>
                <a:tc>
                  <a:txBody>
                    <a:bodyPr/>
                    <a:lstStyle/>
                    <a:p>
                      <a:r>
                        <a:rPr lang="en-US"/>
                        <a:t> </a:t>
                      </a:r>
                    </a:p>
                  </a:txBody>
                  <a:tcPr anchor="ctr">
                    <a:solidFill>
                      <a:schemeClr val="accent3">
                        <a:lumMod val="20000"/>
                        <a:lumOff val="80000"/>
                      </a:schemeClr>
                    </a:solidFill>
                  </a:tcPr>
                </a:tc>
                <a:tc>
                  <a:txBody>
                    <a:bodyPr/>
                    <a:lstStyle/>
                    <a:p>
                      <a:r>
                        <a:rPr lang="en-US"/>
                        <a:t>as.matrix(myframe)</a:t>
                      </a:r>
                    </a:p>
                  </a:txBody>
                  <a:tcPr anchor="ctr">
                    <a:solidFill>
                      <a:schemeClr val="accent3">
                        <a:lumMod val="20000"/>
                        <a:lumOff val="80000"/>
                      </a:schemeClr>
                    </a:solidFill>
                  </a:tcPr>
                </a:tc>
                <a:tc>
                  <a:txBody>
                    <a:bodyPr/>
                    <a:lstStyle/>
                    <a:p>
                      <a:r>
                        <a:rPr lang="en-US" dirty="0"/>
                        <a:t> </a:t>
                      </a:r>
                    </a:p>
                  </a:txBody>
                  <a:tcPr anchor="ctr">
                    <a:solidFill>
                      <a:schemeClr val="accent3">
                        <a:lumMod val="20000"/>
                        <a:lumOff val="80000"/>
                      </a:schemeClr>
                    </a:solidFill>
                  </a:tcPr>
                </a:tc>
              </a:tr>
            </a:tbl>
          </a:graphicData>
        </a:graphic>
      </p:graphicFrame>
    </p:spTree>
    <p:extLst>
      <p:ext uri="{BB962C8B-B14F-4D97-AF65-F5344CB8AC3E}">
        <p14:creationId xmlns:p14="http://schemas.microsoft.com/office/powerpoint/2010/main" val="143573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Manipulation Functions</a:t>
            </a:r>
            <a:endParaRPr lang="en-US" dirty="0"/>
          </a:p>
        </p:txBody>
      </p:sp>
      <p:sp>
        <p:nvSpPr>
          <p:cNvPr id="3" name="Rectangle 2"/>
          <p:cNvSpPr/>
          <p:nvPr/>
        </p:nvSpPr>
        <p:spPr>
          <a:xfrm>
            <a:off x="136478" y="1059679"/>
            <a:ext cx="8884692" cy="1569660"/>
          </a:xfrm>
          <a:prstGeom prst="rect">
            <a:avLst/>
          </a:prstGeom>
        </p:spPr>
        <p:txBody>
          <a:bodyPr wrap="square">
            <a:spAutoFit/>
          </a:bodyPr>
          <a:lstStyle/>
          <a:p>
            <a:pPr marL="285750" indent="-285750">
              <a:buFont typeface="Arial" pitchFamily="34" charset="0"/>
              <a:buChar char="•"/>
            </a:pPr>
            <a:r>
              <a:rPr lang="en-US" sz="1600" dirty="0"/>
              <a:t>Although R is a statistical language </a:t>
            </a:r>
            <a:r>
              <a:rPr lang="en-US" sz="1600" dirty="0" smtClean="0"/>
              <a:t>with numeric </a:t>
            </a:r>
            <a:r>
              <a:rPr lang="en-US" sz="1600" dirty="0"/>
              <a:t>vectors and matrices playing </a:t>
            </a:r>
            <a:r>
              <a:rPr lang="en-US" sz="1600" dirty="0" smtClean="0"/>
              <a:t>a central </a:t>
            </a:r>
            <a:r>
              <a:rPr lang="en-US" sz="1600" dirty="0"/>
              <a:t>role, character strings are </a:t>
            </a:r>
            <a:r>
              <a:rPr lang="en-US" sz="1600" dirty="0" smtClean="0"/>
              <a:t>surprisingly important </a:t>
            </a:r>
            <a:r>
              <a:rPr lang="en-US" sz="1600" dirty="0"/>
              <a:t>as </a:t>
            </a:r>
            <a:r>
              <a:rPr lang="en-US" sz="1600" dirty="0" smtClean="0"/>
              <a:t>well</a:t>
            </a:r>
            <a:endParaRPr lang="en-US" sz="1600" dirty="0"/>
          </a:p>
          <a:p>
            <a:pPr marL="285750" indent="-285750">
              <a:buFont typeface="Arial" pitchFamily="34" charset="0"/>
              <a:buChar char="•"/>
            </a:pPr>
            <a:r>
              <a:rPr lang="en-US" sz="1600" dirty="0" smtClean="0"/>
              <a:t>Ranging </a:t>
            </a:r>
            <a:r>
              <a:rPr lang="en-US" sz="1600" dirty="0"/>
              <a:t>from </a:t>
            </a:r>
            <a:r>
              <a:rPr lang="en-US" sz="1600" dirty="0" smtClean="0"/>
              <a:t>birth dates </a:t>
            </a:r>
            <a:r>
              <a:rPr lang="en-US" sz="1600" dirty="0"/>
              <a:t>stored in medical research data files to </a:t>
            </a:r>
            <a:r>
              <a:rPr lang="en-US" sz="1600" dirty="0" smtClean="0"/>
              <a:t>text-mining</a:t>
            </a:r>
            <a:r>
              <a:rPr lang="en-US" sz="1600" dirty="0"/>
              <a:t> </a:t>
            </a:r>
            <a:r>
              <a:rPr lang="en-US" sz="1600" dirty="0" smtClean="0"/>
              <a:t>applications</a:t>
            </a:r>
            <a:r>
              <a:rPr lang="en-US" sz="1600" dirty="0"/>
              <a:t>, character data arises quite </a:t>
            </a:r>
            <a:r>
              <a:rPr lang="en-US" sz="1600" dirty="0" smtClean="0"/>
              <a:t>frequently in </a:t>
            </a:r>
            <a:r>
              <a:rPr lang="en-US" sz="1600" dirty="0"/>
              <a:t>R programs. </a:t>
            </a:r>
            <a:r>
              <a:rPr lang="en-US" sz="1600" dirty="0" smtClean="0"/>
              <a:t/>
            </a:r>
            <a:br>
              <a:rPr lang="en-US" sz="1600" dirty="0" smtClean="0"/>
            </a:br>
            <a:endParaRPr lang="en-US" sz="1600" dirty="0"/>
          </a:p>
          <a:p>
            <a:r>
              <a:rPr lang="en-US" sz="1600" dirty="0" smtClean="0"/>
              <a:t>Accordingly</a:t>
            </a:r>
            <a:r>
              <a:rPr lang="en-US" sz="1600" dirty="0"/>
              <a:t>, R has a </a:t>
            </a:r>
            <a:r>
              <a:rPr lang="en-US" sz="1600" dirty="0" smtClean="0"/>
              <a:t>number of </a:t>
            </a:r>
            <a:r>
              <a:rPr lang="en-US" sz="1600" dirty="0"/>
              <a:t>string-manipulation </a:t>
            </a:r>
            <a:r>
              <a:rPr lang="en-US" sz="1600" dirty="0" smtClean="0"/>
              <a:t>utilities</a:t>
            </a:r>
            <a:r>
              <a:rPr lang="en-US" sz="1600" dirty="0"/>
              <a:t> </a:t>
            </a:r>
            <a:r>
              <a:rPr lang="en-US" sz="1600" dirty="0" smtClean="0"/>
              <a:t>:</a:t>
            </a:r>
            <a:endParaRPr lang="en-US" sz="1600" dirty="0"/>
          </a:p>
        </p:txBody>
      </p:sp>
      <p:sp>
        <p:nvSpPr>
          <p:cNvPr id="4" name="Rectangle 3"/>
          <p:cNvSpPr/>
          <p:nvPr/>
        </p:nvSpPr>
        <p:spPr>
          <a:xfrm>
            <a:off x="272954" y="2802549"/>
            <a:ext cx="8420669" cy="1569660"/>
          </a:xfrm>
          <a:prstGeom prst="rect">
            <a:avLst/>
          </a:prstGeom>
        </p:spPr>
        <p:txBody>
          <a:bodyPr wrap="square">
            <a:spAutoFit/>
          </a:bodyPr>
          <a:lstStyle/>
          <a:p>
            <a:pPr marL="285750" indent="-285750">
              <a:buFont typeface="Wingdings" pitchFamily="2" charset="2"/>
              <a:buChar char="q"/>
            </a:pPr>
            <a:r>
              <a:rPr lang="en-US" sz="1600" b="1" i="1" dirty="0" err="1"/>
              <a:t>grep</a:t>
            </a:r>
            <a:r>
              <a:rPr lang="en-US" sz="1600" b="1" i="1" dirty="0"/>
              <a:t>()</a:t>
            </a:r>
          </a:p>
          <a:p>
            <a:r>
              <a:rPr lang="en-US" sz="1600" dirty="0"/>
              <a:t>The call </a:t>
            </a:r>
            <a:r>
              <a:rPr lang="en-US" sz="1600" dirty="0" err="1"/>
              <a:t>grep</a:t>
            </a:r>
            <a:r>
              <a:rPr lang="en-US" sz="1600" dirty="0"/>
              <a:t>(</a:t>
            </a:r>
            <a:r>
              <a:rPr lang="en-US" sz="1600" dirty="0" err="1"/>
              <a:t>pattern,x</a:t>
            </a:r>
            <a:r>
              <a:rPr lang="en-US" sz="1600" dirty="0"/>
              <a:t>) searches for a specified substring pattern in </a:t>
            </a:r>
            <a:r>
              <a:rPr lang="en-US" sz="1600" dirty="0" smtClean="0"/>
              <a:t>a vector </a:t>
            </a:r>
            <a:r>
              <a:rPr lang="en-US" sz="1600" dirty="0"/>
              <a:t>x of strings. </a:t>
            </a:r>
            <a:r>
              <a:rPr lang="en-US" sz="1600" dirty="0" smtClean="0"/>
              <a:t/>
            </a:r>
            <a:br>
              <a:rPr lang="en-US" sz="1600" dirty="0" smtClean="0"/>
            </a:br>
            <a:r>
              <a:rPr lang="en-US" sz="1600" dirty="0" smtClean="0"/>
              <a:t>If </a:t>
            </a:r>
            <a:r>
              <a:rPr lang="en-US" sz="1600" dirty="0"/>
              <a:t>x has </a:t>
            </a:r>
            <a:r>
              <a:rPr lang="en-US" sz="1600" i="1" dirty="0"/>
              <a:t>n </a:t>
            </a:r>
            <a:r>
              <a:rPr lang="en-US" sz="1600" dirty="0"/>
              <a:t>elements—that is, it contains </a:t>
            </a:r>
            <a:r>
              <a:rPr lang="en-US" sz="1600" i="1" dirty="0"/>
              <a:t>n </a:t>
            </a:r>
            <a:r>
              <a:rPr lang="en-US" sz="1600" dirty="0" smtClean="0"/>
              <a:t>strings—then </a:t>
            </a:r>
            <a:r>
              <a:rPr lang="en-US" sz="1600" dirty="0" err="1" smtClean="0"/>
              <a:t>grep</a:t>
            </a:r>
            <a:r>
              <a:rPr lang="en-US" sz="1600" dirty="0" smtClean="0"/>
              <a:t>(</a:t>
            </a:r>
            <a:r>
              <a:rPr lang="en-US" sz="1600" dirty="0" err="1" smtClean="0"/>
              <a:t>pattern,x</a:t>
            </a:r>
            <a:r>
              <a:rPr lang="en-US" sz="1600" dirty="0"/>
              <a:t>) will return a vector of length up to </a:t>
            </a:r>
            <a:r>
              <a:rPr lang="en-US" sz="1600" i="1" dirty="0"/>
              <a:t>n</a:t>
            </a:r>
            <a:r>
              <a:rPr lang="en-US" sz="1600" dirty="0"/>
              <a:t>. Each element of </a:t>
            </a:r>
            <a:r>
              <a:rPr lang="en-US" sz="1600" dirty="0" smtClean="0"/>
              <a:t>this vector </a:t>
            </a:r>
            <a:r>
              <a:rPr lang="en-US" sz="1600" dirty="0"/>
              <a:t>will be the index in x at which a match of pattern as a substring </a:t>
            </a:r>
            <a:r>
              <a:rPr lang="en-US" sz="1600" dirty="0" smtClean="0"/>
              <a:t>of x[i</a:t>
            </a:r>
            <a:r>
              <a:rPr lang="en-US" sz="1600" dirty="0"/>
              <a:t>]) was </a:t>
            </a:r>
            <a:r>
              <a:rPr lang="en-US" sz="1600" dirty="0" smtClean="0"/>
              <a:t>found</a:t>
            </a:r>
            <a:endParaRPr lang="en-US" sz="1600" dirty="0"/>
          </a:p>
          <a:p>
            <a:endParaRPr lang="en-US" sz="1600" dirty="0"/>
          </a:p>
        </p:txBody>
      </p:sp>
      <p:sp>
        <p:nvSpPr>
          <p:cNvPr id="5" name="TextBox 4"/>
          <p:cNvSpPr txBox="1"/>
          <p:nvPr/>
        </p:nvSpPr>
        <p:spPr>
          <a:xfrm>
            <a:off x="191079" y="4479975"/>
            <a:ext cx="876186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#Here’s an example of using </a:t>
            </a:r>
            <a:r>
              <a:rPr lang="en-US" sz="1400" dirty="0" err="1">
                <a:latin typeface="Consolas" pitchFamily="49" charset="0"/>
                <a:cs typeface="Consolas" pitchFamily="49" charset="0"/>
              </a:rPr>
              <a:t>grep</a:t>
            </a:r>
            <a:r>
              <a:rPr lang="en-US" sz="1400" dirty="0">
                <a:latin typeface="Consolas" pitchFamily="49" charset="0"/>
                <a:cs typeface="Consolas" pitchFamily="49" charset="0"/>
              </a:rPr>
              <a:t>:</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grep</a:t>
            </a:r>
            <a:r>
              <a:rPr lang="en-US" sz="1400" dirty="0">
                <a:latin typeface="Consolas" pitchFamily="49" charset="0"/>
                <a:cs typeface="Consolas" pitchFamily="49" charset="0"/>
              </a:rPr>
              <a:t>("</a:t>
            </a:r>
            <a:r>
              <a:rPr lang="en-US" sz="1400" dirty="0" err="1">
                <a:latin typeface="Consolas" pitchFamily="49" charset="0"/>
                <a:cs typeface="Consolas" pitchFamily="49" charset="0"/>
              </a:rPr>
              <a:t>Pole",c</a:t>
            </a:r>
            <a:r>
              <a:rPr lang="en-US" sz="1400" dirty="0">
                <a:latin typeface="Consolas" pitchFamily="49" charset="0"/>
                <a:cs typeface="Consolas" pitchFamily="49" charset="0"/>
              </a:rPr>
              <a:t>("</a:t>
            </a:r>
            <a:r>
              <a:rPr lang="en-US" sz="1400" dirty="0" err="1">
                <a:latin typeface="Consolas" pitchFamily="49" charset="0"/>
                <a:cs typeface="Consolas" pitchFamily="49" charset="0"/>
              </a:rPr>
              <a:t>Equator","North</a:t>
            </a:r>
            <a:r>
              <a:rPr lang="en-US" sz="1400" dirty="0">
                <a:latin typeface="Consolas" pitchFamily="49" charset="0"/>
                <a:cs typeface="Consolas" pitchFamily="49" charset="0"/>
              </a:rPr>
              <a:t> </a:t>
            </a:r>
            <a:r>
              <a:rPr lang="en-US" sz="1400" dirty="0" err="1">
                <a:latin typeface="Consolas" pitchFamily="49" charset="0"/>
                <a:cs typeface="Consolas" pitchFamily="49" charset="0"/>
              </a:rPr>
              <a:t>Pole","South</a:t>
            </a:r>
            <a:r>
              <a:rPr lang="en-US" sz="1400" dirty="0">
                <a:latin typeface="Consolas" pitchFamily="49" charset="0"/>
                <a:cs typeface="Consolas" pitchFamily="49" charset="0"/>
              </a:rPr>
              <a:t> Pole"))</a:t>
            </a:r>
          </a:p>
          <a:p>
            <a:r>
              <a:rPr lang="en-US" sz="1400" dirty="0">
                <a:latin typeface="Consolas" pitchFamily="49" charset="0"/>
                <a:cs typeface="Consolas" pitchFamily="49" charset="0"/>
              </a:rPr>
              <a:t>[1] 2 3</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grep</a:t>
            </a:r>
            <a:r>
              <a:rPr lang="en-US" sz="1400" dirty="0">
                <a:latin typeface="Consolas" pitchFamily="49" charset="0"/>
                <a:cs typeface="Consolas" pitchFamily="49" charset="0"/>
              </a:rPr>
              <a:t>("</a:t>
            </a:r>
            <a:r>
              <a:rPr lang="en-US" sz="1400" dirty="0" err="1">
                <a:latin typeface="Consolas" pitchFamily="49" charset="0"/>
                <a:cs typeface="Consolas" pitchFamily="49" charset="0"/>
              </a:rPr>
              <a:t>pole",c</a:t>
            </a:r>
            <a:r>
              <a:rPr lang="en-US" sz="1400" dirty="0">
                <a:latin typeface="Consolas" pitchFamily="49" charset="0"/>
                <a:cs typeface="Consolas" pitchFamily="49" charset="0"/>
              </a:rPr>
              <a:t>("</a:t>
            </a:r>
            <a:r>
              <a:rPr lang="en-US" sz="1400" dirty="0" err="1">
                <a:latin typeface="Consolas" pitchFamily="49" charset="0"/>
                <a:cs typeface="Consolas" pitchFamily="49" charset="0"/>
              </a:rPr>
              <a:t>Equator","North</a:t>
            </a:r>
            <a:r>
              <a:rPr lang="en-US" sz="1400" dirty="0">
                <a:latin typeface="Consolas" pitchFamily="49" charset="0"/>
                <a:cs typeface="Consolas" pitchFamily="49" charset="0"/>
              </a:rPr>
              <a:t> </a:t>
            </a:r>
            <a:r>
              <a:rPr lang="en-US" sz="1400" dirty="0" err="1">
                <a:latin typeface="Consolas" pitchFamily="49" charset="0"/>
                <a:cs typeface="Consolas" pitchFamily="49" charset="0"/>
              </a:rPr>
              <a:t>Pole","South</a:t>
            </a:r>
            <a:r>
              <a:rPr lang="en-US" sz="1400" dirty="0">
                <a:latin typeface="Consolas" pitchFamily="49" charset="0"/>
                <a:cs typeface="Consolas" pitchFamily="49" charset="0"/>
              </a:rPr>
              <a:t> Pole"))</a:t>
            </a:r>
          </a:p>
          <a:p>
            <a:r>
              <a:rPr lang="en-US" sz="1400" dirty="0">
                <a:latin typeface="Consolas" pitchFamily="49" charset="0"/>
                <a:cs typeface="Consolas" pitchFamily="49" charset="0"/>
              </a:rPr>
              <a:t>integer(0)</a:t>
            </a:r>
          </a:p>
        </p:txBody>
      </p:sp>
    </p:spTree>
    <p:extLst>
      <p:ext uri="{BB962C8B-B14F-4D97-AF65-F5344CB8AC3E}">
        <p14:creationId xmlns:p14="http://schemas.microsoft.com/office/powerpoint/2010/main" val="302333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Manipulation Functions (contd.)</a:t>
            </a:r>
            <a:endParaRPr lang="en-US" dirty="0"/>
          </a:p>
        </p:txBody>
      </p:sp>
      <p:sp>
        <p:nvSpPr>
          <p:cNvPr id="3" name="Rectangle 2"/>
          <p:cNvSpPr/>
          <p:nvPr/>
        </p:nvSpPr>
        <p:spPr>
          <a:xfrm>
            <a:off x="266131" y="1045025"/>
            <a:ext cx="8761866" cy="3293209"/>
          </a:xfrm>
          <a:prstGeom prst="rect">
            <a:avLst/>
          </a:prstGeom>
        </p:spPr>
        <p:txBody>
          <a:bodyPr wrap="square">
            <a:spAutoFit/>
          </a:bodyPr>
          <a:lstStyle/>
          <a:p>
            <a:r>
              <a:rPr lang="en-US" sz="1600" b="1" dirty="0" err="1"/>
              <a:t>nchar</a:t>
            </a:r>
            <a:r>
              <a:rPr lang="en-US" sz="1600" b="1" dirty="0"/>
              <a:t>()</a:t>
            </a:r>
          </a:p>
          <a:p>
            <a:pPr marL="285750" indent="-285750">
              <a:buFont typeface="Arial" pitchFamily="34" charset="0"/>
              <a:buChar char="•"/>
            </a:pPr>
            <a:r>
              <a:rPr lang="en-US" sz="1600" dirty="0"/>
              <a:t>The call </a:t>
            </a:r>
            <a:r>
              <a:rPr lang="en-US" sz="1600" dirty="0" err="1"/>
              <a:t>nchar</a:t>
            </a:r>
            <a:r>
              <a:rPr lang="en-US" sz="1600" dirty="0"/>
              <a:t>(x) finds the length of a string </a:t>
            </a:r>
            <a:r>
              <a:rPr lang="en-US" sz="1600" dirty="0" smtClean="0"/>
              <a:t>x</a:t>
            </a:r>
          </a:p>
          <a:p>
            <a:pPr marL="285750" indent="-285750">
              <a:buFont typeface="Arial" pitchFamily="34" charset="0"/>
              <a:buChar char="•"/>
            </a:pP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pPr marL="285750" indent="-285750">
              <a:buFont typeface="Arial" pitchFamily="34" charset="0"/>
              <a:buChar char="•"/>
            </a:pPr>
            <a:r>
              <a:rPr lang="en-US" sz="1600" dirty="0" smtClean="0"/>
              <a:t>Also </a:t>
            </a:r>
            <a:r>
              <a:rPr lang="en-US" sz="1600" dirty="0"/>
              <a:t>note that the results of </a:t>
            </a:r>
            <a:r>
              <a:rPr lang="en-US" sz="1600" dirty="0" err="1"/>
              <a:t>nchar</a:t>
            </a:r>
            <a:r>
              <a:rPr lang="en-US" sz="1600" dirty="0"/>
              <a:t>() will be unpredictable if x </a:t>
            </a:r>
            <a:r>
              <a:rPr lang="en-US" sz="1600" dirty="0" smtClean="0"/>
              <a:t>is not </a:t>
            </a:r>
            <a:r>
              <a:rPr lang="en-US" sz="1600" dirty="0"/>
              <a:t>in character mode. For instance, </a:t>
            </a:r>
            <a:r>
              <a:rPr lang="en-US" sz="1600" dirty="0" err="1"/>
              <a:t>nchar</a:t>
            </a:r>
            <a:r>
              <a:rPr lang="en-US" sz="1600" dirty="0"/>
              <a:t>(NA) turns out to be 2, </a:t>
            </a:r>
            <a:r>
              <a:rPr lang="en-US" sz="1600" dirty="0" smtClean="0"/>
              <a:t>and </a:t>
            </a:r>
            <a:r>
              <a:rPr lang="en-US" sz="1600" dirty="0" err="1" smtClean="0"/>
              <a:t>nchar</a:t>
            </a:r>
            <a:r>
              <a:rPr lang="en-US" sz="1600" dirty="0" smtClean="0"/>
              <a:t>(factor</a:t>
            </a:r>
            <a:r>
              <a:rPr lang="en-US" sz="1600" dirty="0"/>
              <a:t>("</a:t>
            </a:r>
            <a:r>
              <a:rPr lang="en-US" sz="1600" dirty="0" err="1"/>
              <a:t>abc</a:t>
            </a:r>
            <a:r>
              <a:rPr lang="en-US" sz="1600" dirty="0"/>
              <a:t>")) is </a:t>
            </a:r>
            <a:r>
              <a:rPr lang="en-US" sz="1600" dirty="0" smtClean="0"/>
              <a:t>1 </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For </a:t>
            </a:r>
            <a:r>
              <a:rPr lang="en-US" sz="1600" dirty="0"/>
              <a:t>more consistent results on </a:t>
            </a:r>
            <a:r>
              <a:rPr lang="en-US" sz="1600" dirty="0" err="1"/>
              <a:t>nonstring</a:t>
            </a:r>
            <a:r>
              <a:rPr lang="en-US" sz="1600" dirty="0"/>
              <a:t> </a:t>
            </a:r>
            <a:r>
              <a:rPr lang="en-US" sz="1600" dirty="0" smtClean="0"/>
              <a:t>objects, use </a:t>
            </a:r>
            <a:r>
              <a:rPr lang="en-US" sz="1600" dirty="0"/>
              <a:t>Hadley Wickham’s </a:t>
            </a:r>
            <a:r>
              <a:rPr lang="en-US" sz="1600" dirty="0" err="1"/>
              <a:t>stringr</a:t>
            </a:r>
            <a:r>
              <a:rPr lang="en-US" sz="1600" dirty="0"/>
              <a:t> package on </a:t>
            </a:r>
            <a:r>
              <a:rPr lang="en-US" sz="1600" dirty="0" smtClean="0"/>
              <a:t>CRAN</a:t>
            </a:r>
            <a:br>
              <a:rPr lang="en-US" sz="1600" dirty="0" smtClean="0"/>
            </a:br>
            <a:endParaRPr lang="en-US" sz="1600" dirty="0"/>
          </a:p>
          <a:p>
            <a:r>
              <a:rPr lang="en-US" sz="1600" b="1" dirty="0" smtClean="0"/>
              <a:t>paste</a:t>
            </a:r>
            <a:r>
              <a:rPr lang="en-US" sz="1600" b="1" dirty="0"/>
              <a:t>()</a:t>
            </a:r>
          </a:p>
          <a:p>
            <a:pPr marL="285750" indent="-285750">
              <a:buFont typeface="Arial" pitchFamily="34" charset="0"/>
              <a:buChar char="•"/>
            </a:pPr>
            <a:r>
              <a:rPr lang="en-US" sz="1600" dirty="0"/>
              <a:t>The </a:t>
            </a:r>
            <a:r>
              <a:rPr lang="en-US" sz="1600" dirty="0" smtClean="0"/>
              <a:t>function paste</a:t>
            </a:r>
            <a:r>
              <a:rPr lang="en-US" sz="1600" dirty="0"/>
              <a:t>(...) concatenates several strings, returning the result </a:t>
            </a:r>
            <a:r>
              <a:rPr lang="en-US" sz="1600" dirty="0" smtClean="0"/>
              <a:t>as one long string</a:t>
            </a:r>
            <a:endParaRPr lang="en-US" sz="1600" dirty="0"/>
          </a:p>
        </p:txBody>
      </p:sp>
      <p:sp>
        <p:nvSpPr>
          <p:cNvPr id="4" name="TextBox 3"/>
          <p:cNvSpPr txBox="1"/>
          <p:nvPr/>
        </p:nvSpPr>
        <p:spPr>
          <a:xfrm>
            <a:off x="266131" y="1668539"/>
            <a:ext cx="876186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 Here’s an example:</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nchar</a:t>
            </a:r>
            <a:r>
              <a:rPr lang="en-US" sz="1400" dirty="0">
                <a:latin typeface="Consolas" pitchFamily="49" charset="0"/>
                <a:cs typeface="Consolas" pitchFamily="49" charset="0"/>
              </a:rPr>
              <a:t>("South Pole")</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10</a:t>
            </a:r>
            <a:endParaRPr lang="en-US" sz="1400" dirty="0">
              <a:latin typeface="Consolas" pitchFamily="49" charset="0"/>
              <a:cs typeface="Consolas" pitchFamily="49" charset="0"/>
            </a:endParaRPr>
          </a:p>
        </p:txBody>
      </p:sp>
      <p:sp>
        <p:nvSpPr>
          <p:cNvPr id="5" name="TextBox 4"/>
          <p:cNvSpPr txBox="1"/>
          <p:nvPr/>
        </p:nvSpPr>
        <p:spPr>
          <a:xfrm>
            <a:off x="266131" y="4388435"/>
            <a:ext cx="8761866"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&gt;##Here </a:t>
            </a:r>
            <a:r>
              <a:rPr lang="en-US" sz="1400" dirty="0">
                <a:latin typeface="Consolas" pitchFamily="49" charset="0"/>
                <a:cs typeface="Consolas" pitchFamily="49" charset="0"/>
              </a:rPr>
              <a:t>are some examples:</a:t>
            </a:r>
          </a:p>
          <a:p>
            <a:r>
              <a:rPr lang="en-US" sz="1400" dirty="0">
                <a:latin typeface="Consolas" pitchFamily="49" charset="0"/>
                <a:cs typeface="Consolas" pitchFamily="49" charset="0"/>
              </a:rPr>
              <a:t>&gt; paste("</a:t>
            </a:r>
            <a:r>
              <a:rPr lang="en-US" sz="1400" dirty="0" err="1">
                <a:latin typeface="Consolas" pitchFamily="49" charset="0"/>
                <a:cs typeface="Consolas" pitchFamily="49" charset="0"/>
              </a:rPr>
              <a:t>North","Pole</a:t>
            </a:r>
            <a:r>
              <a:rPr lang="en-US" sz="1400" dirty="0">
                <a:latin typeface="Consolas" pitchFamily="49" charset="0"/>
                <a:cs typeface="Consolas" pitchFamily="49" charset="0"/>
              </a:rPr>
              <a:t>")</a:t>
            </a:r>
          </a:p>
          <a:p>
            <a:r>
              <a:rPr lang="en-US" sz="1400" dirty="0">
                <a:latin typeface="Consolas" pitchFamily="49" charset="0"/>
                <a:cs typeface="Consolas" pitchFamily="49" charset="0"/>
              </a:rPr>
              <a:t>[1] "North Pole"</a:t>
            </a:r>
          </a:p>
          <a:p>
            <a:r>
              <a:rPr lang="en-US" sz="1400" dirty="0">
                <a:latin typeface="Consolas" pitchFamily="49" charset="0"/>
                <a:cs typeface="Consolas" pitchFamily="49" charset="0"/>
              </a:rPr>
              <a:t>&gt; paste("North","Pole",</a:t>
            </a:r>
            <a:r>
              <a:rPr lang="en-US" sz="1400" dirty="0" err="1">
                <a:latin typeface="Consolas" pitchFamily="49" charset="0"/>
                <a:cs typeface="Consolas" pitchFamily="49" charset="0"/>
              </a:rPr>
              <a:t>sep</a:t>
            </a:r>
            <a:r>
              <a:rPr lang="en-US" sz="1400" dirty="0">
                <a:latin typeface="Consolas" pitchFamily="49" charset="0"/>
                <a:cs typeface="Consolas" pitchFamily="49" charset="0"/>
              </a:rPr>
              <a:t>="")</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NorthPole</a:t>
            </a:r>
            <a:r>
              <a:rPr lang="en-US" sz="1400" dirty="0">
                <a:latin typeface="Consolas" pitchFamily="49" charset="0"/>
                <a:cs typeface="Consolas" pitchFamily="49" charset="0"/>
              </a:rPr>
              <a:t>"</a:t>
            </a:r>
          </a:p>
          <a:p>
            <a:r>
              <a:rPr lang="en-US" sz="1400" dirty="0">
                <a:latin typeface="Consolas" pitchFamily="49" charset="0"/>
                <a:cs typeface="Consolas" pitchFamily="49" charset="0"/>
              </a:rPr>
              <a:t>&gt; paste("North","Pole",</a:t>
            </a:r>
            <a:r>
              <a:rPr lang="en-US" sz="1400" dirty="0" err="1">
                <a:latin typeface="Consolas" pitchFamily="49" charset="0"/>
                <a:cs typeface="Consolas" pitchFamily="49" charset="0"/>
              </a:rPr>
              <a:t>sep</a:t>
            </a:r>
            <a:r>
              <a:rPr lang="en-US" sz="1400" dirty="0">
                <a:latin typeface="Consolas" pitchFamily="49" charset="0"/>
                <a:cs typeface="Consolas" pitchFamily="49" charset="0"/>
              </a:rPr>
              <a:t>=".")</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North.Pole</a:t>
            </a:r>
            <a:r>
              <a:rPr lang="en-US" sz="1400" dirty="0">
                <a:latin typeface="Consolas" pitchFamily="49" charset="0"/>
                <a:cs typeface="Consolas" pitchFamily="49" charset="0"/>
              </a:rPr>
              <a:t>"</a:t>
            </a:r>
          </a:p>
          <a:p>
            <a:r>
              <a:rPr lang="en-US" sz="1400" dirty="0">
                <a:latin typeface="Consolas" pitchFamily="49" charset="0"/>
                <a:cs typeface="Consolas" pitchFamily="49" charset="0"/>
              </a:rPr>
              <a:t>&gt; paste("</a:t>
            </a:r>
            <a:r>
              <a:rPr lang="en-US" sz="1400" dirty="0" err="1">
                <a:latin typeface="Consolas" pitchFamily="49" charset="0"/>
                <a:cs typeface="Consolas" pitchFamily="49" charset="0"/>
              </a:rPr>
              <a:t>North","and","South","Poles</a:t>
            </a:r>
            <a:r>
              <a:rPr lang="en-US" sz="1400" dirty="0">
                <a:latin typeface="Consolas" pitchFamily="49" charset="0"/>
                <a:cs typeface="Consolas" pitchFamily="49" charset="0"/>
              </a:rPr>
              <a:t>")</a:t>
            </a:r>
          </a:p>
          <a:p>
            <a:r>
              <a:rPr lang="en-US" sz="1400" dirty="0">
                <a:latin typeface="Consolas" pitchFamily="49" charset="0"/>
                <a:cs typeface="Consolas" pitchFamily="49" charset="0"/>
              </a:rPr>
              <a:t>[1] "North and South Poles</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678487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Manipulation Functions (contd.)</a:t>
            </a:r>
            <a:endParaRPr lang="en-US" dirty="0"/>
          </a:p>
        </p:txBody>
      </p:sp>
      <p:sp>
        <p:nvSpPr>
          <p:cNvPr id="3" name="Rectangle 2"/>
          <p:cNvSpPr/>
          <p:nvPr/>
        </p:nvSpPr>
        <p:spPr>
          <a:xfrm>
            <a:off x="211539" y="1004081"/>
            <a:ext cx="8761866" cy="4524315"/>
          </a:xfrm>
          <a:prstGeom prst="rect">
            <a:avLst/>
          </a:prstGeom>
        </p:spPr>
        <p:txBody>
          <a:bodyPr wrap="square">
            <a:spAutoFit/>
          </a:bodyPr>
          <a:lstStyle/>
          <a:p>
            <a:r>
              <a:rPr lang="en-US" sz="1600" b="1" dirty="0" err="1"/>
              <a:t>sprintf</a:t>
            </a:r>
            <a:r>
              <a:rPr lang="en-US" sz="1600" b="1" dirty="0" smtClean="0"/>
              <a:t>()</a:t>
            </a:r>
            <a:endParaRPr lang="en-US" sz="1600" dirty="0"/>
          </a:p>
          <a:p>
            <a:pPr marL="285750" indent="-285750">
              <a:buFont typeface="Arial" pitchFamily="34" charset="0"/>
              <a:buChar char="•"/>
            </a:pPr>
            <a:r>
              <a:rPr lang="en-US" sz="1600" dirty="0" smtClean="0"/>
              <a:t>The call </a:t>
            </a:r>
            <a:r>
              <a:rPr lang="en-US" sz="1600" dirty="0" err="1" smtClean="0"/>
              <a:t>sprintf</a:t>
            </a:r>
            <a:r>
              <a:rPr lang="en-US" sz="1600" dirty="0" smtClean="0"/>
              <a:t>(...) assembles a string from parts in a formatted manner.</a:t>
            </a:r>
          </a:p>
          <a:p>
            <a:pPr marL="285750" indent="-285750">
              <a:buFont typeface="Wingdings" pitchFamily="2" charset="2"/>
              <a:buChar char="q"/>
            </a:pPr>
            <a:endParaRPr lang="en-US" sz="1600" dirty="0"/>
          </a:p>
          <a:p>
            <a:pPr marL="285750" indent="-285750">
              <a:buFont typeface="Wingdings" pitchFamily="2" charset="2"/>
              <a:buChar char="q"/>
            </a:pPr>
            <a:endParaRPr lang="en-US" sz="1600" dirty="0" smtClean="0"/>
          </a:p>
          <a:p>
            <a:pPr marL="285750" indent="-285750">
              <a:buFont typeface="Wingdings" pitchFamily="2" charset="2"/>
              <a:buChar char="q"/>
            </a:pPr>
            <a:endParaRPr lang="en-US" sz="1600" dirty="0"/>
          </a:p>
          <a:p>
            <a:pPr marL="285750" indent="-285750">
              <a:buFont typeface="Wingdings" pitchFamily="2" charset="2"/>
              <a:buChar char="q"/>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It is </a:t>
            </a:r>
            <a:r>
              <a:rPr lang="en-US" sz="1600" dirty="0" err="1" smtClean="0"/>
              <a:t>ntended</a:t>
            </a:r>
            <a:r>
              <a:rPr lang="en-US" sz="1600" dirty="0" smtClean="0"/>
              <a:t> </a:t>
            </a:r>
            <a:r>
              <a:rPr lang="en-US" sz="1600" dirty="0"/>
              <a:t>to evoke </a:t>
            </a:r>
            <a:r>
              <a:rPr lang="en-US" sz="1600" i="1" dirty="0"/>
              <a:t>string print </a:t>
            </a:r>
            <a:r>
              <a:rPr lang="en-US" sz="1600" dirty="0"/>
              <a:t>for “</a:t>
            </a:r>
            <a:r>
              <a:rPr lang="en-US" sz="1600" dirty="0" smtClean="0"/>
              <a:t>printing” to </a:t>
            </a:r>
            <a:r>
              <a:rPr lang="en-US" sz="1600" dirty="0"/>
              <a:t>a string rather than to the </a:t>
            </a:r>
            <a:r>
              <a:rPr lang="en-US" sz="1600" dirty="0" smtClean="0"/>
              <a:t>screen</a:t>
            </a:r>
          </a:p>
          <a:p>
            <a:pPr marL="285750" indent="-285750">
              <a:buFont typeface="Arial" pitchFamily="34" charset="0"/>
              <a:buChar char="•"/>
            </a:pPr>
            <a:endParaRPr lang="en-US" sz="1600" dirty="0" smtClean="0"/>
          </a:p>
          <a:p>
            <a:r>
              <a:rPr lang="en-US" sz="1600" b="1" i="1" dirty="0" err="1" smtClean="0"/>
              <a:t>substr</a:t>
            </a:r>
            <a:r>
              <a:rPr lang="en-US" sz="1600" b="1" i="1" dirty="0"/>
              <a:t>()</a:t>
            </a:r>
          </a:p>
          <a:p>
            <a:pPr marL="285750" indent="-285750">
              <a:buFont typeface="Arial" pitchFamily="34" charset="0"/>
              <a:buChar char="•"/>
            </a:pPr>
            <a:r>
              <a:rPr lang="en-US" sz="1600" dirty="0"/>
              <a:t>The call </a:t>
            </a:r>
            <a:r>
              <a:rPr lang="en-US" sz="1600" dirty="0" err="1"/>
              <a:t>substr</a:t>
            </a:r>
            <a:r>
              <a:rPr lang="en-US" sz="1600" dirty="0"/>
              <a:t>(</a:t>
            </a:r>
            <a:r>
              <a:rPr lang="en-US" sz="1600" dirty="0" err="1"/>
              <a:t>x,start,stop</a:t>
            </a:r>
            <a:r>
              <a:rPr lang="en-US" sz="1600" dirty="0"/>
              <a:t>) returns the substring in the given </a:t>
            </a:r>
            <a:r>
              <a:rPr lang="en-US" sz="1600" dirty="0" smtClean="0"/>
              <a:t>character position </a:t>
            </a:r>
            <a:r>
              <a:rPr lang="en-US" sz="1600" dirty="0"/>
              <a:t>range </a:t>
            </a:r>
            <a:r>
              <a:rPr lang="en-US" sz="1600" dirty="0" err="1"/>
              <a:t>start:stop</a:t>
            </a:r>
            <a:r>
              <a:rPr lang="en-US" sz="1600" dirty="0"/>
              <a:t> in the given string x. </a:t>
            </a: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r>
              <a:rPr lang="en-US" sz="1600" b="1" i="1" dirty="0" err="1" smtClean="0"/>
              <a:t>strsplit</a:t>
            </a:r>
            <a:r>
              <a:rPr lang="en-US" sz="1600" b="1" i="1" dirty="0" smtClean="0"/>
              <a:t>()</a:t>
            </a:r>
          </a:p>
          <a:p>
            <a:pPr marL="285750" indent="-285750">
              <a:buFont typeface="Arial" pitchFamily="34" charset="0"/>
              <a:buChar char="•"/>
            </a:pPr>
            <a:r>
              <a:rPr lang="en-US" sz="1600" dirty="0" smtClean="0"/>
              <a:t>The </a:t>
            </a:r>
            <a:r>
              <a:rPr lang="en-US" sz="1600" dirty="0"/>
              <a:t>call </a:t>
            </a:r>
            <a:r>
              <a:rPr lang="en-US" sz="1600" dirty="0" err="1"/>
              <a:t>strsplit</a:t>
            </a:r>
            <a:r>
              <a:rPr lang="en-US" sz="1600" dirty="0"/>
              <a:t>(</a:t>
            </a:r>
            <a:r>
              <a:rPr lang="en-US" sz="1600" dirty="0" err="1"/>
              <a:t>x,split</a:t>
            </a:r>
            <a:r>
              <a:rPr lang="en-US" sz="1600" dirty="0"/>
              <a:t>) splits a string x into an R list of substrings based </a:t>
            </a:r>
            <a:r>
              <a:rPr lang="en-US" sz="1600" dirty="0" smtClean="0"/>
              <a:t>on another </a:t>
            </a:r>
            <a:r>
              <a:rPr lang="en-US" sz="1600" dirty="0"/>
              <a:t>string split in </a:t>
            </a:r>
            <a:r>
              <a:rPr lang="en-US" sz="1600" dirty="0" smtClean="0"/>
              <a:t>x. </a:t>
            </a:r>
          </a:p>
        </p:txBody>
      </p:sp>
      <p:sp>
        <p:nvSpPr>
          <p:cNvPr id="4" name="TextBox 3"/>
          <p:cNvSpPr txBox="1"/>
          <p:nvPr/>
        </p:nvSpPr>
        <p:spPr>
          <a:xfrm>
            <a:off x="211539" y="1559355"/>
            <a:ext cx="876186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Here’s </a:t>
            </a:r>
            <a:r>
              <a:rPr lang="en-US" sz="1400" dirty="0">
                <a:latin typeface="Consolas" pitchFamily="49" charset="0"/>
                <a:cs typeface="Consolas" pitchFamily="49" charset="0"/>
              </a:rPr>
              <a:t>a simple example:</a:t>
            </a:r>
          </a:p>
          <a:p>
            <a:r>
              <a:rPr lang="en-US" sz="1400" dirty="0">
                <a:latin typeface="Consolas" pitchFamily="49" charset="0"/>
                <a:cs typeface="Consolas" pitchFamily="49" charset="0"/>
              </a:rPr>
              <a:t>&gt; i &lt;- 8</a:t>
            </a:r>
          </a:p>
          <a:p>
            <a:r>
              <a:rPr lang="en-US" sz="1400" dirty="0">
                <a:latin typeface="Consolas" pitchFamily="49" charset="0"/>
                <a:cs typeface="Consolas" pitchFamily="49" charset="0"/>
              </a:rPr>
              <a:t>&gt; s &lt;- </a:t>
            </a:r>
            <a:r>
              <a:rPr lang="en-US" sz="1400" dirty="0" err="1">
                <a:latin typeface="Consolas" pitchFamily="49" charset="0"/>
                <a:cs typeface="Consolas" pitchFamily="49" charset="0"/>
              </a:rPr>
              <a:t>sprintf</a:t>
            </a:r>
            <a:r>
              <a:rPr lang="en-US" sz="1400" dirty="0">
                <a:latin typeface="Consolas" pitchFamily="49" charset="0"/>
                <a:cs typeface="Consolas" pitchFamily="49" charset="0"/>
              </a:rPr>
              <a:t>("the square of %d is %d",i,i^2)</a:t>
            </a:r>
          </a:p>
          <a:p>
            <a:r>
              <a:rPr lang="en-US" sz="1400" dirty="0">
                <a:latin typeface="Consolas" pitchFamily="49" charset="0"/>
                <a:cs typeface="Consolas" pitchFamily="49" charset="0"/>
              </a:rPr>
              <a:t>&gt; s</a:t>
            </a:r>
          </a:p>
          <a:p>
            <a:r>
              <a:rPr lang="en-US" sz="1400" dirty="0">
                <a:latin typeface="Consolas" pitchFamily="49" charset="0"/>
                <a:cs typeface="Consolas" pitchFamily="49" charset="0"/>
              </a:rPr>
              <a:t>[1] "the square of 8 is 64"</a:t>
            </a:r>
          </a:p>
        </p:txBody>
      </p:sp>
      <p:sp>
        <p:nvSpPr>
          <p:cNvPr id="5" name="TextBox 4"/>
          <p:cNvSpPr txBox="1"/>
          <p:nvPr/>
        </p:nvSpPr>
        <p:spPr>
          <a:xfrm>
            <a:off x="211539" y="4074531"/>
            <a:ext cx="876186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Here’s </a:t>
            </a:r>
            <a:r>
              <a:rPr lang="en-US" sz="1400" dirty="0">
                <a:latin typeface="Consolas" pitchFamily="49" charset="0"/>
                <a:cs typeface="Consolas" pitchFamily="49" charset="0"/>
              </a:rPr>
              <a:t>an example:</a:t>
            </a:r>
          </a:p>
          <a:p>
            <a:r>
              <a:rPr lang="en-US" sz="1400" dirty="0">
                <a:latin typeface="Consolas" pitchFamily="49" charset="0"/>
                <a:cs typeface="Consolas" pitchFamily="49" charset="0"/>
              </a:rPr>
              <a:t>&gt; substring("Equator",3,5)</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uat</a:t>
            </a:r>
            <a:r>
              <a:rPr lang="en-US" sz="1400" dirty="0">
                <a:latin typeface="Consolas" pitchFamily="49" charset="0"/>
                <a:cs typeface="Consolas" pitchFamily="49" charset="0"/>
              </a:rPr>
              <a:t>"</a:t>
            </a:r>
          </a:p>
        </p:txBody>
      </p:sp>
      <p:sp>
        <p:nvSpPr>
          <p:cNvPr id="6" name="TextBox 5"/>
          <p:cNvSpPr txBox="1"/>
          <p:nvPr/>
        </p:nvSpPr>
        <p:spPr>
          <a:xfrm>
            <a:off x="241107" y="5537139"/>
            <a:ext cx="876186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Here’s </a:t>
            </a:r>
            <a:r>
              <a:rPr lang="en-US" sz="1400" dirty="0">
                <a:latin typeface="Consolas" pitchFamily="49" charset="0"/>
                <a:cs typeface="Consolas" pitchFamily="49" charset="0"/>
              </a:rPr>
              <a:t>an example:</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strsplit</a:t>
            </a:r>
            <a:r>
              <a:rPr lang="en-US" sz="1400" dirty="0">
                <a:latin typeface="Consolas" pitchFamily="49" charset="0"/>
                <a:cs typeface="Consolas" pitchFamily="49" charset="0"/>
              </a:rPr>
              <a:t>("6-16-2011",split="-")</a:t>
            </a:r>
          </a:p>
          <a:p>
            <a:r>
              <a:rPr lang="en-US" sz="1400" dirty="0">
                <a:latin typeface="Consolas" pitchFamily="49" charset="0"/>
                <a:cs typeface="Consolas" pitchFamily="49" charset="0"/>
              </a:rPr>
              <a:t>[[1]]</a:t>
            </a:r>
          </a:p>
          <a:p>
            <a:r>
              <a:rPr lang="en-US" sz="1400" dirty="0">
                <a:latin typeface="Consolas" pitchFamily="49" charset="0"/>
                <a:cs typeface="Consolas" pitchFamily="49" charset="0"/>
              </a:rPr>
              <a:t>[1] "6" "16" "2011"</a:t>
            </a:r>
          </a:p>
        </p:txBody>
      </p:sp>
    </p:spTree>
    <p:extLst>
      <p:ext uri="{BB962C8B-B14F-4D97-AF65-F5344CB8AC3E}">
        <p14:creationId xmlns:p14="http://schemas.microsoft.com/office/powerpoint/2010/main" val="1968050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Manipulation Functions (contd.)</a:t>
            </a:r>
            <a:endParaRPr lang="en-US" dirty="0"/>
          </a:p>
        </p:txBody>
      </p:sp>
      <p:sp>
        <p:nvSpPr>
          <p:cNvPr id="3" name="Rectangle 2"/>
          <p:cNvSpPr/>
          <p:nvPr/>
        </p:nvSpPr>
        <p:spPr>
          <a:xfrm>
            <a:off x="266131" y="1126913"/>
            <a:ext cx="8761866" cy="2862322"/>
          </a:xfrm>
          <a:prstGeom prst="rect">
            <a:avLst/>
          </a:prstGeom>
        </p:spPr>
        <p:txBody>
          <a:bodyPr wrap="square">
            <a:spAutoFit/>
          </a:bodyPr>
          <a:lstStyle/>
          <a:p>
            <a:r>
              <a:rPr lang="en-US" b="1" i="1" dirty="0" err="1" smtClean="0"/>
              <a:t>regexpr</a:t>
            </a:r>
            <a:r>
              <a:rPr lang="en-US" b="1" i="1" dirty="0"/>
              <a:t>()</a:t>
            </a:r>
          </a:p>
          <a:p>
            <a:pPr marL="285750" indent="-285750">
              <a:buFont typeface="Arial" pitchFamily="34" charset="0"/>
              <a:buChar char="•"/>
            </a:pPr>
            <a:r>
              <a:rPr lang="en-US" dirty="0"/>
              <a:t>The call </a:t>
            </a:r>
            <a:r>
              <a:rPr lang="en-US" dirty="0" err="1"/>
              <a:t>regexpr</a:t>
            </a:r>
            <a:r>
              <a:rPr lang="en-US" dirty="0"/>
              <a:t>(</a:t>
            </a:r>
            <a:r>
              <a:rPr lang="en-US" dirty="0" err="1"/>
              <a:t>pattern,text</a:t>
            </a:r>
            <a:r>
              <a:rPr lang="en-US" dirty="0"/>
              <a:t>) finds the character position of the first </a:t>
            </a:r>
            <a:r>
              <a:rPr lang="en-US" dirty="0" smtClean="0"/>
              <a:t>instance of pattern within text, as in this example:</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r>
              <a:rPr lang="en-US" b="1" i="1" dirty="0" err="1"/>
              <a:t>gregexpr</a:t>
            </a:r>
            <a:r>
              <a:rPr lang="en-US" b="1" i="1" dirty="0"/>
              <a:t>()</a:t>
            </a:r>
          </a:p>
          <a:p>
            <a:pPr marL="285750" indent="-285750">
              <a:buFont typeface="Arial" pitchFamily="34" charset="0"/>
              <a:buChar char="•"/>
            </a:pPr>
            <a:r>
              <a:rPr lang="en-US" dirty="0"/>
              <a:t>The call </a:t>
            </a:r>
            <a:r>
              <a:rPr lang="en-US" dirty="0" err="1"/>
              <a:t>gregexpr</a:t>
            </a:r>
            <a:r>
              <a:rPr lang="en-US" dirty="0"/>
              <a:t>(</a:t>
            </a:r>
            <a:r>
              <a:rPr lang="en-US" dirty="0" err="1"/>
              <a:t>pattern,text</a:t>
            </a:r>
            <a:r>
              <a:rPr lang="en-US" dirty="0"/>
              <a:t>) is the same as </a:t>
            </a:r>
            <a:r>
              <a:rPr lang="en-US" dirty="0" err="1"/>
              <a:t>regexpr</a:t>
            </a:r>
            <a:r>
              <a:rPr lang="en-US" dirty="0"/>
              <a:t>(), but it finds </a:t>
            </a:r>
            <a:r>
              <a:rPr lang="en-US" dirty="0" smtClean="0"/>
              <a:t>all instances </a:t>
            </a:r>
            <a:r>
              <a:rPr lang="en-US" dirty="0"/>
              <a:t>of pattern. Here’s an example</a:t>
            </a:r>
            <a:r>
              <a:rPr lang="en-US" dirty="0" smtClean="0"/>
              <a:t>:</a:t>
            </a:r>
            <a:endParaRPr lang="en-US" dirty="0"/>
          </a:p>
        </p:txBody>
      </p:sp>
      <p:sp>
        <p:nvSpPr>
          <p:cNvPr id="4" name="TextBox 3"/>
          <p:cNvSpPr txBox="1"/>
          <p:nvPr/>
        </p:nvSpPr>
        <p:spPr>
          <a:xfrm>
            <a:off x="266131" y="2106297"/>
            <a:ext cx="876186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regexpr</a:t>
            </a:r>
            <a:r>
              <a:rPr lang="en-US" sz="1400" dirty="0">
                <a:latin typeface="Consolas" pitchFamily="49" charset="0"/>
                <a:cs typeface="Consolas" pitchFamily="49" charset="0"/>
              </a:rPr>
              <a:t>("</a:t>
            </a:r>
            <a:r>
              <a:rPr lang="en-US" sz="1400" dirty="0" err="1">
                <a:latin typeface="Consolas" pitchFamily="49" charset="0"/>
                <a:cs typeface="Consolas" pitchFamily="49" charset="0"/>
              </a:rPr>
              <a:t>uat</a:t>
            </a:r>
            <a:r>
              <a:rPr lang="en-US" sz="1400" dirty="0">
                <a:latin typeface="Consolas" pitchFamily="49" charset="0"/>
                <a:cs typeface="Consolas" pitchFamily="49" charset="0"/>
              </a:rPr>
              <a:t>","Equator")</a:t>
            </a:r>
          </a:p>
          <a:p>
            <a:r>
              <a:rPr lang="en-US" sz="1400" dirty="0">
                <a:latin typeface="Consolas" pitchFamily="49" charset="0"/>
                <a:cs typeface="Consolas" pitchFamily="49" charset="0"/>
              </a:rPr>
              <a:t>[1] 3</a:t>
            </a:r>
          </a:p>
        </p:txBody>
      </p:sp>
      <p:sp>
        <p:nvSpPr>
          <p:cNvPr id="5" name="TextBox 4"/>
          <p:cNvSpPr txBox="1"/>
          <p:nvPr/>
        </p:nvSpPr>
        <p:spPr>
          <a:xfrm>
            <a:off x="266131" y="4019939"/>
            <a:ext cx="876186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gregexpr</a:t>
            </a:r>
            <a:r>
              <a:rPr lang="en-US" sz="1400" dirty="0">
                <a:latin typeface="Consolas" pitchFamily="49" charset="0"/>
                <a:cs typeface="Consolas" pitchFamily="49" charset="0"/>
              </a:rPr>
              <a:t>("</a:t>
            </a:r>
            <a:r>
              <a:rPr lang="en-US" sz="1400" dirty="0" err="1">
                <a:latin typeface="Consolas" pitchFamily="49" charset="0"/>
                <a:cs typeface="Consolas" pitchFamily="49" charset="0"/>
              </a:rPr>
              <a:t>iss</a:t>
            </a:r>
            <a:r>
              <a:rPr lang="en-US" sz="1400" dirty="0">
                <a:latin typeface="Consolas" pitchFamily="49" charset="0"/>
                <a:cs typeface="Consolas" pitchFamily="49" charset="0"/>
              </a:rPr>
              <a:t>","Mississippi")</a:t>
            </a:r>
          </a:p>
          <a:p>
            <a:r>
              <a:rPr lang="en-US" sz="1400" dirty="0">
                <a:latin typeface="Consolas" pitchFamily="49" charset="0"/>
                <a:cs typeface="Consolas" pitchFamily="49" charset="0"/>
              </a:rPr>
              <a:t>[[1]]</a:t>
            </a:r>
          </a:p>
          <a:p>
            <a:r>
              <a:rPr lang="en-US" sz="1400" dirty="0">
                <a:latin typeface="Consolas" pitchFamily="49" charset="0"/>
                <a:cs typeface="Consolas" pitchFamily="49" charset="0"/>
              </a:rPr>
              <a:t>[1] 2 </a:t>
            </a:r>
            <a:r>
              <a:rPr lang="en-US" sz="1400" dirty="0" smtClean="0">
                <a:latin typeface="Consolas" pitchFamily="49" charset="0"/>
                <a:cs typeface="Consolas" pitchFamily="49" charset="0"/>
              </a:rPr>
              <a:t>5</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237178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 functions in R</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66972932"/>
              </p:ext>
            </p:extLst>
          </p:nvPr>
        </p:nvGraphicFramePr>
        <p:xfrm>
          <a:off x="191070" y="1397000"/>
          <a:ext cx="8679974" cy="4719320"/>
        </p:xfrm>
        <a:graphic>
          <a:graphicData uri="http://schemas.openxmlformats.org/drawingml/2006/table">
            <a:tbl>
              <a:tblPr firstRow="1" bandRow="1">
                <a:tableStyleId>{5940675A-B579-460E-94D1-54222C63F5DA}</a:tableStyleId>
              </a:tblPr>
              <a:tblGrid>
                <a:gridCol w="1392070"/>
                <a:gridCol w="1856096"/>
                <a:gridCol w="5431808"/>
              </a:tblGrid>
              <a:tr h="370840">
                <a:tc rowSpan="6">
                  <a:txBody>
                    <a:bodyPr/>
                    <a:lstStyle/>
                    <a:p>
                      <a:r>
                        <a:rPr lang="en-US" b="1" dirty="0" err="1" smtClean="0">
                          <a:solidFill>
                            <a:schemeClr val="bg1"/>
                          </a:solidFill>
                        </a:rPr>
                        <a:t>Univariate</a:t>
                      </a:r>
                      <a:endParaRPr lang="en-US" b="1" dirty="0">
                        <a:solidFill>
                          <a:schemeClr val="bg1"/>
                        </a:solidFill>
                      </a:endParaRPr>
                    </a:p>
                  </a:txBody>
                  <a:tcPr anchor="ctr">
                    <a:solidFill>
                      <a:schemeClr val="accent4">
                        <a:lumMod val="75000"/>
                      </a:schemeClr>
                    </a:solidFill>
                  </a:tcPr>
                </a:tc>
                <a:tc rowSpan="2">
                  <a:txBody>
                    <a:bodyPr/>
                    <a:lstStyle/>
                    <a:p>
                      <a:r>
                        <a:rPr lang="en-US" b="1" dirty="0" smtClean="0"/>
                        <a:t>Categorical</a:t>
                      </a:r>
                      <a:endParaRPr lang="en-US" b="1" dirty="0"/>
                    </a:p>
                  </a:txBody>
                  <a:tcPr anchor="ctr">
                    <a:solidFill>
                      <a:schemeClr val="accent4">
                        <a:lumMod val="60000"/>
                        <a:lumOff val="40000"/>
                      </a:schemeClr>
                    </a:solidFill>
                  </a:tcPr>
                </a:tc>
                <a:tc>
                  <a:txBody>
                    <a:bodyPr/>
                    <a:lstStyle/>
                    <a:p>
                      <a:r>
                        <a:rPr lang="en-US" dirty="0" smtClean="0"/>
                        <a:t>Count, Count%</a:t>
                      </a:r>
                      <a:endParaRPr lang="en-US" dirty="0"/>
                    </a:p>
                  </a:txBody>
                  <a:tcPr anchor="ctr">
                    <a:solidFill>
                      <a:schemeClr val="accent5">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Pie Chart, Bar chart</a:t>
                      </a:r>
                      <a:endParaRPr lang="en-US" dirty="0"/>
                    </a:p>
                  </a:txBody>
                  <a:tcPr anchor="ctr">
                    <a:solidFill>
                      <a:schemeClr val="accent5">
                        <a:lumMod val="20000"/>
                        <a:lumOff val="80000"/>
                      </a:schemeClr>
                    </a:solidFill>
                  </a:tcPr>
                </a:tc>
              </a:tr>
              <a:tr h="370840">
                <a:tc vMerge="1">
                  <a:txBody>
                    <a:bodyPr/>
                    <a:lstStyle/>
                    <a:p>
                      <a:endParaRPr lang="en-US" dirty="0"/>
                    </a:p>
                  </a:txBody>
                  <a:tcPr/>
                </a:tc>
                <a:tc rowSpan="4">
                  <a:txBody>
                    <a:bodyPr/>
                    <a:lstStyle/>
                    <a:p>
                      <a:r>
                        <a:rPr lang="en-US" b="1" dirty="0" smtClean="0"/>
                        <a:t>Numerical</a:t>
                      </a:r>
                      <a:endParaRPr lang="en-US" b="1" dirty="0"/>
                    </a:p>
                  </a:txBody>
                  <a:tcPr anchor="ctr">
                    <a:solidFill>
                      <a:schemeClr val="accent4">
                        <a:lumMod val="60000"/>
                        <a:lumOff val="40000"/>
                      </a:schemeClr>
                    </a:solidFill>
                  </a:tcPr>
                </a:tc>
                <a:tc>
                  <a:txBody>
                    <a:bodyPr/>
                    <a:lstStyle/>
                    <a:p>
                      <a:r>
                        <a:rPr lang="en-US" dirty="0" smtClean="0"/>
                        <a:t>Min,</a:t>
                      </a:r>
                      <a:r>
                        <a:rPr lang="en-US" baseline="0" dirty="0" smtClean="0"/>
                        <a:t> max, mean, median, mode</a:t>
                      </a:r>
                      <a:endParaRPr lang="en-US" dirty="0"/>
                    </a:p>
                  </a:txBody>
                  <a:tcPr anchor="ctr">
                    <a:solidFill>
                      <a:schemeClr val="accent5">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Range, </a:t>
                      </a:r>
                      <a:r>
                        <a:rPr lang="en-US" dirty="0" err="1" smtClean="0"/>
                        <a:t>quantile</a:t>
                      </a:r>
                      <a:r>
                        <a:rPr lang="en-US" dirty="0" smtClean="0"/>
                        <a:t>, variance, Standard deviation, Coefficient of variation</a:t>
                      </a:r>
                      <a:endParaRPr lang="en-US" dirty="0"/>
                    </a:p>
                  </a:txBody>
                  <a:tcPr anchor="ctr">
                    <a:solidFill>
                      <a:schemeClr val="accent5">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err="1" smtClean="0"/>
                        <a:t>Skewness</a:t>
                      </a:r>
                      <a:r>
                        <a:rPr lang="en-US" dirty="0" smtClean="0"/>
                        <a:t>, Kurtosis</a:t>
                      </a:r>
                      <a:endParaRPr lang="en-US" dirty="0"/>
                    </a:p>
                  </a:txBody>
                  <a:tcPr anchor="ctr">
                    <a:solidFill>
                      <a:schemeClr val="accent5">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Histogram, Boxplot</a:t>
                      </a:r>
                      <a:endParaRPr lang="en-US" dirty="0"/>
                    </a:p>
                  </a:txBody>
                  <a:tcPr anchor="ctr">
                    <a:solidFill>
                      <a:schemeClr val="accent5">
                        <a:lumMod val="20000"/>
                        <a:lumOff val="80000"/>
                      </a:schemeClr>
                    </a:solidFill>
                  </a:tcPr>
                </a:tc>
              </a:tr>
              <a:tr h="370840">
                <a:tc rowSpan="6">
                  <a:txBody>
                    <a:bodyPr/>
                    <a:lstStyle/>
                    <a:p>
                      <a:r>
                        <a:rPr lang="en-US" b="1" dirty="0" smtClean="0">
                          <a:solidFill>
                            <a:schemeClr val="bg1"/>
                          </a:solidFill>
                        </a:rPr>
                        <a:t>Bivariate</a:t>
                      </a:r>
                      <a:endParaRPr lang="en-US" b="1" dirty="0">
                        <a:solidFill>
                          <a:schemeClr val="bg1"/>
                        </a:solidFill>
                      </a:endParaRPr>
                    </a:p>
                  </a:txBody>
                  <a:tcPr anchor="ctr">
                    <a:solidFill>
                      <a:srgbClr val="0070C0"/>
                    </a:solidFill>
                  </a:tcPr>
                </a:tc>
                <a:tc rowSpan="2">
                  <a:txBody>
                    <a:bodyPr/>
                    <a:lstStyle/>
                    <a:p>
                      <a:r>
                        <a:rPr lang="en-US" b="1" dirty="0" smtClean="0"/>
                        <a:t>Categorical</a:t>
                      </a:r>
                      <a:r>
                        <a:rPr lang="en-US" b="1" baseline="0" dirty="0" smtClean="0"/>
                        <a:t> </a:t>
                      </a:r>
                      <a:r>
                        <a:rPr lang="en-US" b="1" baseline="0" dirty="0" err="1" smtClean="0"/>
                        <a:t>vs</a:t>
                      </a:r>
                      <a:r>
                        <a:rPr lang="en-US" b="1" baseline="0" dirty="0" smtClean="0"/>
                        <a:t> categorical</a:t>
                      </a:r>
                      <a:endParaRPr lang="en-US" b="1" dirty="0"/>
                    </a:p>
                  </a:txBody>
                  <a:tcPr anchor="ctr">
                    <a:solidFill>
                      <a:schemeClr val="accent1">
                        <a:lumMod val="40000"/>
                        <a:lumOff val="60000"/>
                      </a:schemeClr>
                    </a:solidFill>
                  </a:tcPr>
                </a:tc>
                <a:tc>
                  <a:txBody>
                    <a:bodyPr/>
                    <a:lstStyle/>
                    <a:p>
                      <a:r>
                        <a:rPr lang="en-US" dirty="0" smtClean="0"/>
                        <a:t>Chi-squared</a:t>
                      </a:r>
                      <a:r>
                        <a:rPr lang="en-US" baseline="0" dirty="0" smtClean="0"/>
                        <a:t> test</a:t>
                      </a:r>
                      <a:endParaRPr lang="en-US" dirty="0"/>
                    </a:p>
                  </a:txBody>
                  <a:tcPr anchor="ctr">
                    <a:solidFill>
                      <a:schemeClr val="accent3">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Bar chart, 2-Y axis plots</a:t>
                      </a:r>
                      <a:endParaRPr lang="en-US" dirty="0"/>
                    </a:p>
                  </a:txBody>
                  <a:tcPr anchor="ctr">
                    <a:solidFill>
                      <a:schemeClr val="accent3">
                        <a:lumMod val="20000"/>
                        <a:lumOff val="80000"/>
                      </a:schemeClr>
                    </a:solidFill>
                  </a:tcPr>
                </a:tc>
              </a:tr>
              <a:tr h="370840">
                <a:tc vMerge="1">
                  <a:txBody>
                    <a:bodyPr/>
                    <a:lstStyle/>
                    <a:p>
                      <a:endParaRPr lang="en-US" dirty="0"/>
                    </a:p>
                  </a:txBody>
                  <a:tcPr/>
                </a:tc>
                <a:tc rowSpan="2">
                  <a:txBody>
                    <a:bodyPr/>
                    <a:lstStyle/>
                    <a:p>
                      <a:r>
                        <a:rPr lang="en-US" b="1" dirty="0" smtClean="0"/>
                        <a:t>Numerical </a:t>
                      </a:r>
                      <a:r>
                        <a:rPr lang="en-US" b="1" dirty="0" err="1" smtClean="0"/>
                        <a:t>vs</a:t>
                      </a:r>
                      <a:r>
                        <a:rPr lang="en-US" b="1" dirty="0" smtClean="0"/>
                        <a:t> Numerical</a:t>
                      </a:r>
                      <a:endParaRPr lang="en-US" b="1" dirty="0"/>
                    </a:p>
                  </a:txBody>
                  <a:tcPr anchor="ctr">
                    <a:solidFill>
                      <a:schemeClr val="accent1">
                        <a:lumMod val="40000"/>
                        <a:lumOff val="60000"/>
                      </a:schemeClr>
                    </a:solidFill>
                  </a:tcPr>
                </a:tc>
                <a:tc>
                  <a:txBody>
                    <a:bodyPr/>
                    <a:lstStyle/>
                    <a:p>
                      <a:r>
                        <a:rPr lang="en-US" dirty="0" smtClean="0"/>
                        <a:t>Correlation</a:t>
                      </a:r>
                      <a:endParaRPr lang="en-US" dirty="0"/>
                    </a:p>
                  </a:txBody>
                  <a:tcPr anchor="ctr">
                    <a:solidFill>
                      <a:schemeClr val="accent3">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Scatter Plot</a:t>
                      </a:r>
                      <a:endParaRPr lang="en-US" dirty="0"/>
                    </a:p>
                  </a:txBody>
                  <a:tcPr anchor="ctr">
                    <a:solidFill>
                      <a:schemeClr val="accent3">
                        <a:lumMod val="20000"/>
                        <a:lumOff val="80000"/>
                      </a:schemeClr>
                    </a:solidFill>
                  </a:tcPr>
                </a:tc>
              </a:tr>
              <a:tr h="370840">
                <a:tc vMerge="1">
                  <a:txBody>
                    <a:bodyPr/>
                    <a:lstStyle/>
                    <a:p>
                      <a:endParaRPr lang="en-US" dirty="0"/>
                    </a:p>
                  </a:txBody>
                  <a:tcPr/>
                </a:tc>
                <a:tc rowSpan="2">
                  <a:txBody>
                    <a:bodyPr/>
                    <a:lstStyle/>
                    <a:p>
                      <a:r>
                        <a:rPr lang="en-US" b="1" dirty="0" smtClean="0"/>
                        <a:t>Categorical </a:t>
                      </a:r>
                      <a:r>
                        <a:rPr lang="en-US" b="1" dirty="0" err="1" smtClean="0"/>
                        <a:t>vs</a:t>
                      </a:r>
                      <a:r>
                        <a:rPr lang="en-US" b="1" baseline="0" dirty="0" smtClean="0"/>
                        <a:t> Numerical</a:t>
                      </a:r>
                      <a:endParaRPr lang="en-US" b="1" dirty="0"/>
                    </a:p>
                  </a:txBody>
                  <a:tcPr anchor="ctr">
                    <a:solidFill>
                      <a:schemeClr val="accent1">
                        <a:lumMod val="40000"/>
                        <a:lumOff val="60000"/>
                      </a:schemeClr>
                    </a:solidFill>
                  </a:tcPr>
                </a:tc>
                <a:tc>
                  <a:txBody>
                    <a:bodyPr/>
                    <a:lstStyle/>
                    <a:p>
                      <a:r>
                        <a:rPr lang="en-US" dirty="0" smtClean="0"/>
                        <a:t>Z-test, t test, ANOVA</a:t>
                      </a:r>
                      <a:endParaRPr lang="en-US" dirty="0"/>
                    </a:p>
                  </a:txBody>
                  <a:tcPr anchor="ctr">
                    <a:solidFill>
                      <a:schemeClr val="accent3">
                        <a:lumMod val="20000"/>
                        <a:lumOff val="80000"/>
                      </a:schemeClr>
                    </a:solidFill>
                  </a:tcPr>
                </a:tc>
              </a:tr>
              <a:tr h="370840">
                <a:tc vMerge="1">
                  <a:txBody>
                    <a:bodyPr/>
                    <a:lstStyle/>
                    <a:p>
                      <a:endParaRPr lang="en-US" dirty="0"/>
                    </a:p>
                  </a:txBody>
                  <a:tcPr/>
                </a:tc>
                <a:tc vMerge="1">
                  <a:txBody>
                    <a:bodyPr/>
                    <a:lstStyle/>
                    <a:p>
                      <a:endParaRPr lang="en-US" dirty="0"/>
                    </a:p>
                  </a:txBody>
                  <a:tcPr/>
                </a:tc>
                <a:tc>
                  <a:txBody>
                    <a:bodyPr/>
                    <a:lstStyle/>
                    <a:p>
                      <a:r>
                        <a:rPr lang="en-US" dirty="0" smtClean="0"/>
                        <a:t>Bar and line chart, 2-Y axis plot</a:t>
                      </a:r>
                      <a:endParaRPr lang="en-US" dirty="0"/>
                    </a:p>
                  </a:txBody>
                  <a:tcPr anchor="ctr">
                    <a:solidFill>
                      <a:schemeClr val="accent3">
                        <a:lumMod val="20000"/>
                        <a:lumOff val="80000"/>
                      </a:schemeClr>
                    </a:solidFill>
                  </a:tcPr>
                </a:tc>
              </a:tr>
            </a:tbl>
          </a:graphicData>
        </a:graphic>
      </p:graphicFrame>
    </p:spTree>
    <p:extLst>
      <p:ext uri="{BB962C8B-B14F-4D97-AF65-F5344CB8AC3E}">
        <p14:creationId xmlns:p14="http://schemas.microsoft.com/office/powerpoint/2010/main" val="421427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Univariate</a:t>
            </a:r>
            <a:r>
              <a:rPr lang="en-US" dirty="0" smtClean="0"/>
              <a:t> Distributions</a:t>
            </a:r>
            <a:endParaRPr lang="en-US" dirty="0"/>
          </a:p>
        </p:txBody>
      </p:sp>
      <p:sp>
        <p:nvSpPr>
          <p:cNvPr id="3" name="Rectangle 2"/>
          <p:cNvSpPr/>
          <p:nvPr/>
        </p:nvSpPr>
        <p:spPr>
          <a:xfrm>
            <a:off x="266131" y="1195153"/>
            <a:ext cx="8761866" cy="4524315"/>
          </a:xfrm>
          <a:prstGeom prst="rect">
            <a:avLst/>
          </a:prstGeom>
        </p:spPr>
        <p:txBody>
          <a:bodyPr wrap="square">
            <a:spAutoFit/>
          </a:bodyPr>
          <a:lstStyle/>
          <a:p>
            <a:r>
              <a:rPr lang="en-US" b="1" i="1" dirty="0" smtClean="0"/>
              <a:t>summary()</a:t>
            </a:r>
            <a:endParaRPr lang="en-US" dirty="0" smtClean="0"/>
          </a:p>
          <a:p>
            <a:pPr marL="285750" indent="-285750">
              <a:buFont typeface="Arial" pitchFamily="34" charset="0"/>
              <a:buChar char="•"/>
            </a:pPr>
            <a:r>
              <a:rPr lang="en-US" dirty="0" smtClean="0"/>
              <a:t>Summary function automatically calculates a basic </a:t>
            </a:r>
            <a:r>
              <a:rPr lang="en-US" dirty="0" err="1" smtClean="0"/>
              <a:t>univariate</a:t>
            </a:r>
            <a:r>
              <a:rPr lang="en-US" dirty="0" smtClean="0"/>
              <a:t> distribution of a variable / </a:t>
            </a:r>
            <a:r>
              <a:rPr lang="en-US" dirty="0" err="1" smtClean="0"/>
              <a:t>dataframe</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endParaRPr lang="en-US" dirty="0" smtClean="0"/>
          </a:p>
          <a:p>
            <a:r>
              <a:rPr lang="en-US" b="1" i="1" dirty="0" err="1" smtClean="0"/>
              <a:t>quantile</a:t>
            </a:r>
            <a:r>
              <a:rPr lang="en-US" b="1" i="1" dirty="0" smtClean="0"/>
              <a:t>()</a:t>
            </a:r>
          </a:p>
          <a:p>
            <a:pPr marL="285750" indent="-285750">
              <a:buFont typeface="Arial" pitchFamily="34" charset="0"/>
              <a:buChar char="•"/>
            </a:pPr>
            <a:r>
              <a:rPr lang="en-US" dirty="0" smtClean="0"/>
              <a:t>Used to calculate the percentile distribution of a variable</a:t>
            </a:r>
          </a:p>
          <a:p>
            <a:pPr marL="285750" indent="-285750">
              <a:buFont typeface="Wingdings" pitchFamily="2" charset="2"/>
              <a:buChar char="q"/>
            </a:pPr>
            <a:endParaRPr lang="en-US" b="1" i="1" dirty="0"/>
          </a:p>
          <a:p>
            <a:pPr marL="285750" indent="-285750">
              <a:buFont typeface="Wingdings" pitchFamily="2" charset="2"/>
              <a:buChar char="q"/>
            </a:pPr>
            <a:endParaRPr lang="en-US" b="1" i="1" dirty="0" smtClean="0"/>
          </a:p>
          <a:p>
            <a:pPr marL="285750" indent="-285750">
              <a:buFont typeface="Wingdings" pitchFamily="2" charset="2"/>
              <a:buChar char="q"/>
            </a:pPr>
            <a:endParaRPr lang="en-US" b="1" i="1" dirty="0"/>
          </a:p>
          <a:p>
            <a:pPr marL="285750" indent="-285750">
              <a:buFont typeface="Wingdings" pitchFamily="2" charset="2"/>
              <a:buChar char="q"/>
            </a:pPr>
            <a:endParaRPr lang="en-US" b="1" i="1" dirty="0" smtClean="0"/>
          </a:p>
          <a:p>
            <a:pPr marL="285750" indent="-285750">
              <a:buFont typeface="Wingdings" pitchFamily="2" charset="2"/>
              <a:buChar char="q"/>
            </a:pPr>
            <a:endParaRPr lang="en-US" b="1" i="1" dirty="0"/>
          </a:p>
        </p:txBody>
      </p:sp>
      <p:sp>
        <p:nvSpPr>
          <p:cNvPr id="4" name="TextBox 3"/>
          <p:cNvSpPr txBox="1"/>
          <p:nvPr/>
        </p:nvSpPr>
        <p:spPr>
          <a:xfrm>
            <a:off x="266131" y="2147241"/>
            <a:ext cx="8645857"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summary(</a:t>
            </a:r>
            <a:r>
              <a:rPr lang="en-US" sz="1400" dirty="0" err="1">
                <a:latin typeface="Consolas" pitchFamily="49" charset="0"/>
                <a:cs typeface="Consolas" pitchFamily="49" charset="0"/>
              </a:rPr>
              <a:t>mtcars$mpg</a:t>
            </a:r>
            <a:r>
              <a:rPr lang="en-US" sz="1400" dirty="0">
                <a:latin typeface="Consolas" pitchFamily="49" charset="0"/>
                <a:cs typeface="Consolas" pitchFamily="49" charset="0"/>
              </a:rPr>
              <a:t>)</a:t>
            </a:r>
          </a:p>
          <a:p>
            <a:r>
              <a:rPr lang="en-US" sz="1400" dirty="0">
                <a:latin typeface="Consolas" pitchFamily="49" charset="0"/>
                <a:cs typeface="Consolas" pitchFamily="49" charset="0"/>
              </a:rPr>
              <a:t>   Min. 1st Qu.  Median    Mean 3rd Qu.    Max. </a:t>
            </a:r>
          </a:p>
          <a:p>
            <a:r>
              <a:rPr lang="en-US" sz="1400" dirty="0">
                <a:latin typeface="Consolas" pitchFamily="49" charset="0"/>
                <a:cs typeface="Consolas" pitchFamily="49" charset="0"/>
              </a:rPr>
              <a:t>  10.40   15.42   19.20   20.09   22.80   33.90 </a:t>
            </a:r>
          </a:p>
        </p:txBody>
      </p:sp>
      <p:sp>
        <p:nvSpPr>
          <p:cNvPr id="5" name="TextBox 4"/>
          <p:cNvSpPr txBox="1"/>
          <p:nvPr/>
        </p:nvSpPr>
        <p:spPr>
          <a:xfrm>
            <a:off x="266131" y="4374775"/>
            <a:ext cx="8645857"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smtClean="0">
                <a:latin typeface="Consolas" pitchFamily="49" charset="0"/>
                <a:cs typeface="Consolas" pitchFamily="49" charset="0"/>
              </a:rPr>
              <a:t>quantile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mtcars$mpg,c</a:t>
            </a:r>
            <a:r>
              <a:rPr lang="en-US" sz="1400" dirty="0" smtClean="0">
                <a:latin typeface="Consolas" pitchFamily="49" charset="0"/>
                <a:cs typeface="Consolas" pitchFamily="49" charset="0"/>
              </a:rPr>
              <a:t>(0,0.1,0.2,0.3,0.4,0.5,0.6,0.7,0.8,0.9,1))</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0%   10%   20%   30%   40%   50%   60%   70%   80%   90%  100% </a:t>
            </a:r>
          </a:p>
          <a:p>
            <a:r>
              <a:rPr lang="en-US" sz="1400" dirty="0">
                <a:latin typeface="Consolas" pitchFamily="49" charset="0"/>
                <a:cs typeface="Consolas" pitchFamily="49" charset="0"/>
              </a:rPr>
              <a:t>10.40 14.34 15.20 15.98 17.92 19.20 21.00 21.47 24.08 30.09 33.90 </a:t>
            </a:r>
          </a:p>
        </p:txBody>
      </p:sp>
    </p:spTree>
    <p:extLst>
      <p:ext uri="{BB962C8B-B14F-4D97-AF65-F5344CB8AC3E}">
        <p14:creationId xmlns:p14="http://schemas.microsoft.com/office/powerpoint/2010/main" val="131236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Univariate</a:t>
            </a:r>
            <a:r>
              <a:rPr lang="en-US" dirty="0" smtClean="0"/>
              <a:t> Plots</a:t>
            </a:r>
            <a:endParaRPr lang="en-US" dirty="0"/>
          </a:p>
        </p:txBody>
      </p:sp>
      <p:pic>
        <p:nvPicPr>
          <p:cNvPr id="153602" name="Picture 2" descr="C:\Users\apurva101427\Desktop\univ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0182" y="982639"/>
            <a:ext cx="4103568" cy="19556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193" y="1045991"/>
            <a:ext cx="4572000" cy="3139321"/>
          </a:xfrm>
          <a:prstGeom prst="rect">
            <a:avLst/>
          </a:prstGeom>
        </p:spPr>
        <p:txBody>
          <a:bodyPr>
            <a:spAutoFit/>
          </a:bodyPr>
          <a:lstStyle/>
          <a:p>
            <a:r>
              <a:rPr lang="en-US" b="1" i="1" dirty="0" err="1" smtClean="0"/>
              <a:t>hist</a:t>
            </a:r>
            <a:r>
              <a:rPr lang="en-US" b="1" i="1" dirty="0"/>
              <a:t>()</a:t>
            </a:r>
          </a:p>
          <a:p>
            <a:pPr marL="285750" indent="-285750">
              <a:buFont typeface="Arial" pitchFamily="34" charset="0"/>
              <a:buChar char="•"/>
            </a:pPr>
            <a:r>
              <a:rPr lang="en-US" dirty="0" smtClean="0"/>
              <a:t>Used </a:t>
            </a:r>
            <a:r>
              <a:rPr lang="en-US" dirty="0"/>
              <a:t>to plot a </a:t>
            </a:r>
            <a:r>
              <a:rPr lang="en-US" dirty="0" smtClean="0"/>
              <a:t>histogram</a:t>
            </a:r>
          </a:p>
          <a:p>
            <a:endParaRPr lang="en-US" b="1" i="1" dirty="0"/>
          </a:p>
          <a:p>
            <a:endParaRPr lang="en-US" b="1" i="1" dirty="0" smtClean="0"/>
          </a:p>
          <a:p>
            <a:endParaRPr lang="en-US" b="1" i="1" dirty="0"/>
          </a:p>
          <a:p>
            <a:endParaRPr lang="en-US" b="1" i="1" dirty="0" smtClean="0"/>
          </a:p>
          <a:p>
            <a:endParaRPr lang="en-US" b="1" i="1" dirty="0"/>
          </a:p>
          <a:p>
            <a:endParaRPr lang="en-US" b="1" i="1" dirty="0" smtClean="0"/>
          </a:p>
          <a:p>
            <a:endParaRPr lang="en-US" b="1" i="1" dirty="0"/>
          </a:p>
          <a:p>
            <a:r>
              <a:rPr lang="en-US" b="1" i="1" dirty="0"/>
              <a:t>b</a:t>
            </a:r>
            <a:r>
              <a:rPr lang="en-US" b="1" i="1" dirty="0" smtClean="0"/>
              <a:t>oxplot()</a:t>
            </a:r>
          </a:p>
          <a:p>
            <a:pPr marL="285750" indent="-285750">
              <a:buFont typeface="Arial" pitchFamily="34" charset="0"/>
              <a:buChar char="•"/>
            </a:pPr>
            <a:r>
              <a:rPr lang="en-US" dirty="0" smtClean="0"/>
              <a:t>Used </a:t>
            </a:r>
            <a:r>
              <a:rPr lang="en-US" dirty="0"/>
              <a:t>to plot a </a:t>
            </a:r>
            <a:r>
              <a:rPr lang="en-US" dirty="0" smtClean="0"/>
              <a:t>box plot</a:t>
            </a:r>
            <a:endParaRPr lang="en-US" dirty="0"/>
          </a:p>
        </p:txBody>
      </p:sp>
      <p:sp>
        <p:nvSpPr>
          <p:cNvPr id="5" name="TextBox 4"/>
          <p:cNvSpPr txBox="1"/>
          <p:nvPr/>
        </p:nvSpPr>
        <p:spPr>
          <a:xfrm>
            <a:off x="359249" y="1824921"/>
            <a:ext cx="3912500"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hist</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mtcars$mpg</a:t>
            </a:r>
            <a:r>
              <a:rPr lang="en-US" sz="1400" dirty="0" smtClean="0">
                <a:latin typeface="Consolas" pitchFamily="49" charset="0"/>
                <a:cs typeface="Consolas" pitchFamily="49" charset="0"/>
              </a:rPr>
              <a:t>, plot=TRUE)</a:t>
            </a:r>
            <a:endParaRPr lang="en-US" sz="1400" dirty="0">
              <a:latin typeface="Consolas" pitchFamily="49" charset="0"/>
              <a:cs typeface="Consolas" pitchFamily="49" charset="0"/>
            </a:endParaRPr>
          </a:p>
        </p:txBody>
      </p:sp>
      <p:sp>
        <p:nvSpPr>
          <p:cNvPr id="6" name="TextBox 5"/>
          <p:cNvSpPr txBox="1"/>
          <p:nvPr/>
        </p:nvSpPr>
        <p:spPr>
          <a:xfrm>
            <a:off x="359249" y="4241435"/>
            <a:ext cx="3912500"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boxplot(</a:t>
            </a:r>
            <a:r>
              <a:rPr lang="en-US" sz="1400" dirty="0" err="1" smtClean="0">
                <a:latin typeface="Consolas" pitchFamily="49" charset="0"/>
                <a:cs typeface="Consolas" pitchFamily="49" charset="0"/>
              </a:rPr>
              <a:t>mtcars$mpg</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pic>
        <p:nvPicPr>
          <p:cNvPr id="153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809" y="3354315"/>
            <a:ext cx="1327997" cy="226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43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Bivariate Distributions</a:t>
            </a:r>
            <a:endParaRPr lang="en-US" dirty="0"/>
          </a:p>
        </p:txBody>
      </p:sp>
      <p:sp>
        <p:nvSpPr>
          <p:cNvPr id="3" name="Rectangle 2"/>
          <p:cNvSpPr/>
          <p:nvPr/>
        </p:nvSpPr>
        <p:spPr>
          <a:xfrm>
            <a:off x="266131" y="1045025"/>
            <a:ext cx="8761866" cy="1477328"/>
          </a:xfrm>
          <a:prstGeom prst="rect">
            <a:avLst/>
          </a:prstGeom>
        </p:spPr>
        <p:txBody>
          <a:bodyPr wrap="square">
            <a:spAutoFit/>
          </a:bodyPr>
          <a:lstStyle/>
          <a:p>
            <a:r>
              <a:rPr lang="en-US" b="1" dirty="0" smtClean="0"/>
              <a:t>Scatter Plot</a:t>
            </a:r>
            <a:endParaRPr lang="en-US" dirty="0" smtClean="0"/>
          </a:p>
          <a:p>
            <a:endParaRPr lang="en-US" dirty="0"/>
          </a:p>
          <a:p>
            <a:endParaRPr lang="en-US" dirty="0" smtClean="0"/>
          </a:p>
          <a:p>
            <a:endParaRPr lang="en-US" dirty="0" smtClean="0"/>
          </a:p>
          <a:p>
            <a:endParaRPr lang="en-US" dirty="0"/>
          </a:p>
        </p:txBody>
      </p:sp>
      <p:pic>
        <p:nvPicPr>
          <p:cNvPr id="154626" name="Picture 2" descr="C:\Users\apurva101427\Desktop\bi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45" y="2109152"/>
            <a:ext cx="8730910" cy="41609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6131" y="1539086"/>
            <a:ext cx="876186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plot(</a:t>
            </a:r>
            <a:r>
              <a:rPr lang="en-US" sz="1400" dirty="0" err="1" smtClean="0">
                <a:latin typeface="Consolas" pitchFamily="49" charset="0"/>
                <a:cs typeface="Consolas" pitchFamily="49" charset="0"/>
              </a:rPr>
              <a:t>mtcars$mpg</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mtcars$gear</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826591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Bivariate Charts</a:t>
            </a:r>
            <a:endParaRPr lang="en-US" dirty="0"/>
          </a:p>
        </p:txBody>
      </p:sp>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8" y="2202108"/>
            <a:ext cx="7533564" cy="359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131" y="1045025"/>
            <a:ext cx="8761866" cy="1477328"/>
          </a:xfrm>
          <a:prstGeom prst="rect">
            <a:avLst/>
          </a:prstGeom>
        </p:spPr>
        <p:txBody>
          <a:bodyPr wrap="square">
            <a:spAutoFit/>
          </a:bodyPr>
          <a:lstStyle/>
          <a:p>
            <a:r>
              <a:rPr lang="en-US" b="1" dirty="0" smtClean="0"/>
              <a:t>Bar Plot</a:t>
            </a:r>
            <a:endParaRPr lang="en-US" dirty="0" smtClean="0"/>
          </a:p>
          <a:p>
            <a:endParaRPr lang="en-US" dirty="0"/>
          </a:p>
          <a:p>
            <a:endParaRPr lang="en-US" dirty="0" smtClean="0"/>
          </a:p>
          <a:p>
            <a:endParaRPr lang="en-US" dirty="0" smtClean="0"/>
          </a:p>
          <a:p>
            <a:endParaRPr lang="en-US" dirty="0"/>
          </a:p>
        </p:txBody>
      </p:sp>
      <p:sp>
        <p:nvSpPr>
          <p:cNvPr id="5" name="TextBox 4"/>
          <p:cNvSpPr txBox="1"/>
          <p:nvPr/>
        </p:nvSpPr>
        <p:spPr>
          <a:xfrm>
            <a:off x="266131" y="1552734"/>
            <a:ext cx="876186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barplot</a:t>
            </a:r>
            <a:r>
              <a:rPr lang="en-US" sz="1400" dirty="0">
                <a:latin typeface="Consolas" pitchFamily="49" charset="0"/>
                <a:cs typeface="Consolas" pitchFamily="49" charset="0"/>
              </a:rPr>
              <a:t>(table(</a:t>
            </a:r>
            <a:r>
              <a:rPr lang="en-US" sz="1400" dirty="0" err="1">
                <a:latin typeface="Consolas" pitchFamily="49" charset="0"/>
                <a:cs typeface="Consolas" pitchFamily="49" charset="0"/>
              </a:rPr>
              <a:t>mtcars$gear</a:t>
            </a:r>
            <a:r>
              <a:rPr lang="en-US" sz="1400" dirty="0">
                <a:latin typeface="Consolas" pitchFamily="49" charset="0"/>
                <a:cs typeface="Consolas" pitchFamily="49" charset="0"/>
              </a:rPr>
              <a:t>),col='wheat', main="Frequency by Gears")</a:t>
            </a:r>
          </a:p>
        </p:txBody>
      </p:sp>
    </p:spTree>
    <p:extLst>
      <p:ext uri="{BB962C8B-B14F-4D97-AF65-F5344CB8AC3E}">
        <p14:creationId xmlns:p14="http://schemas.microsoft.com/office/powerpoint/2010/main" val="3817806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 (contd.)</a:t>
            </a:r>
            <a:endParaRPr lang="en-US" dirty="0"/>
          </a:p>
        </p:txBody>
      </p:sp>
      <p:sp>
        <p:nvSpPr>
          <p:cNvPr id="8" name="Rectangle 7"/>
          <p:cNvSpPr/>
          <p:nvPr/>
        </p:nvSpPr>
        <p:spPr>
          <a:xfrm>
            <a:off x="232012" y="1037232"/>
            <a:ext cx="8775510" cy="584775"/>
          </a:xfrm>
          <a:prstGeom prst="rect">
            <a:avLst/>
          </a:prstGeom>
        </p:spPr>
        <p:txBody>
          <a:bodyPr wrap="square">
            <a:spAutoFit/>
          </a:bodyPr>
          <a:lstStyle/>
          <a:p>
            <a:r>
              <a:rPr lang="en-US" sz="1600" b="1" i="1" dirty="0" smtClean="0"/>
              <a:t>Character Strings</a:t>
            </a:r>
            <a:endParaRPr lang="en-US" sz="1600" b="1" i="1" dirty="0"/>
          </a:p>
          <a:p>
            <a:pPr marL="285750" indent="-285750">
              <a:buFont typeface="Arial" pitchFamily="34" charset="0"/>
              <a:buChar char="•"/>
            </a:pPr>
            <a:r>
              <a:rPr lang="en-US" sz="1600" dirty="0"/>
              <a:t>Character strings are </a:t>
            </a:r>
            <a:r>
              <a:rPr lang="en-US" sz="1600" dirty="0" smtClean="0"/>
              <a:t>single-element </a:t>
            </a:r>
            <a:r>
              <a:rPr lang="en-US" sz="1600" dirty="0"/>
              <a:t>vectors of mode </a:t>
            </a:r>
            <a:r>
              <a:rPr lang="en-US" sz="1600" dirty="0" smtClean="0"/>
              <a:t>character</a:t>
            </a:r>
          </a:p>
        </p:txBody>
      </p:sp>
      <p:sp>
        <p:nvSpPr>
          <p:cNvPr id="9" name="TextBox 8"/>
          <p:cNvSpPr txBox="1"/>
          <p:nvPr/>
        </p:nvSpPr>
        <p:spPr>
          <a:xfrm>
            <a:off x="232012" y="1763919"/>
            <a:ext cx="8468436" cy="418576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&lt;- c(5,12,13)</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a:t>
            </a:r>
          </a:p>
          <a:p>
            <a:r>
              <a:rPr lang="en-US" sz="1400" dirty="0">
                <a:latin typeface="Consolas" pitchFamily="49" charset="0"/>
                <a:cs typeface="Consolas" pitchFamily="49" charset="0"/>
              </a:rPr>
              <a:t>[1] 5 12 13</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length(x)</a:t>
            </a:r>
          </a:p>
          <a:p>
            <a:r>
              <a:rPr lang="en-US" sz="1400" dirty="0">
                <a:latin typeface="Consolas" pitchFamily="49" charset="0"/>
                <a:cs typeface="Consolas" pitchFamily="49" charset="0"/>
              </a:rPr>
              <a:t>[1] 3</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mode(x)</a:t>
            </a:r>
          </a:p>
          <a:p>
            <a:r>
              <a:rPr lang="en-US" sz="1400" dirty="0">
                <a:latin typeface="Consolas" pitchFamily="49" charset="0"/>
                <a:cs typeface="Consolas" pitchFamily="49" charset="0"/>
              </a:rPr>
              <a:t>[1] "numeric"</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y &lt;- "</a:t>
            </a:r>
            <a:r>
              <a:rPr lang="en-US" sz="1400" dirty="0" err="1">
                <a:latin typeface="Consolas" pitchFamily="49" charset="0"/>
                <a:cs typeface="Consolas" pitchFamily="49" charset="0"/>
              </a:rPr>
              <a:t>abc</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y</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abc</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length(y)</a:t>
            </a:r>
          </a:p>
          <a:p>
            <a:r>
              <a:rPr lang="en-US" sz="1400" dirty="0">
                <a:latin typeface="Consolas" pitchFamily="49" charset="0"/>
                <a:cs typeface="Consolas" pitchFamily="49" charset="0"/>
              </a:rPr>
              <a:t>[1] 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mode(y)</a:t>
            </a:r>
          </a:p>
          <a:p>
            <a:r>
              <a:rPr lang="en-US" sz="1400" dirty="0">
                <a:latin typeface="Consolas" pitchFamily="49" charset="0"/>
                <a:cs typeface="Consolas" pitchFamily="49" charset="0"/>
              </a:rPr>
              <a:t>[1] "character"</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z &lt;- c("abc","29 88")</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length(z)</a:t>
            </a:r>
          </a:p>
          <a:p>
            <a:r>
              <a:rPr lang="en-US" sz="1400" dirty="0">
                <a:latin typeface="Consolas" pitchFamily="49" charset="0"/>
                <a:cs typeface="Consolas" pitchFamily="49" charset="0"/>
              </a:rPr>
              <a:t>[1]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mode(z)</a:t>
            </a:r>
          </a:p>
          <a:p>
            <a:r>
              <a:rPr lang="en-US" sz="1400" dirty="0">
                <a:latin typeface="Consolas" pitchFamily="49" charset="0"/>
                <a:cs typeface="Consolas" pitchFamily="49" charset="0"/>
              </a:rPr>
              <a:t>[1] "character"</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5645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t>
            </a:r>
            <a:endParaRPr lang="en-US" dirty="0"/>
          </a:p>
        </p:txBody>
      </p:sp>
      <p:sp>
        <p:nvSpPr>
          <p:cNvPr id="3" name="Rectangle 2"/>
          <p:cNvSpPr/>
          <p:nvPr/>
        </p:nvSpPr>
        <p:spPr>
          <a:xfrm>
            <a:off x="232011" y="1724504"/>
            <a:ext cx="8475259"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table(CO2$Type,CO2$Treatment)</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nonchilled</a:t>
            </a:r>
            <a:r>
              <a:rPr lang="en-US" sz="1400" dirty="0">
                <a:latin typeface="Consolas" pitchFamily="49" charset="0"/>
                <a:cs typeface="Consolas" pitchFamily="49" charset="0"/>
              </a:rPr>
              <a:t> chilled</a:t>
            </a:r>
          </a:p>
          <a:p>
            <a:r>
              <a:rPr lang="en-US" sz="1400" dirty="0">
                <a:latin typeface="Consolas" pitchFamily="49" charset="0"/>
                <a:cs typeface="Consolas" pitchFamily="49" charset="0"/>
              </a:rPr>
              <a:t>  Quebec              21      21</a:t>
            </a:r>
          </a:p>
          <a:p>
            <a:r>
              <a:rPr lang="en-US" sz="1400" dirty="0">
                <a:latin typeface="Consolas" pitchFamily="49" charset="0"/>
                <a:cs typeface="Consolas" pitchFamily="49" charset="0"/>
              </a:rPr>
              <a:t>  Mississippi         21      21</a:t>
            </a:r>
          </a:p>
        </p:txBody>
      </p:sp>
      <p:sp>
        <p:nvSpPr>
          <p:cNvPr id="4" name="TextBox 3"/>
          <p:cNvSpPr txBox="1"/>
          <p:nvPr/>
        </p:nvSpPr>
        <p:spPr>
          <a:xfrm>
            <a:off x="286603" y="1078173"/>
            <a:ext cx="8366077" cy="2585323"/>
          </a:xfrm>
          <a:prstGeom prst="rect">
            <a:avLst/>
          </a:prstGeom>
          <a:noFill/>
        </p:spPr>
        <p:txBody>
          <a:bodyPr wrap="square" rtlCol="0">
            <a:spAutoFit/>
          </a:bodyPr>
          <a:lstStyle/>
          <a:p>
            <a:pPr marL="285750" indent="-285750">
              <a:buFont typeface="Arial" pitchFamily="34" charset="0"/>
              <a:buChar char="•"/>
            </a:pPr>
            <a:r>
              <a:rPr lang="en-US" dirty="0" smtClean="0"/>
              <a:t>Table() produces a summary of counts of occurrences of one variable vs. another</a:t>
            </a:r>
          </a:p>
          <a:p>
            <a:pPr marL="285750" indent="-285750">
              <a:buFont typeface="Arial" pitchFamily="34" charset="0"/>
              <a:buChar char="•"/>
            </a:pPr>
            <a:r>
              <a:rPr lang="en-US" dirty="0" smtClean="0"/>
              <a:t>This can be used for bivariate analysis for categorical variables</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For numerical variables, use the plot() function instead of table()</a:t>
            </a:r>
          </a:p>
        </p:txBody>
      </p:sp>
      <p:sp>
        <p:nvSpPr>
          <p:cNvPr id="5" name="Rectangle 4"/>
          <p:cNvSpPr/>
          <p:nvPr/>
        </p:nvSpPr>
        <p:spPr>
          <a:xfrm>
            <a:off x="247931" y="3773976"/>
            <a:ext cx="8475259"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plot(</a:t>
            </a:r>
            <a:r>
              <a:rPr lang="en-US" sz="1400" dirty="0" err="1">
                <a:latin typeface="Consolas" pitchFamily="49" charset="0"/>
                <a:cs typeface="Consolas" pitchFamily="49" charset="0"/>
              </a:rPr>
              <a:t>iris$Species,iris$Sepal.Width</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p>
        </p:txBody>
      </p:sp>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573" y="4187833"/>
            <a:ext cx="394335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7219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4" name="TextBox 3"/>
          <p:cNvSpPr txBox="1"/>
          <p:nvPr/>
        </p:nvSpPr>
        <p:spPr>
          <a:xfrm>
            <a:off x="109183" y="1064526"/>
            <a:ext cx="9034818" cy="2585323"/>
          </a:xfrm>
          <a:prstGeom prst="rect">
            <a:avLst/>
          </a:prstGeom>
          <a:noFill/>
        </p:spPr>
        <p:txBody>
          <a:bodyPr wrap="square" rtlCol="0">
            <a:spAutoFit/>
          </a:bodyPr>
          <a:lstStyle/>
          <a:p>
            <a:r>
              <a:rPr lang="en-US" sz="1600" dirty="0" smtClean="0"/>
              <a:t>Represented </a:t>
            </a:r>
            <a:r>
              <a:rPr lang="en-US" sz="1600" dirty="0"/>
              <a:t>by NA in R, </a:t>
            </a:r>
            <a:r>
              <a:rPr lang="en-US" sz="1600" dirty="0" smtClean="0"/>
              <a:t>missing values are placeholders </a:t>
            </a:r>
            <a:r>
              <a:rPr lang="en-US" sz="1600" dirty="0"/>
              <a:t>for </a:t>
            </a:r>
            <a:r>
              <a:rPr lang="en-US" sz="1600" dirty="0" smtClean="0"/>
              <a:t>data of </a:t>
            </a:r>
            <a:r>
              <a:rPr lang="en-US" sz="1600" dirty="0"/>
              <a:t>which the type is </a:t>
            </a:r>
            <a:r>
              <a:rPr lang="en-US" sz="1600" dirty="0" smtClean="0"/>
              <a:t>known but </a:t>
            </a:r>
            <a:r>
              <a:rPr lang="en-US" sz="1600" dirty="0"/>
              <a:t>its value </a:t>
            </a:r>
            <a:r>
              <a:rPr lang="en-US" sz="1600" dirty="0" smtClean="0"/>
              <a:t>isn't</a:t>
            </a:r>
          </a:p>
          <a:p>
            <a:pPr marL="285750" indent="-285750">
              <a:buFont typeface="Arial" pitchFamily="34" charset="0"/>
              <a:buChar char="•"/>
            </a:pPr>
            <a:r>
              <a:rPr lang="en-US" sz="1600" dirty="0" smtClean="0"/>
              <a:t>One may choose to either omit elements from a dataset that contain missing values or to impute a value, but this is something to be dealt with prior to any analysis.</a:t>
            </a:r>
          </a:p>
          <a:p>
            <a:endParaRPr lang="en-US" sz="1600" dirty="0" smtClean="0"/>
          </a:p>
          <a:p>
            <a:r>
              <a:rPr lang="en-US" b="1" dirty="0" smtClean="0"/>
              <a:t>Common Mistakes</a:t>
            </a:r>
            <a:endParaRPr lang="en-US" sz="1600" b="1" dirty="0" smtClean="0"/>
          </a:p>
          <a:p>
            <a:pPr marL="285750" indent="-285750">
              <a:buFont typeface="Arial" pitchFamily="34" charset="0"/>
              <a:buChar char="•"/>
            </a:pPr>
            <a:r>
              <a:rPr lang="en-US" sz="1600" dirty="0" smtClean="0"/>
              <a:t>In practice, analysts may confuse a missing value with a default value or category</a:t>
            </a:r>
          </a:p>
          <a:p>
            <a:pPr marL="285750" indent="-285750">
              <a:buFont typeface="Arial" pitchFamily="34" charset="0"/>
              <a:buChar char="•"/>
            </a:pPr>
            <a:r>
              <a:rPr lang="en-US" sz="1600" dirty="0" smtClean="0"/>
              <a:t>Another </a:t>
            </a:r>
            <a:r>
              <a:rPr lang="en-US" sz="1600" dirty="0"/>
              <a:t>commonly encountered mistake is to confuse an NA in </a:t>
            </a:r>
            <a:r>
              <a:rPr lang="en-US" sz="1600" dirty="0" smtClean="0"/>
              <a:t>categorical data </a:t>
            </a:r>
            <a:r>
              <a:rPr lang="en-US" sz="1600" dirty="0"/>
              <a:t>with the category </a:t>
            </a:r>
            <a:r>
              <a:rPr lang="en-US" sz="1600" i="1" dirty="0"/>
              <a:t>unknown</a:t>
            </a:r>
            <a:r>
              <a:rPr lang="en-US" sz="1600" dirty="0"/>
              <a:t>. If </a:t>
            </a:r>
            <a:r>
              <a:rPr lang="en-US" sz="1600" i="1" dirty="0"/>
              <a:t>unknown </a:t>
            </a:r>
            <a:r>
              <a:rPr lang="en-US" sz="1600" dirty="0"/>
              <a:t>is indeed a category, it should be added as </a:t>
            </a:r>
            <a:r>
              <a:rPr lang="en-US" sz="1600" dirty="0" smtClean="0"/>
              <a:t>a factor </a:t>
            </a:r>
            <a:r>
              <a:rPr lang="en-US" sz="1600" dirty="0"/>
              <a:t>level so it can be appropriately analyzed. </a:t>
            </a:r>
            <a:endParaRPr lang="en-US" sz="1600" dirty="0" smtClean="0"/>
          </a:p>
        </p:txBody>
      </p:sp>
      <p:sp>
        <p:nvSpPr>
          <p:cNvPr id="5" name="TextBox 4"/>
          <p:cNvSpPr txBox="1"/>
          <p:nvPr/>
        </p:nvSpPr>
        <p:spPr>
          <a:xfrm>
            <a:off x="109183" y="5125739"/>
            <a:ext cx="8851438" cy="1323439"/>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dirty="0"/>
              <a:t>&gt; age &lt;- c(23, 16, NA)</a:t>
            </a:r>
          </a:p>
          <a:p>
            <a:r>
              <a:rPr lang="en-US" dirty="0"/>
              <a:t>&gt; mean(age)</a:t>
            </a:r>
          </a:p>
          <a:p>
            <a:r>
              <a:rPr lang="en-US" dirty="0"/>
              <a:t> [1] NA</a:t>
            </a:r>
          </a:p>
          <a:p>
            <a:r>
              <a:rPr lang="en-US" dirty="0"/>
              <a:t>&gt; mean(age, na.rm = TRUE)</a:t>
            </a:r>
          </a:p>
          <a:p>
            <a:r>
              <a:rPr lang="en-US" dirty="0"/>
              <a:t> [1] 19.5</a:t>
            </a:r>
          </a:p>
        </p:txBody>
      </p:sp>
      <p:sp>
        <p:nvSpPr>
          <p:cNvPr id="6" name="Rectangle 5"/>
          <p:cNvSpPr/>
          <p:nvPr/>
        </p:nvSpPr>
        <p:spPr>
          <a:xfrm>
            <a:off x="197891" y="3827830"/>
            <a:ext cx="8721785"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i="1" dirty="0"/>
              <a:t>The </a:t>
            </a:r>
            <a:r>
              <a:rPr lang="en-US" sz="1600" i="1" dirty="0" smtClean="0"/>
              <a:t>behavior </a:t>
            </a:r>
            <a:r>
              <a:rPr lang="en-US" sz="1600" i="1" dirty="0"/>
              <a:t>of R's core functionality is completely consistent with the idea that the </a:t>
            </a:r>
            <a:r>
              <a:rPr lang="en-US" sz="1600" i="1" dirty="0" smtClean="0"/>
              <a:t>analyst must </a:t>
            </a:r>
            <a:r>
              <a:rPr lang="en-US" sz="1600" i="1" dirty="0"/>
              <a:t>decide what to do with missing data. </a:t>
            </a:r>
          </a:p>
          <a:p>
            <a:r>
              <a:rPr lang="en-US" sz="1600" i="1" dirty="0" smtClean="0"/>
              <a:t>A </a:t>
            </a:r>
            <a:r>
              <a:rPr lang="en-US" sz="1600" i="1" dirty="0"/>
              <a:t>common choice, namely `leave out records </a:t>
            </a:r>
            <a:r>
              <a:rPr lang="en-US" sz="1600" i="1" dirty="0" smtClean="0"/>
              <a:t>with missing </a:t>
            </a:r>
            <a:r>
              <a:rPr lang="en-US" sz="1600" i="1" dirty="0"/>
              <a:t>data' is supported by many base functions through the na.rm </a:t>
            </a:r>
            <a:r>
              <a:rPr lang="en-US" sz="1600" i="1" dirty="0" smtClean="0"/>
              <a:t>option</a:t>
            </a:r>
            <a:endParaRPr lang="en-US" sz="1600" i="1" dirty="0"/>
          </a:p>
        </p:txBody>
      </p:sp>
    </p:spTree>
    <p:extLst>
      <p:ext uri="{BB962C8B-B14F-4D97-AF65-F5344CB8AC3E}">
        <p14:creationId xmlns:p14="http://schemas.microsoft.com/office/powerpoint/2010/main" val="55708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183" y="996286"/>
            <a:ext cx="9034818" cy="1815882"/>
          </a:xfrm>
          <a:prstGeom prst="rect">
            <a:avLst/>
          </a:prstGeom>
          <a:noFill/>
        </p:spPr>
        <p:txBody>
          <a:bodyPr wrap="square" rtlCol="0">
            <a:spAutoFit/>
          </a:bodyPr>
          <a:lstStyle/>
          <a:p>
            <a:r>
              <a:rPr lang="en-US" sz="1600" dirty="0" smtClean="0"/>
              <a:t>Here is an elegant way to find the count of missing values in a dataframe</a:t>
            </a:r>
          </a:p>
          <a:p>
            <a:endParaRPr lang="en-US" sz="1600" dirty="0"/>
          </a:p>
          <a:p>
            <a:endParaRPr lang="en-US" sz="1600" dirty="0" smtClean="0"/>
          </a:p>
          <a:p>
            <a:endParaRPr lang="en-US" sz="1600" dirty="0"/>
          </a:p>
          <a:p>
            <a:endParaRPr lang="en-US" sz="1600" dirty="0" smtClean="0"/>
          </a:p>
          <a:p>
            <a:endParaRPr lang="en-US" sz="1600" dirty="0"/>
          </a:p>
          <a:p>
            <a:r>
              <a:rPr lang="en-US" sz="1600" dirty="0" smtClean="0"/>
              <a:t>Using other packages to get similar results:</a:t>
            </a:r>
          </a:p>
        </p:txBody>
      </p:sp>
      <p:sp>
        <p:nvSpPr>
          <p:cNvPr id="2" name="Title 1"/>
          <p:cNvSpPr>
            <a:spLocks noGrp="1"/>
          </p:cNvSpPr>
          <p:nvPr>
            <p:ph type="title"/>
          </p:nvPr>
        </p:nvSpPr>
        <p:spPr/>
        <p:txBody>
          <a:bodyPr/>
          <a:lstStyle/>
          <a:p>
            <a:r>
              <a:rPr lang="en-US" dirty="0" smtClean="0"/>
              <a:t>Missing Value Identification</a:t>
            </a:r>
            <a:endParaRPr lang="en-US" dirty="0"/>
          </a:p>
        </p:txBody>
      </p:sp>
      <p:sp>
        <p:nvSpPr>
          <p:cNvPr id="3" name="Rectangle 2"/>
          <p:cNvSpPr/>
          <p:nvPr/>
        </p:nvSpPr>
        <p:spPr>
          <a:xfrm>
            <a:off x="211536" y="1378661"/>
            <a:ext cx="8468437"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sapply</a:t>
            </a:r>
            <a:r>
              <a:rPr lang="en-US" sz="1400" dirty="0">
                <a:latin typeface="Consolas" pitchFamily="49" charset="0"/>
                <a:cs typeface="Consolas" pitchFamily="49" charset="0"/>
              </a:rPr>
              <a:t>(</a:t>
            </a:r>
            <a:r>
              <a:rPr lang="en-US" sz="1400" dirty="0" err="1">
                <a:latin typeface="Consolas" pitchFamily="49" charset="0"/>
                <a:cs typeface="Consolas" pitchFamily="49" charset="0"/>
              </a:rPr>
              <a:t>airquality</a:t>
            </a:r>
            <a:r>
              <a:rPr lang="en-US" sz="1400" dirty="0">
                <a:latin typeface="Consolas" pitchFamily="49" charset="0"/>
                <a:cs typeface="Consolas" pitchFamily="49" charset="0"/>
              </a:rPr>
              <a:t>, function(x) sum(is.na(x)))</a:t>
            </a:r>
          </a:p>
          <a:p>
            <a:r>
              <a:rPr lang="en-US" sz="1400" dirty="0">
                <a:latin typeface="Consolas" pitchFamily="49" charset="0"/>
                <a:cs typeface="Consolas" pitchFamily="49" charset="0"/>
              </a:rPr>
              <a:t>  Ozone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Wind    Temp   Month     Day </a:t>
            </a:r>
          </a:p>
          <a:p>
            <a:r>
              <a:rPr lang="en-US" sz="1400" dirty="0">
                <a:latin typeface="Consolas" pitchFamily="49" charset="0"/>
                <a:cs typeface="Consolas" pitchFamily="49" charset="0"/>
              </a:rPr>
              <a:t>     37       7       0       0       0       0 </a:t>
            </a:r>
          </a:p>
        </p:txBody>
      </p:sp>
      <p:sp>
        <p:nvSpPr>
          <p:cNvPr id="5" name="Rectangle 4"/>
          <p:cNvSpPr/>
          <p:nvPr/>
        </p:nvSpPr>
        <p:spPr>
          <a:xfrm>
            <a:off x="211535" y="2850063"/>
            <a:ext cx="8468437"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library(mice)</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library(VIM)</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md.pattern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airquality</a:t>
            </a:r>
            <a:r>
              <a:rPr lang="en-US" sz="1400" dirty="0">
                <a:latin typeface="Consolas" pitchFamily="49" charset="0"/>
                <a:cs typeface="Consolas" pitchFamily="49" charset="0"/>
              </a:rPr>
              <a:t>)</a:t>
            </a:r>
          </a:p>
          <a:p>
            <a:r>
              <a:rPr lang="en-US" sz="1400" dirty="0">
                <a:latin typeface="Consolas" pitchFamily="49" charset="0"/>
                <a:cs typeface="Consolas" pitchFamily="49" charset="0"/>
              </a:rPr>
              <a:t>    Wind Temp Month Day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Ozone   </a:t>
            </a:r>
          </a:p>
          <a:p>
            <a:r>
              <a:rPr lang="en-US" sz="1400" dirty="0">
                <a:latin typeface="Consolas" pitchFamily="49" charset="0"/>
                <a:cs typeface="Consolas" pitchFamily="49" charset="0"/>
              </a:rPr>
              <a:t>111    1    1     1   1       1     1  0</a:t>
            </a:r>
          </a:p>
          <a:p>
            <a:r>
              <a:rPr lang="en-US" sz="1400" dirty="0">
                <a:latin typeface="Consolas" pitchFamily="49" charset="0"/>
                <a:cs typeface="Consolas" pitchFamily="49" charset="0"/>
              </a:rPr>
              <a:t> 35    1    1     1   1       1     0  1</a:t>
            </a:r>
          </a:p>
          <a:p>
            <a:r>
              <a:rPr lang="en-US" sz="1400" dirty="0">
                <a:latin typeface="Consolas" pitchFamily="49" charset="0"/>
                <a:cs typeface="Consolas" pitchFamily="49" charset="0"/>
              </a:rPr>
              <a:t>  5    1    1     1   1       0     1  1</a:t>
            </a:r>
          </a:p>
          <a:p>
            <a:r>
              <a:rPr lang="en-US" sz="1400" dirty="0">
                <a:latin typeface="Consolas" pitchFamily="49" charset="0"/>
                <a:cs typeface="Consolas" pitchFamily="49" charset="0"/>
              </a:rPr>
              <a:t>  2    1    1     1   1       0     0  2</a:t>
            </a:r>
          </a:p>
          <a:p>
            <a:r>
              <a:rPr lang="en-US" sz="1400" dirty="0">
                <a:latin typeface="Consolas" pitchFamily="49" charset="0"/>
                <a:cs typeface="Consolas" pitchFamily="49" charset="0"/>
              </a:rPr>
              <a:t>       0    0     0   0       7    37 44</a:t>
            </a:r>
          </a:p>
        </p:txBody>
      </p:sp>
    </p:spTree>
    <p:extLst>
      <p:ext uri="{BB962C8B-B14F-4D97-AF65-F5344CB8AC3E}">
        <p14:creationId xmlns:p14="http://schemas.microsoft.com/office/powerpoint/2010/main" val="3868983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Representation</a:t>
            </a:r>
            <a:endParaRPr lang="en-US" dirty="0"/>
          </a:p>
        </p:txBody>
      </p:sp>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304" y="3421463"/>
            <a:ext cx="7151421" cy="340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7424" y="1016715"/>
            <a:ext cx="8830098" cy="246221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mice_plot</a:t>
            </a:r>
            <a:r>
              <a:rPr lang="en-US" sz="1400" dirty="0">
                <a:latin typeface="Consolas" pitchFamily="49" charset="0"/>
                <a:cs typeface="Consolas" pitchFamily="49" charset="0"/>
              </a:rPr>
              <a:t> &lt;- </a:t>
            </a:r>
            <a:r>
              <a:rPr lang="en-US" sz="1400" dirty="0" err="1">
                <a:latin typeface="Consolas" pitchFamily="49" charset="0"/>
                <a:cs typeface="Consolas" pitchFamily="49" charset="0"/>
              </a:rPr>
              <a:t>aggr</a:t>
            </a:r>
            <a:r>
              <a:rPr lang="en-US" sz="1400" dirty="0">
                <a:latin typeface="Consolas" pitchFamily="49" charset="0"/>
                <a:cs typeface="Consolas" pitchFamily="49" charset="0"/>
              </a:rPr>
              <a:t>(</a:t>
            </a:r>
            <a:r>
              <a:rPr lang="en-US" sz="1400" dirty="0" err="1">
                <a:latin typeface="Consolas" pitchFamily="49" charset="0"/>
                <a:cs typeface="Consolas" pitchFamily="49" charset="0"/>
              </a:rPr>
              <a:t>airquality</a:t>
            </a:r>
            <a:r>
              <a:rPr lang="en-US" sz="1400" dirty="0">
                <a:latin typeface="Consolas" pitchFamily="49" charset="0"/>
                <a:cs typeface="Consolas" pitchFamily="49" charset="0"/>
              </a:rPr>
              <a:t>, col=c('</a:t>
            </a:r>
            <a:r>
              <a:rPr lang="en-US" sz="1400" dirty="0" err="1">
                <a:latin typeface="Consolas" pitchFamily="49" charset="0"/>
                <a:cs typeface="Consolas" pitchFamily="49" charset="0"/>
              </a:rPr>
              <a:t>navyblue</a:t>
            </a:r>
            <a:r>
              <a:rPr lang="en-US" sz="1400" dirty="0">
                <a:latin typeface="Consolas" pitchFamily="49" charset="0"/>
                <a:cs typeface="Consolas" pitchFamily="49" charset="0"/>
              </a:rPr>
              <a:t>','yellow'),numbers=TRUE, </a:t>
            </a:r>
            <a:r>
              <a:rPr lang="en-US" sz="1400" dirty="0" err="1">
                <a:latin typeface="Consolas" pitchFamily="49" charset="0"/>
                <a:cs typeface="Consolas" pitchFamily="49" charset="0"/>
              </a:rPr>
              <a:t>sortVars</a:t>
            </a:r>
            <a:r>
              <a:rPr lang="en-US" sz="1400" dirty="0">
                <a:latin typeface="Consolas" pitchFamily="49" charset="0"/>
                <a:cs typeface="Consolas" pitchFamily="49" charset="0"/>
              </a:rPr>
              <a:t>=TRUE, </a:t>
            </a:r>
            <a:r>
              <a:rPr lang="en-US" sz="1400" dirty="0" smtClean="0">
                <a:latin typeface="Consolas" pitchFamily="49" charset="0"/>
                <a:cs typeface="Consolas" pitchFamily="49" charset="0"/>
              </a:rPr>
              <a:t>   labels=names(</a:t>
            </a:r>
            <a:r>
              <a:rPr lang="en-US" sz="1400" dirty="0" err="1" smtClean="0">
                <a:latin typeface="Consolas" pitchFamily="49" charset="0"/>
                <a:cs typeface="Consolas" pitchFamily="49" charset="0"/>
              </a:rPr>
              <a:t>airquality</a:t>
            </a:r>
            <a:r>
              <a:rPr lang="en-US" sz="1400" dirty="0">
                <a:latin typeface="Consolas" pitchFamily="49" charset="0"/>
                <a:cs typeface="Consolas" pitchFamily="49" charset="0"/>
              </a:rPr>
              <a:t>), , </a:t>
            </a:r>
            <a:r>
              <a:rPr lang="en-US" sz="1400" dirty="0" err="1">
                <a:latin typeface="Consolas" pitchFamily="49" charset="0"/>
                <a:cs typeface="Consolas" pitchFamily="49" charset="0"/>
              </a:rPr>
              <a:t>ylab</a:t>
            </a:r>
            <a:r>
              <a:rPr lang="en-US" sz="1400" dirty="0">
                <a:latin typeface="Consolas" pitchFamily="49" charset="0"/>
                <a:cs typeface="Consolas" pitchFamily="49" charset="0"/>
              </a:rPr>
              <a:t>=c("Missing </a:t>
            </a:r>
            <a:r>
              <a:rPr lang="en-US" sz="1400" dirty="0" err="1">
                <a:latin typeface="Consolas" pitchFamily="49" charset="0"/>
                <a:cs typeface="Consolas" pitchFamily="49" charset="0"/>
              </a:rPr>
              <a:t>data","pattern</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 Variables sorted by number of </a:t>
            </a:r>
            <a:r>
              <a:rPr lang="en-US" sz="1400" dirty="0" err="1">
                <a:latin typeface="Consolas" pitchFamily="49" charset="0"/>
                <a:cs typeface="Consolas" pitchFamily="49" charset="0"/>
              </a:rPr>
              <a:t>missings</a:t>
            </a:r>
            <a:r>
              <a:rPr lang="en-US" sz="1400" dirty="0">
                <a:latin typeface="Consolas" pitchFamily="49" charset="0"/>
                <a:cs typeface="Consolas" pitchFamily="49" charset="0"/>
              </a:rPr>
              <a:t>: </a:t>
            </a:r>
          </a:p>
          <a:p>
            <a:r>
              <a:rPr lang="en-US" sz="1400" dirty="0">
                <a:latin typeface="Consolas" pitchFamily="49" charset="0"/>
                <a:cs typeface="Consolas" pitchFamily="49" charset="0"/>
              </a:rPr>
              <a:t> Variable      Count</a:t>
            </a:r>
          </a:p>
          <a:p>
            <a:r>
              <a:rPr lang="en-US" sz="1400" dirty="0">
                <a:latin typeface="Consolas" pitchFamily="49" charset="0"/>
                <a:cs typeface="Consolas" pitchFamily="49" charset="0"/>
              </a:rPr>
              <a:t>    Ozone 0.24183007</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0.04575163</a:t>
            </a:r>
          </a:p>
          <a:p>
            <a:r>
              <a:rPr lang="en-US" sz="1400" dirty="0">
                <a:latin typeface="Consolas" pitchFamily="49" charset="0"/>
                <a:cs typeface="Consolas" pitchFamily="49" charset="0"/>
              </a:rPr>
              <a:t>     Wind 0.00000000</a:t>
            </a:r>
          </a:p>
          <a:p>
            <a:r>
              <a:rPr lang="en-US" sz="1400" dirty="0">
                <a:latin typeface="Consolas" pitchFamily="49" charset="0"/>
                <a:cs typeface="Consolas" pitchFamily="49" charset="0"/>
              </a:rPr>
              <a:t>     Temp 0.00000000</a:t>
            </a:r>
          </a:p>
          <a:p>
            <a:r>
              <a:rPr lang="en-US" sz="1400" dirty="0">
                <a:latin typeface="Consolas" pitchFamily="49" charset="0"/>
                <a:cs typeface="Consolas" pitchFamily="49" charset="0"/>
              </a:rPr>
              <a:t>    Month 0.00000000</a:t>
            </a:r>
          </a:p>
          <a:p>
            <a:r>
              <a:rPr lang="en-US" sz="1400" dirty="0">
                <a:latin typeface="Consolas" pitchFamily="49" charset="0"/>
                <a:cs typeface="Consolas" pitchFamily="49" charset="0"/>
              </a:rPr>
              <a:t>      Day </a:t>
            </a:r>
            <a:r>
              <a:rPr lang="en-US" sz="1400" dirty="0" smtClean="0">
                <a:latin typeface="Consolas" pitchFamily="49" charset="0"/>
                <a:cs typeface="Consolas" pitchFamily="49" charset="0"/>
              </a:rPr>
              <a:t>0.00000000</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87345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 Imputation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45766173"/>
              </p:ext>
            </p:extLst>
          </p:nvPr>
        </p:nvGraphicFramePr>
        <p:xfrm>
          <a:off x="177421" y="1001208"/>
          <a:ext cx="8652679" cy="4490720"/>
        </p:xfrm>
        <a:graphic>
          <a:graphicData uri="http://schemas.openxmlformats.org/drawingml/2006/table">
            <a:tbl>
              <a:tblPr firstRow="1" bandRow="1">
                <a:tableStyleId>{0660B408-B3CF-4A94-85FC-2B1E0A45F4A2}</a:tableStyleId>
              </a:tblPr>
              <a:tblGrid>
                <a:gridCol w="2169994"/>
                <a:gridCol w="6482685"/>
              </a:tblGrid>
              <a:tr h="370840">
                <a:tc>
                  <a:txBody>
                    <a:bodyPr/>
                    <a:lstStyle/>
                    <a:p>
                      <a:r>
                        <a:rPr lang="en-US" dirty="0" smtClean="0"/>
                        <a:t>Technique</a:t>
                      </a:r>
                      <a:endParaRPr lang="en-US" dirty="0"/>
                    </a:p>
                  </a:txBody>
                  <a:tcPr/>
                </a:tc>
                <a:tc>
                  <a:txBody>
                    <a:bodyPr/>
                    <a:lstStyle/>
                    <a:p>
                      <a:r>
                        <a:rPr lang="en-US" dirty="0" smtClean="0"/>
                        <a:t>Description</a:t>
                      </a:r>
                      <a:endParaRPr lang="en-US" dirty="0"/>
                    </a:p>
                  </a:txBody>
                  <a:tcPr/>
                </a:tc>
              </a:tr>
              <a:tr h="370840">
                <a:tc>
                  <a:txBody>
                    <a:bodyPr/>
                    <a:lstStyle/>
                    <a:p>
                      <a:r>
                        <a:rPr lang="en-US" dirty="0" smtClean="0"/>
                        <a:t>Impute</a:t>
                      </a:r>
                      <a:r>
                        <a:rPr lang="en-US" baseline="0" dirty="0" smtClean="0"/>
                        <a:t> with mean/ median / mode</a:t>
                      </a:r>
                      <a:endParaRPr lang="en-US" dirty="0"/>
                    </a:p>
                  </a:txBody>
                  <a:tcPr/>
                </a:tc>
                <a:tc>
                  <a:txBody>
                    <a:bodyPr/>
                    <a:lstStyle/>
                    <a:p>
                      <a:r>
                        <a:rPr lang="en-US" dirty="0" smtClean="0"/>
                        <a:t>Replace missing values by mean/median/mode of the variable. </a:t>
                      </a:r>
                    </a:p>
                    <a:p>
                      <a:r>
                        <a:rPr lang="en-US" dirty="0" smtClean="0"/>
                        <a:t>These</a:t>
                      </a:r>
                      <a:r>
                        <a:rPr lang="en-US" baseline="0" dirty="0" smtClean="0"/>
                        <a:t> type of imputations significantly distort the variable distributions, reducing the standard deviation, should be use after checking the pre and post processing </a:t>
                      </a:r>
                      <a:r>
                        <a:rPr lang="en-US" baseline="0" dirty="0" err="1" smtClean="0"/>
                        <a:t>univariate</a:t>
                      </a:r>
                      <a:r>
                        <a:rPr lang="en-US" baseline="0" dirty="0" smtClean="0"/>
                        <a:t> distributions</a:t>
                      </a:r>
                      <a:endParaRPr lang="en-US" dirty="0"/>
                    </a:p>
                  </a:txBody>
                  <a:tcPr/>
                </a:tc>
              </a:tr>
              <a:tr h="370840">
                <a:tc>
                  <a:txBody>
                    <a:bodyPr/>
                    <a:lstStyle/>
                    <a:p>
                      <a:r>
                        <a:rPr lang="en-US" dirty="0" smtClean="0"/>
                        <a:t>Exponential smoothening</a:t>
                      </a:r>
                      <a:endParaRPr lang="en-US" dirty="0"/>
                    </a:p>
                  </a:txBody>
                  <a:tcPr/>
                </a:tc>
                <a:tc>
                  <a:txBody>
                    <a:bodyPr/>
                    <a:lstStyle/>
                    <a:p>
                      <a:r>
                        <a:rPr lang="en-US" dirty="0" smtClean="0"/>
                        <a:t>Useful in time-series forecasting, use exponential smoothening to impute missing values</a:t>
                      </a:r>
                      <a:endParaRPr lang="en-US" dirty="0"/>
                    </a:p>
                  </a:txBody>
                  <a:tcPr/>
                </a:tc>
              </a:tr>
              <a:tr h="370840">
                <a:tc>
                  <a:txBody>
                    <a:bodyPr/>
                    <a:lstStyle/>
                    <a:p>
                      <a:r>
                        <a:rPr lang="en-US" dirty="0" smtClean="0"/>
                        <a:t>Stochastic Imputation</a:t>
                      </a:r>
                      <a:endParaRPr lang="en-US" dirty="0"/>
                    </a:p>
                  </a:txBody>
                  <a:tcPr/>
                </a:tc>
                <a:tc>
                  <a:txBody>
                    <a:bodyPr/>
                    <a:lstStyle/>
                    <a:p>
                      <a:r>
                        <a:rPr lang="en-US" dirty="0" smtClean="0"/>
                        <a:t>Use regression techniques to impute the missing values</a:t>
                      </a:r>
                      <a:endParaRPr lang="en-US" dirty="0"/>
                    </a:p>
                  </a:txBody>
                  <a:tcPr/>
                </a:tc>
              </a:tr>
              <a:tr h="370840">
                <a:tc>
                  <a:txBody>
                    <a:bodyPr/>
                    <a:lstStyle/>
                    <a:p>
                      <a:r>
                        <a:rPr lang="en-US" dirty="0" smtClean="0"/>
                        <a:t>Do not Impute</a:t>
                      </a:r>
                      <a:endParaRPr lang="en-US" dirty="0"/>
                    </a:p>
                  </a:txBody>
                  <a:tcPr/>
                </a:tc>
                <a:tc>
                  <a:txBody>
                    <a:bodyPr/>
                    <a:lstStyle/>
                    <a:p>
                      <a:r>
                        <a:rPr lang="en-US" dirty="0" smtClean="0"/>
                        <a:t>Drop the variable if</a:t>
                      </a:r>
                      <a:r>
                        <a:rPr lang="en-US" baseline="0" dirty="0" smtClean="0"/>
                        <a:t> a large percentage of values are missing</a:t>
                      </a:r>
                      <a:endParaRPr lang="en-US" dirty="0"/>
                    </a:p>
                  </a:txBody>
                  <a:tcPr/>
                </a:tc>
              </a:tr>
              <a:tr h="370840">
                <a:tc>
                  <a:txBody>
                    <a:bodyPr/>
                    <a:lstStyle/>
                    <a:p>
                      <a:r>
                        <a:rPr lang="en-US" dirty="0" smtClean="0"/>
                        <a:t>Impute to default</a:t>
                      </a:r>
                      <a:endParaRPr lang="en-US" dirty="0"/>
                    </a:p>
                  </a:txBody>
                  <a:tcPr/>
                </a:tc>
                <a:tc>
                  <a:txBody>
                    <a:bodyPr/>
                    <a:lstStyle/>
                    <a:p>
                      <a:r>
                        <a:rPr lang="en-US" dirty="0" smtClean="0"/>
                        <a:t>For variables  which have</a:t>
                      </a:r>
                      <a:r>
                        <a:rPr lang="en-US" baseline="0" dirty="0" smtClean="0"/>
                        <a:t> very few unique values, impute missing values with default (most occurring values)</a:t>
                      </a:r>
                      <a:endParaRPr lang="en-US" dirty="0"/>
                    </a:p>
                  </a:txBody>
                  <a:tcPr/>
                </a:tc>
              </a:tr>
              <a:tr h="370840">
                <a:tc>
                  <a:txBody>
                    <a:bodyPr/>
                    <a:lstStyle/>
                    <a:p>
                      <a:r>
                        <a:rPr lang="en-US" dirty="0" smtClean="0"/>
                        <a:t>Business Sense</a:t>
                      </a:r>
                      <a:endParaRPr lang="en-US" dirty="0"/>
                    </a:p>
                  </a:txBody>
                  <a:tcPr/>
                </a:tc>
                <a:tc>
                  <a:txBody>
                    <a:bodyPr/>
                    <a:lstStyle/>
                    <a:p>
                      <a:r>
                        <a:rPr lang="en-US" dirty="0" smtClean="0"/>
                        <a:t>For</a:t>
                      </a:r>
                      <a:r>
                        <a:rPr lang="en-US" baseline="0" dirty="0" smtClean="0"/>
                        <a:t> some variables, which have apparent obvious correlations, use business sense for imputation</a:t>
                      </a:r>
                      <a:endParaRPr lang="en-US" dirty="0"/>
                    </a:p>
                  </a:txBody>
                  <a:tcPr/>
                </a:tc>
              </a:tr>
            </a:tbl>
          </a:graphicData>
        </a:graphic>
      </p:graphicFrame>
    </p:spTree>
    <p:extLst>
      <p:ext uri="{BB962C8B-B14F-4D97-AF65-F5344CB8AC3E}">
        <p14:creationId xmlns:p14="http://schemas.microsoft.com/office/powerpoint/2010/main" val="40507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with mean/median/mode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43004528"/>
              </p:ext>
            </p:extLst>
          </p:nvPr>
        </p:nvGraphicFramePr>
        <p:xfrm>
          <a:off x="327545" y="1397000"/>
          <a:ext cx="8529851" cy="1112520"/>
        </p:xfrm>
        <a:graphic>
          <a:graphicData uri="http://schemas.openxmlformats.org/drawingml/2006/table">
            <a:tbl>
              <a:tblPr firstRow="1" bandRow="1">
                <a:tableStyleId>{69CF1AB2-1976-4502-BF36-3FF5EA218861}</a:tableStyleId>
              </a:tblPr>
              <a:tblGrid>
                <a:gridCol w="1692135"/>
                <a:gridCol w="6837716"/>
              </a:tblGrid>
              <a:tr h="370840">
                <a:tc>
                  <a:txBody>
                    <a:bodyPr/>
                    <a:lstStyle/>
                    <a:p>
                      <a:r>
                        <a:rPr lang="en-US" b="0" dirty="0" smtClean="0"/>
                        <a:t>Mean</a:t>
                      </a:r>
                      <a:endParaRPr lang="en-US" b="0" dirty="0"/>
                    </a:p>
                  </a:txBody>
                  <a:tcPr/>
                </a:tc>
                <a:tc>
                  <a:txBody>
                    <a:bodyPr/>
                    <a:lstStyle/>
                    <a:p>
                      <a:r>
                        <a:rPr lang="en-US" b="0" dirty="0" err="1" smtClean="0"/>
                        <a:t>df$var</a:t>
                      </a:r>
                      <a:r>
                        <a:rPr lang="en-US" b="0" dirty="0" smtClean="0"/>
                        <a:t>&lt;-</a:t>
                      </a:r>
                      <a:r>
                        <a:rPr lang="en-US" b="0" dirty="0" err="1" smtClean="0"/>
                        <a:t>ifelse</a:t>
                      </a:r>
                      <a:r>
                        <a:rPr lang="en-US" b="0" dirty="0" smtClean="0"/>
                        <a:t>(is.na(</a:t>
                      </a:r>
                      <a:r>
                        <a:rPr lang="en-US" b="0" dirty="0" err="1" smtClean="0"/>
                        <a:t>df$var</a:t>
                      </a:r>
                      <a:r>
                        <a:rPr lang="en-US" b="0" dirty="0" smtClean="0"/>
                        <a:t>),mean(df$var,na.rm=T),</a:t>
                      </a:r>
                      <a:r>
                        <a:rPr lang="en-US" b="0" dirty="0" err="1" smtClean="0"/>
                        <a:t>df$var</a:t>
                      </a:r>
                      <a:r>
                        <a:rPr lang="en-US" b="0" dirty="0" smtClean="0"/>
                        <a:t>)</a:t>
                      </a:r>
                      <a:endParaRPr lang="en-US" b="0" dirty="0"/>
                    </a:p>
                  </a:txBody>
                  <a:tcPr/>
                </a:tc>
              </a:tr>
              <a:tr h="370840">
                <a:tc>
                  <a:txBody>
                    <a:bodyPr/>
                    <a:lstStyle/>
                    <a:p>
                      <a:r>
                        <a:rPr lang="en-US" dirty="0" smtClean="0"/>
                        <a:t>Median</a:t>
                      </a:r>
                      <a:endParaRPr lang="en-US" b="1" dirty="0"/>
                    </a:p>
                  </a:txBody>
                  <a:tcPr/>
                </a:tc>
                <a:tc>
                  <a:txBody>
                    <a:bodyPr/>
                    <a:lstStyle/>
                    <a:p>
                      <a:r>
                        <a:rPr lang="en-US" dirty="0" err="1" smtClean="0"/>
                        <a:t>df$var</a:t>
                      </a:r>
                      <a:r>
                        <a:rPr lang="en-US" dirty="0" smtClean="0"/>
                        <a:t>&lt;-</a:t>
                      </a:r>
                      <a:r>
                        <a:rPr lang="en-US" dirty="0" err="1" smtClean="0"/>
                        <a:t>ifelse</a:t>
                      </a:r>
                      <a:r>
                        <a:rPr lang="en-US" dirty="0" smtClean="0"/>
                        <a:t>(is.na(</a:t>
                      </a:r>
                      <a:r>
                        <a:rPr lang="en-US" dirty="0" err="1" smtClean="0"/>
                        <a:t>df$var</a:t>
                      </a:r>
                      <a:r>
                        <a:rPr lang="en-US" dirty="0" smtClean="0"/>
                        <a:t>),median(df$var,na.rm=T),</a:t>
                      </a:r>
                      <a:r>
                        <a:rPr lang="en-US" dirty="0" err="1" smtClean="0"/>
                        <a:t>df$var</a:t>
                      </a:r>
                      <a:r>
                        <a:rPr lang="en-US" dirty="0" smtClean="0"/>
                        <a:t>)</a:t>
                      </a:r>
                      <a:endParaRPr lang="en-US" b="0" dirty="0"/>
                    </a:p>
                  </a:txBody>
                  <a:tcPr/>
                </a:tc>
              </a:tr>
              <a:tr h="370840">
                <a:tc>
                  <a:txBody>
                    <a:bodyPr/>
                    <a:lstStyle/>
                    <a:p>
                      <a:r>
                        <a:rPr lang="en-US" dirty="0" smtClean="0"/>
                        <a:t>Mode</a:t>
                      </a:r>
                      <a:endParaRPr lang="en-US" b="1" dirty="0"/>
                    </a:p>
                  </a:txBody>
                  <a:tcPr/>
                </a:tc>
                <a:tc>
                  <a:txBody>
                    <a:bodyPr/>
                    <a:lstStyle/>
                    <a:p>
                      <a:r>
                        <a:rPr lang="en-US" dirty="0" err="1" smtClean="0"/>
                        <a:t>df$var</a:t>
                      </a:r>
                      <a:r>
                        <a:rPr lang="en-US" dirty="0" smtClean="0"/>
                        <a:t>&lt;-</a:t>
                      </a:r>
                      <a:r>
                        <a:rPr lang="en-US" dirty="0" err="1" smtClean="0"/>
                        <a:t>ifelse</a:t>
                      </a:r>
                      <a:r>
                        <a:rPr lang="en-US" dirty="0" smtClean="0"/>
                        <a:t>(is.na(</a:t>
                      </a:r>
                      <a:r>
                        <a:rPr lang="en-US" dirty="0" err="1" smtClean="0"/>
                        <a:t>df$var</a:t>
                      </a:r>
                      <a:r>
                        <a:rPr lang="en-US" dirty="0" smtClean="0"/>
                        <a:t>),mode(df$var,na.rm=T),</a:t>
                      </a:r>
                      <a:r>
                        <a:rPr lang="en-US" dirty="0" err="1" smtClean="0"/>
                        <a:t>df$var</a:t>
                      </a:r>
                      <a:r>
                        <a:rPr lang="en-US" dirty="0" smtClean="0"/>
                        <a:t>)</a:t>
                      </a:r>
                      <a:endParaRPr lang="en-US" b="0" dirty="0"/>
                    </a:p>
                  </a:txBody>
                  <a:tcPr/>
                </a:tc>
              </a:tr>
            </a:tbl>
          </a:graphicData>
        </a:graphic>
      </p:graphicFrame>
      <p:sp>
        <p:nvSpPr>
          <p:cNvPr id="6" name="Title 1"/>
          <p:cNvSpPr txBox="1">
            <a:spLocks/>
          </p:cNvSpPr>
          <p:nvPr/>
        </p:nvSpPr>
        <p:spPr>
          <a:xfrm>
            <a:off x="343621" y="3027760"/>
            <a:ext cx="8676959" cy="896467"/>
          </a:xfrm>
          <a:prstGeom prst="rect">
            <a:avLst/>
          </a:prstGeom>
        </p:spPr>
        <p:txBody>
          <a:bodyPr vert="horz" lIns="91440" tIns="45720" rIns="91440" bIns="45720" rtlCol="0" anchor="ctr">
            <a:normAutofit/>
          </a:bodyPr>
          <a:lstStyle>
            <a:lvl1pPr algn="l" defTabSz="914400" rtl="0" eaLnBrk="1" latinLnBrk="0" hangingPunct="1">
              <a:lnSpc>
                <a:spcPts val="2800"/>
              </a:lnSpc>
              <a:spcBef>
                <a:spcPct val="0"/>
              </a:spcBef>
              <a:buNone/>
              <a:defRPr lang="en-US" sz="2600" kern="1200" dirty="0" smtClean="0">
                <a:solidFill>
                  <a:srgbClr val="676767"/>
                </a:solidFill>
                <a:latin typeface="Century Gothic" pitchFamily="34" charset="0"/>
                <a:ea typeface="+mj-ea"/>
                <a:cs typeface="+mj-cs"/>
              </a:defRPr>
            </a:lvl1pPr>
          </a:lstStyle>
          <a:p>
            <a:r>
              <a:rPr lang="en-US" u="sng" dirty="0" smtClean="0"/>
              <a:t>Imputation with business sense</a:t>
            </a:r>
            <a:endParaRPr lang="en-US" u="sng" dirty="0"/>
          </a:p>
        </p:txBody>
      </p:sp>
      <p:sp>
        <p:nvSpPr>
          <p:cNvPr id="7" name="TextBox 6"/>
          <p:cNvSpPr txBox="1"/>
          <p:nvPr/>
        </p:nvSpPr>
        <p:spPr>
          <a:xfrm>
            <a:off x="343621" y="3896931"/>
            <a:ext cx="8418242" cy="1477328"/>
          </a:xfrm>
          <a:prstGeom prst="rect">
            <a:avLst/>
          </a:prstGeom>
          <a:noFill/>
        </p:spPr>
        <p:txBody>
          <a:bodyPr wrap="square" rtlCol="0">
            <a:spAutoFit/>
          </a:bodyPr>
          <a:lstStyle/>
          <a:p>
            <a:r>
              <a:rPr lang="en-US" dirty="0" smtClean="0"/>
              <a:t>For cases where variable meanings and their relationships allow easy imputations. Some examples are:</a:t>
            </a:r>
          </a:p>
          <a:p>
            <a:pPr marL="285750" indent="-285750">
              <a:buFont typeface="Arial" pitchFamily="34" charset="0"/>
              <a:buChar char="•"/>
            </a:pPr>
            <a:r>
              <a:rPr lang="en-US" dirty="0" smtClean="0"/>
              <a:t>Name of spouse for unmarried</a:t>
            </a:r>
          </a:p>
          <a:p>
            <a:pPr marL="285750" indent="-285750">
              <a:buFont typeface="Arial" pitchFamily="34" charset="0"/>
              <a:buChar char="•"/>
            </a:pPr>
            <a:r>
              <a:rPr lang="en-US" dirty="0" smtClean="0"/>
              <a:t>Number of children for kids</a:t>
            </a:r>
          </a:p>
          <a:p>
            <a:pPr marL="285750" indent="-285750">
              <a:buFont typeface="Arial" pitchFamily="34" charset="0"/>
              <a:buChar char="•"/>
            </a:pPr>
            <a:r>
              <a:rPr lang="en-US" dirty="0" smtClean="0"/>
              <a:t>Default amount for bucket 0 customers</a:t>
            </a:r>
          </a:p>
        </p:txBody>
      </p:sp>
    </p:spTree>
    <p:extLst>
      <p:ext uri="{BB962C8B-B14F-4D97-AF65-F5344CB8AC3E}">
        <p14:creationId xmlns:p14="http://schemas.microsoft.com/office/powerpoint/2010/main" val="2339785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Imputation: MICE package</a:t>
            </a:r>
            <a:endParaRPr lang="en-US" dirty="0"/>
          </a:p>
        </p:txBody>
      </p:sp>
      <p:sp>
        <p:nvSpPr>
          <p:cNvPr id="3" name="Rectangle 2"/>
          <p:cNvSpPr/>
          <p:nvPr/>
        </p:nvSpPr>
        <p:spPr>
          <a:xfrm>
            <a:off x="218364" y="1011659"/>
            <a:ext cx="8584442" cy="5355312"/>
          </a:xfrm>
          <a:prstGeom prst="rect">
            <a:avLst/>
          </a:prstGeom>
        </p:spPr>
        <p:txBody>
          <a:bodyPr wrap="square">
            <a:spAutoFit/>
          </a:bodyPr>
          <a:lstStyle/>
          <a:p>
            <a:pPr marL="285750" indent="-285750">
              <a:buFont typeface="Arial" pitchFamily="34" charset="0"/>
              <a:buChar char="•"/>
            </a:pPr>
            <a:r>
              <a:rPr lang="en-US" dirty="0"/>
              <a:t>MICE (Multivariate Imputation via Chained Equations) is one of the commonly used package by R users. </a:t>
            </a:r>
          </a:p>
          <a:p>
            <a:pPr marL="285750" indent="-285750">
              <a:buFont typeface="Arial" pitchFamily="34" charset="0"/>
              <a:buChar char="•"/>
            </a:pPr>
            <a:r>
              <a:rPr lang="en-US" dirty="0" smtClean="0"/>
              <a:t>Creating </a:t>
            </a:r>
            <a:r>
              <a:rPr lang="en-US" dirty="0"/>
              <a:t>multiple imputations as compared to a single imputation (such as mean) takes care of uncertainty in missing </a:t>
            </a:r>
            <a:r>
              <a:rPr lang="en-US" dirty="0" smtClean="0"/>
              <a:t>values.</a:t>
            </a:r>
          </a:p>
          <a:p>
            <a:pPr marL="285750" indent="-285750">
              <a:buFont typeface="Arial" pitchFamily="34" charset="0"/>
              <a:buChar char="•"/>
            </a:pPr>
            <a:r>
              <a:rPr lang="en-US" dirty="0" smtClean="0"/>
              <a:t>MICE</a:t>
            </a:r>
            <a:r>
              <a:rPr lang="en-US" dirty="0"/>
              <a:t> assumes that the missing data are Missing at Random (MAR), which means that the probability that a value is missing depends only on observed value and can be predicted using them. It imputes data on a variable by variable basis by specifying an imputation model per variable.</a:t>
            </a:r>
          </a:p>
          <a:p>
            <a:endParaRPr lang="en-US" b="1" dirty="0" smtClean="0"/>
          </a:p>
          <a:p>
            <a:r>
              <a:rPr lang="en-US" i="1" dirty="0" smtClean="0"/>
              <a:t>Suppose </a:t>
            </a:r>
            <a:r>
              <a:rPr lang="en-US" i="1" dirty="0"/>
              <a:t>we have </a:t>
            </a:r>
            <a:r>
              <a:rPr lang="en-US" i="1" dirty="0" smtClean="0"/>
              <a:t>‘k’ variables: X1</a:t>
            </a:r>
            <a:r>
              <a:rPr lang="en-US" i="1" dirty="0"/>
              <a:t>, X2….</a:t>
            </a:r>
            <a:r>
              <a:rPr lang="en-US" i="1" dirty="0" err="1" smtClean="0"/>
              <a:t>Xk</a:t>
            </a:r>
            <a:r>
              <a:rPr lang="en-US" i="1" dirty="0" smtClean="0"/>
              <a:t>. </a:t>
            </a:r>
            <a:r>
              <a:rPr lang="en-US" i="1" dirty="0"/>
              <a:t>If X1 has missing values, then it will be regressed on </a:t>
            </a:r>
            <a:r>
              <a:rPr lang="en-US" i="1" dirty="0" smtClean="0"/>
              <a:t>all other variables “X2” </a:t>
            </a:r>
            <a:r>
              <a:rPr lang="en-US" i="1" dirty="0"/>
              <a:t>to </a:t>
            </a:r>
            <a:r>
              <a:rPr lang="en-US" i="1" dirty="0" smtClean="0"/>
              <a:t>“</a:t>
            </a:r>
            <a:r>
              <a:rPr lang="en-US" i="1" dirty="0" err="1" smtClean="0"/>
              <a:t>Xk</a:t>
            </a:r>
            <a:r>
              <a:rPr lang="en-US" i="1" dirty="0" smtClean="0"/>
              <a:t>”. </a:t>
            </a:r>
          </a:p>
          <a:p>
            <a:endParaRPr lang="en-US" i="1" dirty="0"/>
          </a:p>
          <a:p>
            <a:r>
              <a:rPr lang="en-US" i="1" dirty="0" smtClean="0"/>
              <a:t>The </a:t>
            </a:r>
            <a:r>
              <a:rPr lang="en-US" i="1" dirty="0"/>
              <a:t>missing values in X1 will be then replaced by predictive values obtained. </a:t>
            </a:r>
            <a:endParaRPr lang="en-US" i="1" dirty="0" smtClean="0"/>
          </a:p>
          <a:p>
            <a:endParaRPr lang="en-US" i="1" dirty="0"/>
          </a:p>
          <a:p>
            <a:r>
              <a:rPr lang="en-US" i="1" dirty="0" smtClean="0"/>
              <a:t>Precisely</a:t>
            </a:r>
            <a:r>
              <a:rPr lang="en-US" i="1" dirty="0"/>
              <a:t>, the methods used by this package are:</a:t>
            </a:r>
          </a:p>
          <a:p>
            <a:pPr marL="285750" indent="-285750">
              <a:buFont typeface="Arial" pitchFamily="34" charset="0"/>
              <a:buChar char="•"/>
            </a:pPr>
            <a:r>
              <a:rPr lang="en-US" i="1" dirty="0"/>
              <a:t>PMM (Predictive Mean Matching)  – For numeric variables</a:t>
            </a:r>
          </a:p>
          <a:p>
            <a:pPr marL="285750" indent="-285750">
              <a:buFont typeface="Arial" pitchFamily="34" charset="0"/>
              <a:buChar char="•"/>
            </a:pPr>
            <a:r>
              <a:rPr lang="en-US" i="1" dirty="0" err="1"/>
              <a:t>logreg</a:t>
            </a:r>
            <a:r>
              <a:rPr lang="en-US" i="1" dirty="0"/>
              <a:t>(Logistic Regression) – For Binary Variables( with 2 levels)</a:t>
            </a:r>
          </a:p>
          <a:p>
            <a:pPr marL="285750" indent="-285750">
              <a:buFont typeface="Arial" pitchFamily="34" charset="0"/>
              <a:buChar char="•"/>
            </a:pPr>
            <a:r>
              <a:rPr lang="en-US" i="1" dirty="0" err="1"/>
              <a:t>polyreg</a:t>
            </a:r>
            <a:r>
              <a:rPr lang="en-US" i="1" dirty="0"/>
              <a:t>(Bayesian </a:t>
            </a:r>
            <a:r>
              <a:rPr lang="en-US" i="1" dirty="0" err="1"/>
              <a:t>polytomous</a:t>
            </a:r>
            <a:r>
              <a:rPr lang="en-US" i="1" dirty="0"/>
              <a:t> regression) – For Factor Variables (&gt;= 2 levels)</a:t>
            </a:r>
          </a:p>
          <a:p>
            <a:pPr marL="285750" indent="-285750">
              <a:buFont typeface="Arial" pitchFamily="34" charset="0"/>
              <a:buChar char="•"/>
            </a:pPr>
            <a:r>
              <a:rPr lang="en-US" i="1" dirty="0"/>
              <a:t>Proportional odds model (ordered, &gt;= 2 levels)</a:t>
            </a:r>
          </a:p>
        </p:txBody>
      </p:sp>
    </p:spTree>
    <p:extLst>
      <p:ext uri="{BB962C8B-B14F-4D97-AF65-F5344CB8AC3E}">
        <p14:creationId xmlns:p14="http://schemas.microsoft.com/office/powerpoint/2010/main" val="2365082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Missing Value Imputation</a:t>
            </a:r>
            <a:endParaRPr lang="en-US" dirty="0"/>
          </a:p>
        </p:txBody>
      </p:sp>
      <p:sp>
        <p:nvSpPr>
          <p:cNvPr id="3" name="Rectangle 2"/>
          <p:cNvSpPr/>
          <p:nvPr/>
        </p:nvSpPr>
        <p:spPr>
          <a:xfrm>
            <a:off x="464024" y="1126942"/>
            <a:ext cx="8352430" cy="526297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airquality_n</a:t>
            </a:r>
            <a:r>
              <a:rPr lang="en-US" sz="1400" dirty="0">
                <a:latin typeface="Consolas" pitchFamily="49" charset="0"/>
                <a:cs typeface="Consolas" pitchFamily="49" charset="0"/>
              </a:rPr>
              <a:t>&lt;-mice(</a:t>
            </a:r>
            <a:r>
              <a:rPr lang="en-US" sz="1400" dirty="0" err="1">
                <a:latin typeface="Consolas" pitchFamily="49" charset="0"/>
                <a:cs typeface="Consolas" pitchFamily="49" charset="0"/>
              </a:rPr>
              <a:t>airquality</a:t>
            </a:r>
            <a:r>
              <a:rPr lang="en-US" sz="1400" dirty="0">
                <a:latin typeface="Consolas" pitchFamily="49" charset="0"/>
                <a:cs typeface="Consolas" pitchFamily="49" charset="0"/>
              </a:rPr>
              <a:t>, m=5, </a:t>
            </a:r>
            <a:r>
              <a:rPr lang="en-US" sz="1400" dirty="0" err="1">
                <a:latin typeface="Consolas" pitchFamily="49" charset="0"/>
                <a:cs typeface="Consolas" pitchFamily="49" charset="0"/>
              </a:rPr>
              <a:t>maxit</a:t>
            </a:r>
            <a:r>
              <a:rPr lang="en-US" sz="1400" dirty="0">
                <a:latin typeface="Consolas" pitchFamily="49" charset="0"/>
                <a:cs typeface="Consolas" pitchFamily="49" charset="0"/>
              </a:rPr>
              <a:t>=50, method="</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seed=700)</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summary(</a:t>
            </a:r>
            <a:r>
              <a:rPr lang="en-US" sz="1400" dirty="0" err="1">
                <a:latin typeface="Consolas" pitchFamily="49" charset="0"/>
                <a:cs typeface="Consolas" pitchFamily="49" charset="0"/>
              </a:rPr>
              <a:t>airquality_n</a:t>
            </a:r>
            <a:r>
              <a:rPr lang="en-US" sz="1400" dirty="0">
                <a:latin typeface="Consolas" pitchFamily="49" charset="0"/>
                <a:cs typeface="Consolas" pitchFamily="49" charset="0"/>
              </a:rPr>
              <a:t>)</a:t>
            </a:r>
          </a:p>
          <a:p>
            <a:r>
              <a:rPr lang="en-US" sz="1400" dirty="0">
                <a:latin typeface="Consolas" pitchFamily="49" charset="0"/>
                <a:cs typeface="Consolas" pitchFamily="49" charset="0"/>
              </a:rPr>
              <a:t>Multiply imputed data set</a:t>
            </a:r>
          </a:p>
          <a:p>
            <a:r>
              <a:rPr lang="en-US" sz="1400" dirty="0">
                <a:latin typeface="Consolas" pitchFamily="49" charset="0"/>
                <a:cs typeface="Consolas" pitchFamily="49" charset="0"/>
              </a:rPr>
              <a:t>Call:</a:t>
            </a:r>
          </a:p>
          <a:p>
            <a:r>
              <a:rPr lang="en-US" sz="1400" dirty="0">
                <a:latin typeface="Consolas" pitchFamily="49" charset="0"/>
                <a:cs typeface="Consolas" pitchFamily="49" charset="0"/>
              </a:rPr>
              <a:t>mice(data = </a:t>
            </a:r>
            <a:r>
              <a:rPr lang="en-US" sz="1400" dirty="0" err="1">
                <a:latin typeface="Consolas" pitchFamily="49" charset="0"/>
                <a:cs typeface="Consolas" pitchFamily="49" charset="0"/>
              </a:rPr>
              <a:t>airquality</a:t>
            </a:r>
            <a:r>
              <a:rPr lang="en-US" sz="1400" dirty="0">
                <a:latin typeface="Consolas" pitchFamily="49" charset="0"/>
                <a:cs typeface="Consolas" pitchFamily="49" charset="0"/>
              </a:rPr>
              <a:t>, m = 5, method =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maxit</a:t>
            </a:r>
            <a:r>
              <a:rPr lang="en-US" sz="1400" dirty="0">
                <a:latin typeface="Consolas" pitchFamily="49" charset="0"/>
                <a:cs typeface="Consolas" pitchFamily="49" charset="0"/>
              </a:rPr>
              <a:t> = 50, seed = 706)</a:t>
            </a:r>
          </a:p>
          <a:p>
            <a:r>
              <a:rPr lang="en-US" sz="1400" dirty="0">
                <a:latin typeface="Consolas" pitchFamily="49" charset="0"/>
                <a:cs typeface="Consolas" pitchFamily="49" charset="0"/>
              </a:rPr>
              <a:t>Number of multiple imputations:  5</a:t>
            </a:r>
          </a:p>
          <a:p>
            <a:r>
              <a:rPr lang="en-US" sz="1400" dirty="0">
                <a:latin typeface="Consolas" pitchFamily="49" charset="0"/>
                <a:cs typeface="Consolas" pitchFamily="49" charset="0"/>
              </a:rPr>
              <a:t>Missing cells per column:</a:t>
            </a:r>
          </a:p>
          <a:p>
            <a:r>
              <a:rPr lang="en-US" sz="1400" dirty="0">
                <a:latin typeface="Consolas" pitchFamily="49" charset="0"/>
                <a:cs typeface="Consolas" pitchFamily="49" charset="0"/>
              </a:rPr>
              <a:t>  Ozone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Wind    Temp   Month     Day </a:t>
            </a:r>
          </a:p>
          <a:p>
            <a:r>
              <a:rPr lang="en-US" sz="1400" dirty="0">
                <a:latin typeface="Consolas" pitchFamily="49" charset="0"/>
                <a:cs typeface="Consolas" pitchFamily="49" charset="0"/>
              </a:rPr>
              <a:t>     37       7       0       0       0       0 </a:t>
            </a:r>
          </a:p>
          <a:p>
            <a:r>
              <a:rPr lang="en-US" sz="1400" dirty="0">
                <a:latin typeface="Consolas" pitchFamily="49" charset="0"/>
                <a:cs typeface="Consolas" pitchFamily="49" charset="0"/>
              </a:rPr>
              <a:t>Imputation methods:</a:t>
            </a:r>
          </a:p>
          <a:p>
            <a:r>
              <a:rPr lang="en-US" sz="1400" dirty="0">
                <a:latin typeface="Consolas" pitchFamily="49" charset="0"/>
                <a:cs typeface="Consolas" pitchFamily="49" charset="0"/>
              </a:rPr>
              <a:t>  Ozone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Wind    Temp   Month     Day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r>
              <a:rPr lang="en-US" sz="1400" dirty="0" err="1">
                <a:latin typeface="Consolas" pitchFamily="49" charset="0"/>
                <a:cs typeface="Consolas" pitchFamily="49" charset="0"/>
              </a:rPr>
              <a:t>pmm</a:t>
            </a:r>
            <a:r>
              <a:rPr lang="en-US" sz="1400" dirty="0">
                <a:latin typeface="Consolas" pitchFamily="49" charset="0"/>
                <a:cs typeface="Consolas" pitchFamily="49" charset="0"/>
              </a:rPr>
              <a:t>" </a:t>
            </a:r>
          </a:p>
          <a:p>
            <a:r>
              <a:rPr lang="en-US" sz="1400" dirty="0" err="1">
                <a:latin typeface="Consolas" pitchFamily="49" charset="0"/>
                <a:cs typeface="Consolas" pitchFamily="49" charset="0"/>
              </a:rPr>
              <a:t>VisitSequence</a:t>
            </a:r>
            <a:r>
              <a:rPr lang="en-US" sz="1400" dirty="0">
                <a:latin typeface="Consolas" pitchFamily="49" charset="0"/>
                <a:cs typeface="Consolas" pitchFamily="49" charset="0"/>
              </a:rPr>
              <a:t>:</a:t>
            </a:r>
          </a:p>
          <a:p>
            <a:r>
              <a:rPr lang="en-US" sz="1400" dirty="0">
                <a:latin typeface="Consolas" pitchFamily="49" charset="0"/>
                <a:cs typeface="Consolas" pitchFamily="49" charset="0"/>
              </a:rPr>
              <a:t>  Ozone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a:t>
            </a:r>
          </a:p>
          <a:p>
            <a:r>
              <a:rPr lang="en-US" sz="1400" dirty="0">
                <a:latin typeface="Consolas" pitchFamily="49" charset="0"/>
                <a:cs typeface="Consolas" pitchFamily="49" charset="0"/>
              </a:rPr>
              <a:t>      1       2 </a:t>
            </a:r>
          </a:p>
          <a:p>
            <a:r>
              <a:rPr lang="en-US" sz="1400" dirty="0" err="1">
                <a:latin typeface="Consolas" pitchFamily="49" charset="0"/>
                <a:cs typeface="Consolas" pitchFamily="49" charset="0"/>
              </a:rPr>
              <a:t>PredictorMatrix</a:t>
            </a:r>
            <a:r>
              <a:rPr lang="en-US" sz="1400" dirty="0">
                <a:latin typeface="Consolas" pitchFamily="49" charset="0"/>
                <a:cs typeface="Consolas" pitchFamily="49" charset="0"/>
              </a:rPr>
              <a:t>:</a:t>
            </a:r>
          </a:p>
          <a:p>
            <a:r>
              <a:rPr lang="en-US" sz="1400" dirty="0">
                <a:latin typeface="Consolas" pitchFamily="49" charset="0"/>
                <a:cs typeface="Consolas" pitchFamily="49" charset="0"/>
              </a:rPr>
              <a:t>        Ozone </a:t>
            </a:r>
            <a:r>
              <a:rPr lang="en-US" sz="1400" dirty="0" err="1">
                <a:latin typeface="Consolas" pitchFamily="49" charset="0"/>
                <a:cs typeface="Consolas" pitchFamily="49" charset="0"/>
              </a:rPr>
              <a:t>Solar.R</a:t>
            </a:r>
            <a:r>
              <a:rPr lang="en-US" sz="1400" dirty="0">
                <a:latin typeface="Consolas" pitchFamily="49" charset="0"/>
                <a:cs typeface="Consolas" pitchFamily="49" charset="0"/>
              </a:rPr>
              <a:t> Wind Temp Month Day</a:t>
            </a:r>
          </a:p>
          <a:p>
            <a:r>
              <a:rPr lang="en-US" sz="1400" dirty="0">
                <a:latin typeface="Consolas" pitchFamily="49" charset="0"/>
                <a:cs typeface="Consolas" pitchFamily="49" charset="0"/>
              </a:rPr>
              <a:t>Ozone       0       1    1    1     1   1</a:t>
            </a:r>
          </a:p>
          <a:p>
            <a:r>
              <a:rPr lang="en-US" sz="1400" dirty="0" err="1">
                <a:latin typeface="Consolas" pitchFamily="49" charset="0"/>
                <a:cs typeface="Consolas" pitchFamily="49" charset="0"/>
              </a:rPr>
              <a:t>Solar.R</a:t>
            </a:r>
            <a:r>
              <a:rPr lang="en-US" sz="1400" dirty="0">
                <a:latin typeface="Consolas" pitchFamily="49" charset="0"/>
                <a:cs typeface="Consolas" pitchFamily="49" charset="0"/>
              </a:rPr>
              <a:t>     1       0    1    1     1   1</a:t>
            </a:r>
          </a:p>
          <a:p>
            <a:r>
              <a:rPr lang="en-US" sz="1400" dirty="0">
                <a:latin typeface="Consolas" pitchFamily="49" charset="0"/>
                <a:cs typeface="Consolas" pitchFamily="49" charset="0"/>
              </a:rPr>
              <a:t>Wind        0       0    0    0     0   0</a:t>
            </a:r>
          </a:p>
          <a:p>
            <a:r>
              <a:rPr lang="en-US" sz="1400" dirty="0">
                <a:latin typeface="Consolas" pitchFamily="49" charset="0"/>
                <a:cs typeface="Consolas" pitchFamily="49" charset="0"/>
              </a:rPr>
              <a:t>Temp        0       0    0    0     0   0</a:t>
            </a:r>
          </a:p>
          <a:p>
            <a:r>
              <a:rPr lang="en-US" sz="1400" dirty="0">
                <a:latin typeface="Consolas" pitchFamily="49" charset="0"/>
                <a:cs typeface="Consolas" pitchFamily="49" charset="0"/>
              </a:rPr>
              <a:t>Month       0       0    0    0     0   0</a:t>
            </a:r>
          </a:p>
          <a:p>
            <a:r>
              <a:rPr lang="en-US" sz="1400" dirty="0">
                <a:latin typeface="Consolas" pitchFamily="49" charset="0"/>
                <a:cs typeface="Consolas" pitchFamily="49" charset="0"/>
              </a:rPr>
              <a:t>Day         0       0    0    0     0   0</a:t>
            </a:r>
          </a:p>
          <a:p>
            <a:r>
              <a:rPr lang="en-US" sz="1400" dirty="0">
                <a:latin typeface="Consolas" pitchFamily="49" charset="0"/>
                <a:cs typeface="Consolas" pitchFamily="49" charset="0"/>
              </a:rPr>
              <a:t>Random generator seed value:  </a:t>
            </a:r>
            <a:r>
              <a:rPr lang="en-US" sz="1400" dirty="0" smtClean="0">
                <a:latin typeface="Consolas" pitchFamily="49" charset="0"/>
                <a:cs typeface="Consolas" pitchFamily="49" charset="0"/>
              </a:rPr>
              <a:t>700</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04711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Impute</a:t>
            </a:r>
            <a:endParaRPr lang="en-US" dirty="0"/>
          </a:p>
        </p:txBody>
      </p:sp>
      <p:sp>
        <p:nvSpPr>
          <p:cNvPr id="3" name="Title 1"/>
          <p:cNvSpPr txBox="1">
            <a:spLocks/>
          </p:cNvSpPr>
          <p:nvPr/>
        </p:nvSpPr>
        <p:spPr>
          <a:xfrm>
            <a:off x="248673" y="3177836"/>
            <a:ext cx="8676959" cy="896467"/>
          </a:xfrm>
          <a:prstGeom prst="rect">
            <a:avLst/>
          </a:prstGeom>
        </p:spPr>
        <p:txBody>
          <a:bodyPr vert="horz" lIns="91440" tIns="45720" rIns="91440" bIns="45720" rtlCol="0" anchor="ctr">
            <a:normAutofit/>
          </a:bodyPr>
          <a:lstStyle>
            <a:lvl1pPr algn="l" defTabSz="914400" rtl="0" eaLnBrk="1" latinLnBrk="0" hangingPunct="1">
              <a:lnSpc>
                <a:spcPts val="2800"/>
              </a:lnSpc>
              <a:spcBef>
                <a:spcPct val="0"/>
              </a:spcBef>
              <a:buNone/>
              <a:defRPr lang="en-US" sz="2600" kern="1200" dirty="0" smtClean="0">
                <a:solidFill>
                  <a:srgbClr val="676767"/>
                </a:solidFill>
                <a:latin typeface="Century Gothic" pitchFamily="34" charset="0"/>
                <a:ea typeface="+mj-ea"/>
                <a:cs typeface="+mj-cs"/>
              </a:defRPr>
            </a:lvl1pPr>
          </a:lstStyle>
          <a:p>
            <a:r>
              <a:rPr lang="en-US" dirty="0" smtClean="0"/>
              <a:t>Impute by default value</a:t>
            </a:r>
            <a:endParaRPr lang="en-US" dirty="0"/>
          </a:p>
        </p:txBody>
      </p:sp>
      <p:sp>
        <p:nvSpPr>
          <p:cNvPr id="4" name="TextBox 3"/>
          <p:cNvSpPr txBox="1"/>
          <p:nvPr/>
        </p:nvSpPr>
        <p:spPr>
          <a:xfrm>
            <a:off x="357857" y="1187357"/>
            <a:ext cx="8281174" cy="1477328"/>
          </a:xfrm>
          <a:prstGeom prst="rect">
            <a:avLst/>
          </a:prstGeom>
          <a:noFill/>
        </p:spPr>
        <p:txBody>
          <a:bodyPr wrap="square" rtlCol="0">
            <a:spAutoFit/>
          </a:bodyPr>
          <a:lstStyle/>
          <a:p>
            <a:pPr marL="285750" indent="-285750">
              <a:buFont typeface="Arial" pitchFamily="34" charset="0"/>
              <a:buChar char="•"/>
            </a:pPr>
            <a:r>
              <a:rPr lang="en-US" dirty="0" smtClean="0"/>
              <a:t>For  categorical variables,  it is better to treat all the missing values as a separate group / level to capture any prediction power they might have</a:t>
            </a:r>
            <a:br>
              <a:rPr lang="en-US" dirty="0" smtClean="0"/>
            </a:br>
            <a:endParaRPr lang="en-US" dirty="0" smtClean="0"/>
          </a:p>
          <a:p>
            <a:pPr marL="285750" indent="-285750">
              <a:buFont typeface="Arial" pitchFamily="34" charset="0"/>
              <a:buChar char="•"/>
            </a:pPr>
            <a:r>
              <a:rPr lang="en-US" dirty="0" smtClean="0"/>
              <a:t>For variables having a lot of missing values (greater than 5%-10%), it is better to drop the variables from the analysis</a:t>
            </a:r>
            <a:endParaRPr lang="en-US" dirty="0"/>
          </a:p>
        </p:txBody>
      </p:sp>
      <p:sp>
        <p:nvSpPr>
          <p:cNvPr id="6" name="TextBox 5"/>
          <p:cNvSpPr txBox="1"/>
          <p:nvPr/>
        </p:nvSpPr>
        <p:spPr>
          <a:xfrm>
            <a:off x="357857" y="3973821"/>
            <a:ext cx="8281174" cy="646331"/>
          </a:xfrm>
          <a:prstGeom prst="rect">
            <a:avLst/>
          </a:prstGeom>
          <a:noFill/>
        </p:spPr>
        <p:txBody>
          <a:bodyPr wrap="square" rtlCol="0">
            <a:spAutoFit/>
          </a:bodyPr>
          <a:lstStyle/>
          <a:p>
            <a:pPr marL="285750" indent="-285750">
              <a:buFont typeface="Arial" pitchFamily="34" charset="0"/>
              <a:buChar char="•"/>
            </a:pPr>
            <a:r>
              <a:rPr lang="en-US" dirty="0" smtClean="0"/>
              <a:t>For some indicator/categorical variables, we can replace missing values by their default value</a:t>
            </a:r>
            <a:endParaRPr lang="en-US" dirty="0"/>
          </a:p>
        </p:txBody>
      </p:sp>
    </p:spTree>
    <p:extLst>
      <p:ext uri="{BB962C8B-B14F-4D97-AF65-F5344CB8AC3E}">
        <p14:creationId xmlns:p14="http://schemas.microsoft.com/office/powerpoint/2010/main" val="112187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Rectangle 2"/>
          <p:cNvSpPr/>
          <p:nvPr/>
        </p:nvSpPr>
        <p:spPr>
          <a:xfrm>
            <a:off x="228600" y="987887"/>
            <a:ext cx="8686800" cy="2308324"/>
          </a:xfrm>
          <a:prstGeom prst="rect">
            <a:avLst/>
          </a:prstGeom>
        </p:spPr>
        <p:txBody>
          <a:bodyPr>
            <a:spAutoFit/>
          </a:bodyPr>
          <a:lstStyle/>
          <a:p>
            <a:r>
              <a:rPr lang="en-US" sz="1600" dirty="0"/>
              <a:t>An outlier is an observation that lies an abnormal distance from other values in a random sample from a population. In a sense, this definition leaves it up to the analyst (or a consensus process) to decide what will be considered abnormal. </a:t>
            </a:r>
            <a:endParaRPr lang="en-US" sz="1600" dirty="0" smtClean="0"/>
          </a:p>
          <a:p>
            <a:endParaRPr lang="en-US" sz="1600" dirty="0" smtClean="0"/>
          </a:p>
          <a:p>
            <a:r>
              <a:rPr lang="en-US" sz="1600" dirty="0" smtClean="0"/>
              <a:t>Before </a:t>
            </a:r>
            <a:r>
              <a:rPr lang="en-US" sz="1600" dirty="0"/>
              <a:t>abnormal observations can be singled out, it is necessary to characterize normal </a:t>
            </a:r>
            <a:r>
              <a:rPr lang="en-US" sz="1600" dirty="0" smtClean="0"/>
              <a:t>observations</a:t>
            </a:r>
          </a:p>
          <a:p>
            <a:endParaRPr lang="en-US" sz="1600" dirty="0" smtClean="0"/>
          </a:p>
          <a:p>
            <a:r>
              <a:rPr lang="en-US" sz="1600" dirty="0" smtClean="0"/>
              <a:t>Often a outlier is present due to the measurements error. Therefore, one of the most important task in data analysis is to identify and (if is necessary) to remove the outliers.</a:t>
            </a:r>
            <a:endParaRPr lang="en-US" sz="1600" dirty="0"/>
          </a:p>
        </p:txBody>
      </p:sp>
      <p:pic>
        <p:nvPicPr>
          <p:cNvPr id="151554" name="Picture 2" descr="C:\Users\apurva101427\Desktop\R training\pearso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96211"/>
            <a:ext cx="32258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2443" y="3930555"/>
            <a:ext cx="5080792"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itchFamily="49" charset="0"/>
              <a:buChar char="o"/>
            </a:pPr>
            <a:r>
              <a:rPr lang="en-US" sz="1600" dirty="0" smtClean="0"/>
              <a:t>Outliers can lead to erroneous fitting in regression</a:t>
            </a:r>
          </a:p>
          <a:p>
            <a:pPr marL="285750" indent="-285750">
              <a:buFont typeface="Courier New" pitchFamily="49" charset="0"/>
              <a:buChar char="o"/>
            </a:pPr>
            <a:r>
              <a:rPr lang="en-US" sz="1600" dirty="0" smtClean="0"/>
              <a:t>They can skew the results in exploratory analyses</a:t>
            </a:r>
          </a:p>
          <a:p>
            <a:pPr marL="285750" indent="-285750">
              <a:buFont typeface="Courier New" pitchFamily="49" charset="0"/>
              <a:buChar char="o"/>
            </a:pPr>
            <a:r>
              <a:rPr lang="en-US" sz="1600" dirty="0" smtClean="0"/>
              <a:t>Hence, they should be removed from the dataset before any meaningful analysis is done</a:t>
            </a:r>
            <a:endParaRPr lang="en-US" sz="1600" dirty="0"/>
          </a:p>
        </p:txBody>
      </p:sp>
    </p:spTree>
    <p:extLst>
      <p:ext uri="{BB962C8B-B14F-4D97-AF65-F5344CB8AC3E}">
        <p14:creationId xmlns:p14="http://schemas.microsoft.com/office/powerpoint/2010/main" val="2858221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 (contd.)</a:t>
            </a:r>
            <a:endParaRPr lang="en-US" dirty="0"/>
          </a:p>
        </p:txBody>
      </p:sp>
      <p:sp>
        <p:nvSpPr>
          <p:cNvPr id="8" name="Rectangle 7"/>
          <p:cNvSpPr/>
          <p:nvPr/>
        </p:nvSpPr>
        <p:spPr>
          <a:xfrm>
            <a:off x="204720" y="955343"/>
            <a:ext cx="8666326" cy="3539430"/>
          </a:xfrm>
          <a:prstGeom prst="rect">
            <a:avLst/>
          </a:prstGeom>
        </p:spPr>
        <p:txBody>
          <a:bodyPr wrap="square">
            <a:spAutoFit/>
          </a:bodyPr>
          <a:lstStyle/>
          <a:p>
            <a:r>
              <a:rPr lang="en-US" sz="1600" b="1" i="1" dirty="0" smtClean="0"/>
              <a:t>Matrices</a:t>
            </a:r>
            <a:endParaRPr lang="en-US" sz="1600" b="1" i="1" dirty="0"/>
          </a:p>
          <a:p>
            <a:pPr marL="285750" indent="-285750">
              <a:buFont typeface="Arial" pitchFamily="34" charset="0"/>
              <a:buChar char="•"/>
            </a:pPr>
            <a:r>
              <a:rPr lang="en-US" sz="1600" dirty="0" smtClean="0"/>
              <a:t>A matrix is a rectangular </a:t>
            </a:r>
            <a:r>
              <a:rPr lang="en-US" sz="1600" dirty="0"/>
              <a:t>array of </a:t>
            </a:r>
            <a:r>
              <a:rPr lang="en-US" sz="1600" dirty="0" smtClean="0"/>
              <a:t>numbers</a:t>
            </a:r>
          </a:p>
          <a:p>
            <a:pPr marL="285750" indent="-285750">
              <a:buFont typeface="Arial" pitchFamily="34" charset="0"/>
              <a:buChar char="•"/>
            </a:pPr>
            <a:r>
              <a:rPr lang="en-US" sz="1600" dirty="0" smtClean="0"/>
              <a:t>Technically</a:t>
            </a:r>
            <a:r>
              <a:rPr lang="en-US" sz="1600" dirty="0"/>
              <a:t>, a matrix is a vector, but with </a:t>
            </a:r>
            <a:r>
              <a:rPr lang="en-US" sz="1600" dirty="0" smtClean="0"/>
              <a:t>two additional attributes – number </a:t>
            </a:r>
            <a:r>
              <a:rPr lang="en-US" sz="1600" dirty="0"/>
              <a:t>of rows and </a:t>
            </a:r>
            <a:r>
              <a:rPr lang="en-US" sz="1600" dirty="0" smtClean="0"/>
              <a:t>number </a:t>
            </a:r>
            <a:r>
              <a:rPr lang="en-US" sz="1600" dirty="0"/>
              <a:t>of columns. </a:t>
            </a:r>
            <a:r>
              <a:rPr lang="en-US" sz="1600" dirty="0" smtClean="0"/>
              <a:t>Here is </a:t>
            </a:r>
            <a:r>
              <a:rPr lang="en-US" sz="1600" dirty="0"/>
              <a:t>some sample matrix code</a:t>
            </a:r>
            <a:r>
              <a:rPr lang="en-US" sz="1600" dirty="0" smtClean="0"/>
              <a:t>:</a:t>
            </a:r>
          </a:p>
          <a:p>
            <a:endParaRPr lang="en-US" sz="1600" b="1" i="1" dirty="0"/>
          </a:p>
          <a:p>
            <a:endParaRPr lang="en-US" sz="1600" b="1" i="1" dirty="0" smtClean="0"/>
          </a:p>
          <a:p>
            <a:endParaRPr lang="en-US" sz="1600" b="1" i="1" dirty="0"/>
          </a:p>
          <a:p>
            <a:endParaRPr lang="en-US" sz="1600" b="1" i="1" dirty="0" smtClean="0"/>
          </a:p>
          <a:p>
            <a:endParaRPr lang="en-US" sz="1600" b="1" i="1" dirty="0"/>
          </a:p>
          <a:p>
            <a:endParaRPr lang="en-US" sz="1600" b="1" i="1" dirty="0" smtClean="0"/>
          </a:p>
          <a:p>
            <a:r>
              <a:rPr lang="en-US" sz="1600" b="1" i="1" dirty="0" smtClean="0"/>
              <a:t>Lists</a:t>
            </a:r>
          </a:p>
          <a:p>
            <a:pPr marL="285750" indent="-285750">
              <a:buFont typeface="Arial" pitchFamily="34" charset="0"/>
              <a:buChar char="•"/>
            </a:pPr>
            <a:r>
              <a:rPr lang="en-US" sz="1600" dirty="0"/>
              <a:t>Like </a:t>
            </a:r>
            <a:r>
              <a:rPr lang="en-US" sz="1600" dirty="0" smtClean="0"/>
              <a:t>a </a:t>
            </a:r>
            <a:r>
              <a:rPr lang="en-US" sz="1600" dirty="0"/>
              <a:t>vector, an </a:t>
            </a:r>
            <a:r>
              <a:rPr lang="en-US" sz="1600" dirty="0" smtClean="0"/>
              <a:t>R list </a:t>
            </a:r>
            <a:r>
              <a:rPr lang="en-US" sz="1600" dirty="0"/>
              <a:t>is a container </a:t>
            </a:r>
            <a:r>
              <a:rPr lang="en-US" sz="1600" dirty="0" smtClean="0"/>
              <a:t>of values</a:t>
            </a:r>
            <a:r>
              <a:rPr lang="en-US" sz="1600" dirty="0"/>
              <a:t>, but its contents can </a:t>
            </a:r>
            <a:r>
              <a:rPr lang="en-US" sz="1600" dirty="0" smtClean="0"/>
              <a:t>be of </a:t>
            </a:r>
            <a:r>
              <a:rPr lang="en-US" sz="1600" dirty="0"/>
              <a:t>different data </a:t>
            </a:r>
            <a:r>
              <a:rPr lang="en-US" sz="1600" dirty="0" smtClean="0"/>
              <a:t>types</a:t>
            </a:r>
          </a:p>
          <a:p>
            <a:pPr marL="285750" indent="-285750">
              <a:buFont typeface="Arial" pitchFamily="34" charset="0"/>
              <a:buChar char="•"/>
            </a:pPr>
            <a:r>
              <a:rPr lang="en-US" sz="1600" dirty="0" smtClean="0"/>
              <a:t>List </a:t>
            </a:r>
            <a:r>
              <a:rPr lang="en-US" sz="1600" dirty="0"/>
              <a:t>elements are accessed using two-part names, which </a:t>
            </a:r>
            <a:r>
              <a:rPr lang="en-US" sz="1600" dirty="0" smtClean="0"/>
              <a:t>are indicated </a:t>
            </a:r>
            <a:r>
              <a:rPr lang="en-US" sz="1600" dirty="0"/>
              <a:t>with the dollar sign </a:t>
            </a:r>
            <a:r>
              <a:rPr lang="en-US" sz="1600" dirty="0" smtClean="0"/>
              <a:t>‘$’ </a:t>
            </a:r>
            <a:r>
              <a:rPr lang="en-US" sz="1600" dirty="0"/>
              <a:t>in R. </a:t>
            </a:r>
            <a:r>
              <a:rPr lang="en-US" sz="1600" dirty="0" smtClean="0"/>
              <a:t>Here’s </a:t>
            </a:r>
            <a:r>
              <a:rPr lang="en-US" sz="1600" dirty="0"/>
              <a:t>a quick </a:t>
            </a:r>
            <a:r>
              <a:rPr lang="en-US" sz="1600" dirty="0" smtClean="0"/>
              <a:t>example</a:t>
            </a:r>
          </a:p>
        </p:txBody>
      </p:sp>
      <p:sp>
        <p:nvSpPr>
          <p:cNvPr id="9" name="TextBox 8"/>
          <p:cNvSpPr txBox="1"/>
          <p:nvPr/>
        </p:nvSpPr>
        <p:spPr>
          <a:xfrm>
            <a:off x="191071" y="2023211"/>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m &lt;- </a:t>
            </a:r>
            <a:r>
              <a:rPr lang="en-US" sz="1400" dirty="0" err="1">
                <a:latin typeface="Consolas" pitchFamily="49" charset="0"/>
                <a:cs typeface="Consolas" pitchFamily="49" charset="0"/>
              </a:rPr>
              <a:t>rbind</a:t>
            </a:r>
            <a:r>
              <a:rPr lang="en-US" sz="1400" dirty="0">
                <a:latin typeface="Consolas" pitchFamily="49" charset="0"/>
                <a:cs typeface="Consolas" pitchFamily="49" charset="0"/>
              </a:rPr>
              <a:t>(c(1,4),c(2,2))</a:t>
            </a:r>
          </a:p>
          <a:p>
            <a:r>
              <a:rPr lang="en-US" sz="1400" dirty="0" smtClean="0">
                <a:latin typeface="Consolas" pitchFamily="49" charset="0"/>
                <a:cs typeface="Consolas" pitchFamily="49" charset="0"/>
              </a:rPr>
              <a:t>&gt; M</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 1    4</a:t>
            </a:r>
          </a:p>
          <a:p>
            <a:r>
              <a:rPr lang="en-US" sz="1400" dirty="0" smtClean="0">
                <a:latin typeface="Consolas" pitchFamily="49" charset="0"/>
                <a:cs typeface="Consolas" pitchFamily="49" charset="0"/>
              </a:rPr>
              <a:t>[2,]  2    2</a:t>
            </a:r>
          </a:p>
        </p:txBody>
      </p:sp>
      <p:sp>
        <p:nvSpPr>
          <p:cNvPr id="5" name="TextBox 4"/>
          <p:cNvSpPr txBox="1"/>
          <p:nvPr/>
        </p:nvSpPr>
        <p:spPr>
          <a:xfrm>
            <a:off x="191071" y="4550319"/>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pl-PL" sz="1400" dirty="0" smtClean="0">
                <a:latin typeface="Consolas" pitchFamily="49" charset="0"/>
                <a:cs typeface="Consolas" pitchFamily="49" charset="0"/>
              </a:rPr>
              <a:t>&gt; </a:t>
            </a:r>
            <a:r>
              <a:rPr lang="pl-PL" sz="1400" dirty="0">
                <a:latin typeface="Consolas" pitchFamily="49" charset="0"/>
                <a:cs typeface="Consolas" pitchFamily="49" charset="0"/>
              </a:rPr>
              <a:t>x &lt;- list(u=2, v="abc")</a:t>
            </a:r>
          </a:p>
          <a:p>
            <a:r>
              <a:rPr lang="pl-PL" sz="1400" dirty="0" smtClean="0">
                <a:latin typeface="Consolas" pitchFamily="49" charset="0"/>
                <a:cs typeface="Consolas" pitchFamily="49" charset="0"/>
              </a:rPr>
              <a:t>&gt; </a:t>
            </a:r>
            <a:r>
              <a:rPr lang="pl-PL" sz="1400" dirty="0">
                <a:latin typeface="Consolas" pitchFamily="49" charset="0"/>
                <a:cs typeface="Consolas" pitchFamily="49" charset="0"/>
              </a:rPr>
              <a:t>x</a:t>
            </a:r>
          </a:p>
          <a:p>
            <a:r>
              <a:rPr lang="pl-PL" sz="1400" dirty="0" smtClean="0">
                <a:latin typeface="Consolas" pitchFamily="49" charset="0"/>
                <a:cs typeface="Consolas" pitchFamily="49" charset="0"/>
              </a:rPr>
              <a:t>$</a:t>
            </a:r>
            <a:r>
              <a:rPr lang="pl-PL" sz="1400" dirty="0">
                <a:latin typeface="Consolas" pitchFamily="49" charset="0"/>
                <a:cs typeface="Consolas" pitchFamily="49" charset="0"/>
              </a:rPr>
              <a:t>u</a:t>
            </a:r>
          </a:p>
          <a:p>
            <a:r>
              <a:rPr lang="pl-PL" sz="1400" dirty="0">
                <a:latin typeface="Consolas" pitchFamily="49" charset="0"/>
                <a:cs typeface="Consolas" pitchFamily="49" charset="0"/>
              </a:rPr>
              <a:t>[1] 2</a:t>
            </a:r>
          </a:p>
          <a:p>
            <a:r>
              <a:rPr lang="pl-PL" sz="1400" dirty="0">
                <a:latin typeface="Consolas" pitchFamily="49" charset="0"/>
                <a:cs typeface="Consolas" pitchFamily="49" charset="0"/>
              </a:rPr>
              <a:t>$v</a:t>
            </a:r>
          </a:p>
          <a:p>
            <a:r>
              <a:rPr lang="pl-PL" sz="1400" dirty="0">
                <a:latin typeface="Consolas" pitchFamily="49" charset="0"/>
                <a:cs typeface="Consolas" pitchFamily="49" charset="0"/>
              </a:rPr>
              <a:t>[1] "abc"</a:t>
            </a:r>
          </a:p>
          <a:p>
            <a:r>
              <a:rPr lang="pl-PL" sz="1400" dirty="0" smtClean="0">
                <a:latin typeface="Consolas" pitchFamily="49" charset="0"/>
                <a:cs typeface="Consolas" pitchFamily="49" charset="0"/>
              </a:rPr>
              <a:t>&gt; </a:t>
            </a:r>
            <a:r>
              <a:rPr lang="pl-PL" sz="1400" dirty="0">
                <a:latin typeface="Consolas" pitchFamily="49" charset="0"/>
                <a:cs typeface="Consolas" pitchFamily="49" charset="0"/>
              </a:rPr>
              <a:t>x$u</a:t>
            </a:r>
          </a:p>
          <a:p>
            <a:r>
              <a:rPr lang="pl-PL" sz="1400" dirty="0">
                <a:latin typeface="Consolas" pitchFamily="49" charset="0"/>
                <a:cs typeface="Consolas" pitchFamily="49" charset="0"/>
              </a:rPr>
              <a:t>[1] 2</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107633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 pros/cons</a:t>
            </a:r>
            <a:endParaRPr lang="en-US" dirty="0"/>
          </a:p>
        </p:txBody>
      </p:sp>
      <p:sp>
        <p:nvSpPr>
          <p:cNvPr id="3" name="Rectangle 2"/>
          <p:cNvSpPr/>
          <p:nvPr/>
        </p:nvSpPr>
        <p:spPr>
          <a:xfrm>
            <a:off x="225184" y="952025"/>
            <a:ext cx="8686800" cy="5509200"/>
          </a:xfrm>
          <a:prstGeom prst="rect">
            <a:avLst/>
          </a:prstGeom>
        </p:spPr>
        <p:txBody>
          <a:bodyPr>
            <a:spAutoFit/>
          </a:bodyPr>
          <a:lstStyle/>
          <a:p>
            <a:r>
              <a:rPr lang="en-US" sz="1600" b="1" dirty="0" smtClean="0"/>
              <a:t>REASONS </a:t>
            </a:r>
            <a:r>
              <a:rPr lang="en-US" sz="1600" b="1" dirty="0"/>
              <a:t>FOR OUTLIERS</a:t>
            </a:r>
            <a:r>
              <a:rPr lang="en-US" sz="1600" b="1" dirty="0" smtClean="0"/>
              <a:t>:</a:t>
            </a:r>
            <a:endParaRPr lang="en-US" sz="1600" b="1" dirty="0"/>
          </a:p>
          <a:p>
            <a:pPr marL="285750" indent="-285750">
              <a:buFont typeface="Wingdings" pitchFamily="2" charset="2"/>
              <a:buChar char="q"/>
            </a:pPr>
            <a:r>
              <a:rPr lang="en-US" sz="1600" u="sng" dirty="0" smtClean="0"/>
              <a:t>Errors</a:t>
            </a:r>
            <a:endParaRPr lang="en-US" sz="1600" u="sng" dirty="0"/>
          </a:p>
          <a:p>
            <a:r>
              <a:rPr lang="en-US" sz="1600" dirty="0"/>
              <a:t>– Data errors</a:t>
            </a:r>
          </a:p>
          <a:p>
            <a:r>
              <a:rPr lang="en-US" sz="1600" dirty="0"/>
              <a:t>– Sampling error</a:t>
            </a:r>
          </a:p>
          <a:p>
            <a:r>
              <a:rPr lang="en-US" sz="1600" dirty="0"/>
              <a:t>– Standardization failure</a:t>
            </a:r>
          </a:p>
          <a:p>
            <a:r>
              <a:rPr lang="en-US" sz="1600" dirty="0"/>
              <a:t>– Faulty distributional assumptions</a:t>
            </a:r>
          </a:p>
          <a:p>
            <a:r>
              <a:rPr lang="en-US" sz="1600" dirty="0"/>
              <a:t>– Human </a:t>
            </a:r>
            <a:r>
              <a:rPr lang="en-US" sz="1600" dirty="0" smtClean="0"/>
              <a:t>Error</a:t>
            </a:r>
            <a:br>
              <a:rPr lang="en-US" sz="1600" dirty="0" smtClean="0"/>
            </a:br>
            <a:endParaRPr lang="en-US" sz="1600" dirty="0"/>
          </a:p>
          <a:p>
            <a:pPr marL="285750" indent="-285750">
              <a:buFont typeface="Wingdings" pitchFamily="2" charset="2"/>
              <a:buChar char="q"/>
            </a:pPr>
            <a:r>
              <a:rPr lang="en-US" sz="1600" u="sng" dirty="0" smtClean="0"/>
              <a:t>Genuine Outliers</a:t>
            </a:r>
            <a:r>
              <a:rPr lang="en-US" sz="1600" dirty="0" smtClean="0"/>
              <a:t/>
            </a:r>
            <a:br>
              <a:rPr lang="en-US" sz="1600" dirty="0" smtClean="0"/>
            </a:br>
            <a:r>
              <a:rPr lang="en-US" sz="1600" dirty="0" err="1" smtClean="0"/>
              <a:t>Outliers</a:t>
            </a:r>
            <a:r>
              <a:rPr lang="en-US" sz="1600" dirty="0" smtClean="0"/>
              <a:t> at random </a:t>
            </a:r>
          </a:p>
          <a:p>
            <a:pPr marL="285750" indent="-285750">
              <a:buFont typeface="Wingdings" pitchFamily="2" charset="2"/>
              <a:buChar char="q"/>
            </a:pPr>
            <a:endParaRPr lang="en-US" sz="1600" dirty="0"/>
          </a:p>
          <a:p>
            <a:r>
              <a:rPr lang="en-US" sz="1600" b="1" dirty="0"/>
              <a:t>WHY DO WE CARE ABOUT OUTLIERS?</a:t>
            </a:r>
          </a:p>
          <a:p>
            <a:pPr marL="285750" indent="-285750">
              <a:buFont typeface="Wingdings" pitchFamily="2" charset="2"/>
              <a:buChar char="q"/>
            </a:pPr>
            <a:r>
              <a:rPr lang="en-US" sz="1600" u="sng" dirty="0" smtClean="0"/>
              <a:t>Outliers </a:t>
            </a:r>
            <a:r>
              <a:rPr lang="en-US" sz="1600" u="sng" dirty="0"/>
              <a:t>are BAD</a:t>
            </a:r>
          </a:p>
          <a:p>
            <a:r>
              <a:rPr lang="en-US" sz="1600" dirty="0"/>
              <a:t>– The presence of outliers can lead to inflated error rates and substantial distortions of results that can lead to wrong conclusions </a:t>
            </a:r>
            <a:r>
              <a:rPr lang="en-US" sz="1600" dirty="0" smtClean="0"/>
              <a:t>and inferences.</a:t>
            </a:r>
          </a:p>
          <a:p>
            <a:endParaRPr lang="en-US" sz="1600" dirty="0"/>
          </a:p>
          <a:p>
            <a:pPr marL="285750" indent="-285750">
              <a:buFont typeface="Wingdings" pitchFamily="2" charset="2"/>
              <a:buChar char="q"/>
            </a:pPr>
            <a:r>
              <a:rPr lang="en-US" sz="1600" u="sng" dirty="0" smtClean="0"/>
              <a:t>Outliers </a:t>
            </a:r>
            <a:r>
              <a:rPr lang="en-US" sz="1600" u="sng" dirty="0"/>
              <a:t>are GOOD</a:t>
            </a:r>
          </a:p>
          <a:p>
            <a:r>
              <a:rPr lang="en-US" sz="1600" dirty="0"/>
              <a:t>– The outliers can provide useful information in the data, for example, a spike in spend behavior of some customers may prove to be the</a:t>
            </a:r>
          </a:p>
          <a:p>
            <a:r>
              <a:rPr lang="en-US" sz="1600" dirty="0"/>
              <a:t>deciding factor in marketing response campaigns. So care should be taken while dealing with outliers.</a:t>
            </a:r>
          </a:p>
          <a:p>
            <a:r>
              <a:rPr lang="en-US" sz="1600" dirty="0"/>
              <a:t>In short, outliers are important and hence should not be ignored.</a:t>
            </a:r>
          </a:p>
          <a:p>
            <a:endParaRPr lang="en-US" sz="1600" dirty="0"/>
          </a:p>
        </p:txBody>
      </p:sp>
    </p:spTree>
    <p:extLst>
      <p:ext uri="{BB962C8B-B14F-4D97-AF65-F5344CB8AC3E}">
        <p14:creationId xmlns:p14="http://schemas.microsoft.com/office/powerpoint/2010/main" val="295305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 Treatment Strategies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23153493"/>
              </p:ext>
            </p:extLst>
          </p:nvPr>
        </p:nvGraphicFramePr>
        <p:xfrm>
          <a:off x="181293" y="1204430"/>
          <a:ext cx="8778240" cy="4998720"/>
        </p:xfrm>
        <a:graphic>
          <a:graphicData uri="http://schemas.openxmlformats.org/drawingml/2006/table">
            <a:tbl>
              <a:tblPr firstRow="1" bandRow="1">
                <a:tableStyleId>{7E9639D4-E3E2-4D34-9284-5A2195B3D0D7}</a:tableStyleId>
              </a:tblPr>
              <a:tblGrid>
                <a:gridCol w="1360904"/>
                <a:gridCol w="1445076"/>
                <a:gridCol w="1665027"/>
                <a:gridCol w="1381153"/>
                <a:gridCol w="1463040"/>
                <a:gridCol w="1463040"/>
              </a:tblGrid>
              <a:tr h="515188">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Capping &amp; Flooring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Exponential</a:t>
                      </a:r>
                      <a:r>
                        <a:rPr lang="en-US" sz="1600" baseline="0" dirty="0" smtClean="0"/>
                        <a:t> Smoothening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Sigma approach</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Robust Regression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t>Mahanobis</a:t>
                      </a:r>
                      <a:r>
                        <a:rPr lang="en-US" sz="1600" dirty="0" smtClean="0"/>
                        <a:t> Distance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b="1" dirty="0" smtClean="0"/>
                        <a:t>Outlier Identification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Multiples</a:t>
                      </a:r>
                      <a:r>
                        <a:rPr lang="en-US" sz="1600" baseline="0" dirty="0" smtClean="0"/>
                        <a:t> of P99 and P1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Extrapolation of distribution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Multiple</a:t>
                      </a:r>
                      <a:r>
                        <a:rPr lang="en-US" sz="1600" baseline="0" dirty="0" smtClean="0"/>
                        <a:t> of standard deviation fro mean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Assigning weights to observations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t>Mahanobis</a:t>
                      </a:r>
                      <a:r>
                        <a:rPr lang="en-US" sz="1600" dirty="0" smtClean="0"/>
                        <a:t> distance from origin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b="1" dirty="0" smtClean="0"/>
                        <a:t>Outlier Treatment</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Capping and Flooring</a:t>
                      </a:r>
                      <a:r>
                        <a:rPr lang="en-US" sz="1600" baseline="0" dirty="0" smtClean="0"/>
                        <a:t> </a:t>
                      </a:r>
                      <a:r>
                        <a:rPr lang="en-US" sz="1600" u="none" strike="noStrike" kern="1200" baseline="0" dirty="0" smtClean="0"/>
                        <a:t>at</a:t>
                      </a:r>
                    </a:p>
                    <a:p>
                      <a:r>
                        <a:rPr lang="en-US" sz="1600" u="none" strike="noStrike" kern="1200" baseline="0" dirty="0" smtClean="0"/>
                        <a:t>multiples of P99</a:t>
                      </a:r>
                    </a:p>
                    <a:p>
                      <a:r>
                        <a:rPr lang="en-US" sz="1600" u="none" strike="noStrike" kern="1200" baseline="0" dirty="0" smtClean="0"/>
                        <a:t>and P1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kern="1200" baseline="0" dirty="0" smtClean="0"/>
                        <a:t>Boundary</a:t>
                      </a:r>
                    </a:p>
                    <a:p>
                      <a:r>
                        <a:rPr lang="en-US" sz="1600" u="none" strike="noStrike" kern="1200" baseline="0" dirty="0" smtClean="0"/>
                        <a:t>condition of</a:t>
                      </a:r>
                    </a:p>
                    <a:p>
                      <a:r>
                        <a:rPr lang="en-US" sz="1600" u="none" strike="noStrike" kern="1200" baseline="0" dirty="0" smtClean="0"/>
                        <a:t>exponential</a:t>
                      </a:r>
                    </a:p>
                    <a:p>
                      <a:r>
                        <a:rPr lang="en-US" sz="1600" u="none" strike="noStrike" kern="1200" baseline="0" dirty="0" smtClean="0"/>
                        <a:t>function</a:t>
                      </a:r>
                      <a:endParaRPr lang="en-US" sz="1600" b="0" i="0" u="none" strike="noStrike"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kern="1200" baseline="0" dirty="0" smtClean="0"/>
                        <a:t>Capping and flooring at multiples of standard deviation</a:t>
                      </a:r>
                    </a:p>
                    <a:p>
                      <a:r>
                        <a:rPr lang="en-US" sz="1600" u="none" strike="noStrike" kern="1200" baseline="0" dirty="0" smtClean="0"/>
                        <a:t>from mean</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kern="1200" baseline="0" dirty="0" smtClean="0"/>
                        <a:t>Outliers ignored in</a:t>
                      </a:r>
                    </a:p>
                    <a:p>
                      <a:r>
                        <a:rPr lang="en-US" sz="1600" u="none" strike="noStrike" kern="1200" baseline="0" dirty="0" smtClean="0"/>
                        <a:t>modeling</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kern="1200" baseline="0" dirty="0" smtClean="0"/>
                        <a:t>Outliers given lower</a:t>
                      </a:r>
                    </a:p>
                    <a:p>
                      <a:r>
                        <a:rPr lang="en-US" sz="1600" u="none" strike="noStrike" kern="1200" baseline="0" dirty="0" smtClean="0"/>
                        <a:t>Weights</a:t>
                      </a:r>
                      <a:endParaRPr lang="en-US" sz="1600" dirty="0" smtClean="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b="1" dirty="0" smtClean="0"/>
                        <a:t>Advantages</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171450" indent="-171450">
                        <a:buFont typeface="Arial" pitchFamily="34" charset="0"/>
                        <a:buChar char="•"/>
                      </a:pPr>
                      <a:r>
                        <a:rPr lang="en-US" sz="1600" u="none" strike="noStrike" kern="1200" baseline="0" dirty="0" smtClean="0"/>
                        <a:t>Easy to understand</a:t>
                      </a:r>
                      <a:br>
                        <a:rPr lang="en-US" sz="1600" u="none" strike="noStrike" kern="1200" baseline="0" dirty="0" smtClean="0"/>
                      </a:br>
                      <a:r>
                        <a:rPr lang="en-US" sz="1600" u="none" strike="noStrike" kern="1200" baseline="0" dirty="0" smtClean="0"/>
                        <a:t>and implement</a:t>
                      </a:r>
                    </a:p>
                    <a:p>
                      <a:pPr marL="171450" indent="-171450">
                        <a:buFont typeface="Arial" pitchFamily="34" charset="0"/>
                        <a:buChar char="•"/>
                      </a:pPr>
                      <a:r>
                        <a:rPr lang="en-US" sz="1600" u="none" strike="noStrike" kern="1200" baseline="0" dirty="0" smtClean="0"/>
                        <a:t>Run time is less</a:t>
                      </a:r>
                      <a:endParaRPr lang="en-US" sz="1600" b="0" i="0" u="none" strike="noStrike"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itchFamily="34" charset="0"/>
                        <a:buChar char="•"/>
                      </a:pPr>
                      <a:r>
                        <a:rPr lang="en-US" sz="1600" u="none" strike="noStrike" kern="1200" baseline="0" dirty="0" smtClean="0"/>
                        <a:t>Rank ordering</a:t>
                      </a:r>
                    </a:p>
                    <a:p>
                      <a:pPr marL="171450" indent="-171450">
                        <a:buFont typeface="Arial" pitchFamily="34" charset="0"/>
                        <a:buChar char="•"/>
                      </a:pPr>
                      <a:r>
                        <a:rPr lang="en-US" sz="1600" u="none" strike="noStrike" kern="1200" baseline="0" dirty="0" smtClean="0"/>
                        <a:t>Considers</a:t>
                      </a:r>
                      <a:br>
                        <a:rPr lang="en-US" sz="1600" u="none" strike="noStrike" kern="1200" baseline="0" dirty="0" smtClean="0"/>
                      </a:br>
                      <a:r>
                        <a:rPr lang="en-US" sz="1600" u="none" strike="noStrike" kern="1200" baseline="0" dirty="0" smtClean="0"/>
                        <a:t>distribution</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itchFamily="34" charset="0"/>
                        <a:buChar char="•"/>
                      </a:pPr>
                      <a:r>
                        <a:rPr lang="en-US" sz="1600" u="none" strike="noStrike" kern="1200" baseline="0" dirty="0" smtClean="0"/>
                        <a:t>Easy to understand</a:t>
                      </a:r>
                      <a:br>
                        <a:rPr lang="en-US" sz="1600" u="none" strike="noStrike" kern="1200" baseline="0" dirty="0" smtClean="0"/>
                      </a:br>
                      <a:r>
                        <a:rPr lang="en-US" sz="1600" u="none" strike="noStrike" kern="1200" baseline="0" dirty="0" smtClean="0"/>
                        <a:t>and implement</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itchFamily="34" charset="0"/>
                        <a:buChar char="•"/>
                      </a:pPr>
                      <a:r>
                        <a:rPr lang="en-US" sz="1600" u="none" strike="noStrike" kern="1200" baseline="0" dirty="0" smtClean="0"/>
                        <a:t>Effect of outliers</a:t>
                      </a:r>
                      <a:br>
                        <a:rPr lang="en-US" sz="1600" u="none" strike="noStrike" kern="1200" baseline="0" dirty="0" smtClean="0"/>
                      </a:br>
                      <a:r>
                        <a:rPr lang="en-US" sz="1600" u="none" strike="noStrike" kern="1200" baseline="0" dirty="0" smtClean="0"/>
                        <a:t>minimized</a:t>
                      </a:r>
                      <a:endParaRPr lang="en-US" sz="1600" dirty="0" smtClean="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itchFamily="34" charset="0"/>
                        <a:buChar char="•"/>
                      </a:pPr>
                      <a:r>
                        <a:rPr lang="en-US" sz="1600" u="none" strike="noStrike" kern="1200" baseline="0" dirty="0" smtClean="0"/>
                        <a:t>Effect of outliers</a:t>
                      </a:r>
                      <a:br>
                        <a:rPr lang="en-US" sz="1600" u="none" strike="noStrike" kern="1200" baseline="0" dirty="0" smtClean="0"/>
                      </a:br>
                      <a:r>
                        <a:rPr lang="en-US" sz="1600" u="none" strike="noStrike" kern="1200" baseline="0" dirty="0" smtClean="0"/>
                        <a:t>minimized</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13069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600" y="1111238"/>
            <a:ext cx="8188656" cy="3293209"/>
          </a:xfrm>
          <a:prstGeom prst="rect">
            <a:avLst/>
          </a:prstGeom>
        </p:spPr>
        <p:txBody>
          <a:bodyPr wrap="square">
            <a:spAutoFit/>
          </a:bodyPr>
          <a:lstStyle/>
          <a:p>
            <a:pPr marL="285750" indent="-285750">
              <a:buFont typeface="Wingdings" pitchFamily="2" charset="2"/>
              <a:buChar char="q"/>
            </a:pPr>
            <a:r>
              <a:rPr lang="en-US" sz="1600" b="1" dirty="0" smtClean="0"/>
              <a:t>aggregate()</a:t>
            </a:r>
            <a:r>
              <a:rPr lang="en-US" sz="1600" dirty="0" smtClean="0"/>
              <a:t/>
            </a:r>
            <a:br>
              <a:rPr lang="en-US" sz="1600" dirty="0" smtClean="0"/>
            </a:br>
            <a:r>
              <a:rPr lang="en-US" sz="1600" dirty="0" smtClean="0"/>
              <a:t>Splits </a:t>
            </a:r>
            <a:r>
              <a:rPr lang="en-US" sz="1600" dirty="0"/>
              <a:t>the data into subsets, computes summary statistics for each, and returns the result in a convenient </a:t>
            </a:r>
            <a:r>
              <a:rPr lang="en-US" sz="1600" dirty="0" smtClean="0"/>
              <a:t>form</a:t>
            </a:r>
          </a:p>
          <a:p>
            <a:r>
              <a:rPr lang="en-US" sz="1600" dirty="0" smtClean="0"/>
              <a:t/>
            </a:r>
            <a:br>
              <a:rPr lang="en-US" sz="1600" dirty="0" smtClean="0"/>
            </a:br>
            <a:r>
              <a:rPr lang="en-US" sz="1600" u="sng" dirty="0" smtClean="0"/>
              <a:t>Syntax</a:t>
            </a:r>
            <a:r>
              <a:rPr lang="en-US" sz="1600" dirty="0" smtClean="0"/>
              <a:t> : aggregate (</a:t>
            </a:r>
            <a:r>
              <a:rPr lang="en-US" sz="1600" dirty="0" err="1" smtClean="0"/>
              <a:t>dataframe$column</a:t>
            </a:r>
            <a:r>
              <a:rPr lang="en-US" sz="1600" dirty="0" smtClean="0"/>
              <a:t>, by=list(), FUN)</a:t>
            </a:r>
            <a:endParaRPr lang="en-US" sz="1600" u="sng" dirty="0" smtClean="0"/>
          </a:p>
          <a:p>
            <a:pPr marL="285750" indent="-285750">
              <a:buFont typeface="Wingdings" pitchFamily="2" charset="2"/>
              <a:buChar char="q"/>
            </a:pPr>
            <a:endParaRPr lang="en-US" sz="1600" dirty="0" smtClean="0"/>
          </a:p>
          <a:p>
            <a:pPr marL="285750" indent="-285750">
              <a:buFont typeface="Wingdings" pitchFamily="2" charset="2"/>
              <a:buChar char="q"/>
            </a:pPr>
            <a:endParaRPr lang="en-US" sz="1600" dirty="0"/>
          </a:p>
          <a:p>
            <a:pPr marL="285750" indent="-285750">
              <a:buFont typeface="Wingdings" pitchFamily="2" charset="2"/>
              <a:buChar char="q"/>
            </a:pPr>
            <a:endParaRPr lang="en-US" sz="1600" dirty="0" smtClean="0"/>
          </a:p>
          <a:p>
            <a:pPr marL="285750" indent="-285750">
              <a:buFont typeface="Wingdings" pitchFamily="2" charset="2"/>
              <a:buChar char="q"/>
            </a:pPr>
            <a:endParaRPr lang="en-US" sz="1600" dirty="0"/>
          </a:p>
          <a:p>
            <a:pPr marL="285750" indent="-285750">
              <a:buFont typeface="Wingdings" pitchFamily="2" charset="2"/>
              <a:buChar char="q"/>
            </a:pPr>
            <a:endParaRPr lang="en-US" sz="1600" dirty="0" smtClean="0"/>
          </a:p>
          <a:p>
            <a:pPr marL="285750" indent="-285750">
              <a:buFont typeface="Wingdings" pitchFamily="2" charset="2"/>
              <a:buChar char="q"/>
            </a:pPr>
            <a:endParaRPr lang="en-US" sz="1600" dirty="0"/>
          </a:p>
          <a:p>
            <a:endParaRPr lang="en-US" sz="1600" dirty="0"/>
          </a:p>
          <a:p>
            <a:pPr marL="285750" indent="-285750">
              <a:buFont typeface="Wingdings" pitchFamily="2" charset="2"/>
              <a:buChar char="q"/>
            </a:pPr>
            <a:r>
              <a:rPr lang="en-US" sz="1600" b="1" dirty="0" smtClean="0"/>
              <a:t>Various types of tables</a:t>
            </a:r>
          </a:p>
        </p:txBody>
      </p:sp>
      <p:sp>
        <p:nvSpPr>
          <p:cNvPr id="2" name="Title 1"/>
          <p:cNvSpPr>
            <a:spLocks noGrp="1"/>
          </p:cNvSpPr>
          <p:nvPr>
            <p:ph type="title"/>
          </p:nvPr>
        </p:nvSpPr>
        <p:spPr/>
        <p:txBody>
          <a:bodyPr/>
          <a:lstStyle/>
          <a:p>
            <a:r>
              <a:rPr lang="en-US" dirty="0" smtClean="0"/>
              <a:t>Summarization and Aggregation</a:t>
            </a:r>
            <a:endParaRPr lang="en-US" dirty="0"/>
          </a:p>
        </p:txBody>
      </p:sp>
      <p:sp>
        <p:nvSpPr>
          <p:cNvPr id="3" name="Rectangle 2"/>
          <p:cNvSpPr/>
          <p:nvPr/>
        </p:nvSpPr>
        <p:spPr>
          <a:xfrm>
            <a:off x="470842" y="2582211"/>
            <a:ext cx="7949820"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aggregate(</a:t>
            </a:r>
            <a:r>
              <a:rPr lang="en-US" sz="1400" dirty="0" err="1">
                <a:latin typeface="Consolas" pitchFamily="49" charset="0"/>
                <a:cs typeface="Consolas" pitchFamily="49" charset="0"/>
              </a:rPr>
              <a:t>mtcars$mpg</a:t>
            </a:r>
            <a:r>
              <a:rPr lang="en-US" sz="1400" dirty="0">
                <a:latin typeface="Consolas" pitchFamily="49" charset="0"/>
                <a:cs typeface="Consolas" pitchFamily="49" charset="0"/>
              </a:rPr>
              <a:t>, by=list(</a:t>
            </a:r>
            <a:r>
              <a:rPr lang="en-US" sz="1400" dirty="0" err="1">
                <a:latin typeface="Consolas" pitchFamily="49" charset="0"/>
                <a:cs typeface="Consolas" pitchFamily="49" charset="0"/>
              </a:rPr>
              <a:t>mtcars$gear</a:t>
            </a:r>
            <a:r>
              <a:rPr lang="en-US" sz="1400" dirty="0">
                <a:latin typeface="Consolas" pitchFamily="49" charset="0"/>
                <a:cs typeface="Consolas" pitchFamily="49" charset="0"/>
              </a:rPr>
              <a:t>), mean)</a:t>
            </a:r>
          </a:p>
          <a:p>
            <a:r>
              <a:rPr lang="en-US" sz="1400" dirty="0">
                <a:latin typeface="Consolas" pitchFamily="49" charset="0"/>
                <a:cs typeface="Consolas" pitchFamily="49" charset="0"/>
              </a:rPr>
              <a:t>  Group.1        x</a:t>
            </a:r>
          </a:p>
          <a:p>
            <a:r>
              <a:rPr lang="en-US" sz="1400" dirty="0">
                <a:latin typeface="Consolas" pitchFamily="49" charset="0"/>
                <a:cs typeface="Consolas" pitchFamily="49" charset="0"/>
              </a:rPr>
              <a:t>1       3 16.10667</a:t>
            </a:r>
          </a:p>
          <a:p>
            <a:r>
              <a:rPr lang="en-US" sz="1400" dirty="0">
                <a:latin typeface="Consolas" pitchFamily="49" charset="0"/>
                <a:cs typeface="Consolas" pitchFamily="49" charset="0"/>
              </a:rPr>
              <a:t>2       4 24.53333</a:t>
            </a:r>
          </a:p>
          <a:p>
            <a:r>
              <a:rPr lang="en-US" sz="1400" dirty="0">
                <a:latin typeface="Consolas" pitchFamily="49" charset="0"/>
                <a:cs typeface="Consolas" pitchFamily="49" charset="0"/>
              </a:rPr>
              <a:t>3       5 21.38000</a:t>
            </a:r>
          </a:p>
          <a:p>
            <a:r>
              <a:rPr lang="en-US" sz="1400" dirty="0">
                <a:latin typeface="Consolas" pitchFamily="49" charset="0"/>
                <a:cs typeface="Consolas" pitchFamily="49" charset="0"/>
              </a:rPr>
              <a:t>&gt; </a:t>
            </a:r>
          </a:p>
        </p:txBody>
      </p:sp>
      <p:sp>
        <p:nvSpPr>
          <p:cNvPr id="5" name="Rectangle 4"/>
          <p:cNvSpPr/>
          <p:nvPr/>
        </p:nvSpPr>
        <p:spPr>
          <a:xfrm>
            <a:off x="470842" y="4372346"/>
            <a:ext cx="7949820"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&lt;- table(A,B) # A will be rows, B will be columns </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 print table </a:t>
            </a:r>
            <a:br>
              <a:rPr lang="en-US" sz="1400" dirty="0">
                <a:latin typeface="Consolas" pitchFamily="49" charset="0"/>
                <a:cs typeface="Consolas" pitchFamily="49" charset="0"/>
              </a:rPr>
            </a:b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margin.table</a:t>
            </a:r>
            <a:r>
              <a:rPr lang="en-US" sz="1400" dirty="0">
                <a:latin typeface="Consolas" pitchFamily="49" charset="0"/>
                <a:cs typeface="Consolas" pitchFamily="49" charset="0"/>
              </a:rPr>
              <a:t>(</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1) # A frequencies (summed over B) </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margin.table</a:t>
            </a:r>
            <a:r>
              <a:rPr lang="en-US" sz="1400" dirty="0">
                <a:latin typeface="Consolas" pitchFamily="49" charset="0"/>
                <a:cs typeface="Consolas" pitchFamily="49" charset="0"/>
              </a:rPr>
              <a:t>(</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2) # B frequencies (summed over A)</a:t>
            </a:r>
            <a:br>
              <a:rPr lang="en-US" sz="1400" dirty="0">
                <a:latin typeface="Consolas" pitchFamily="49" charset="0"/>
                <a:cs typeface="Consolas" pitchFamily="49" charset="0"/>
              </a:rPr>
            </a:b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prop.table</a:t>
            </a:r>
            <a:r>
              <a:rPr lang="en-US" sz="1400" dirty="0">
                <a:latin typeface="Consolas" pitchFamily="49" charset="0"/>
                <a:cs typeface="Consolas" pitchFamily="49" charset="0"/>
              </a:rPr>
              <a:t>(</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 cell percentages</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prop.table</a:t>
            </a:r>
            <a:r>
              <a:rPr lang="en-US" sz="1400" dirty="0">
                <a:latin typeface="Consolas" pitchFamily="49" charset="0"/>
                <a:cs typeface="Consolas" pitchFamily="49" charset="0"/>
              </a:rPr>
              <a:t>(</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1) # row percentages </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a:latin typeface="Consolas" pitchFamily="49" charset="0"/>
                <a:cs typeface="Consolas" pitchFamily="49" charset="0"/>
              </a:rPr>
              <a:t>prop.table</a:t>
            </a:r>
            <a:r>
              <a:rPr lang="en-US" sz="1400" dirty="0">
                <a:latin typeface="Consolas" pitchFamily="49" charset="0"/>
                <a:cs typeface="Consolas" pitchFamily="49" charset="0"/>
              </a:rPr>
              <a:t>(</a:t>
            </a:r>
            <a:r>
              <a:rPr lang="en-US" sz="1400" dirty="0" err="1">
                <a:latin typeface="Consolas" pitchFamily="49" charset="0"/>
                <a:cs typeface="Consolas" pitchFamily="49" charset="0"/>
              </a:rPr>
              <a:t>mytable</a:t>
            </a:r>
            <a:r>
              <a:rPr lang="en-US" sz="1400" dirty="0">
                <a:latin typeface="Consolas" pitchFamily="49" charset="0"/>
                <a:cs typeface="Consolas" pitchFamily="49" charset="0"/>
              </a:rPr>
              <a:t>, 2) # column percentages</a:t>
            </a:r>
          </a:p>
        </p:txBody>
      </p:sp>
    </p:spTree>
    <p:extLst>
      <p:ext uri="{BB962C8B-B14F-4D97-AF65-F5344CB8AC3E}">
        <p14:creationId xmlns:p14="http://schemas.microsoft.com/office/powerpoint/2010/main" val="3877541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16: Data Manipulation with </a:t>
            </a:r>
            <a:r>
              <a:rPr lang="en-US" dirty="0" err="1" smtClean="0"/>
              <a:t>dplyr</a:t>
            </a:r>
            <a:endParaRPr lang="en-US" dirty="0"/>
          </a:p>
        </p:txBody>
      </p:sp>
      <p:sp>
        <p:nvSpPr>
          <p:cNvPr id="3" name="Rectangle 2"/>
          <p:cNvSpPr/>
          <p:nvPr/>
        </p:nvSpPr>
        <p:spPr>
          <a:xfrm>
            <a:off x="375280" y="1118309"/>
            <a:ext cx="6830738" cy="5078313"/>
          </a:xfrm>
          <a:prstGeom prst="rect">
            <a:avLst/>
          </a:prstGeom>
        </p:spPr>
        <p:txBody>
          <a:bodyPr wrap="square">
            <a:spAutoFit/>
          </a:bodyPr>
          <a:lstStyle/>
          <a:p>
            <a:pPr marL="285750" indent="-285750">
              <a:lnSpc>
                <a:spcPct val="150000"/>
              </a:lnSpc>
              <a:buFont typeface="Arial" pitchFamily="34" charset="0"/>
              <a:buChar char="•"/>
            </a:pPr>
            <a:r>
              <a:rPr lang="en-US" dirty="0" smtClean="0"/>
              <a:t>Data Manipulation using </a:t>
            </a:r>
            <a:r>
              <a:rPr lang="en-US" dirty="0" err="1" smtClean="0"/>
              <a:t>dplyr</a:t>
            </a:r>
            <a:endParaRPr lang="en-US" dirty="0"/>
          </a:p>
          <a:p>
            <a:pPr marL="285750" indent="-285750">
              <a:lnSpc>
                <a:spcPct val="150000"/>
              </a:lnSpc>
              <a:buFont typeface="Arial" pitchFamily="34" charset="0"/>
              <a:buChar char="•"/>
            </a:pPr>
            <a:r>
              <a:rPr lang="en-US" dirty="0" smtClean="0"/>
              <a:t>Grouping and aggregation in </a:t>
            </a:r>
            <a:r>
              <a:rPr lang="en-US" dirty="0" err="1" smtClean="0"/>
              <a:t>dplyr</a:t>
            </a:r>
            <a:endParaRPr lang="en-US" dirty="0"/>
          </a:p>
          <a:p>
            <a:pPr marL="742950" lvl="1" indent="-285750">
              <a:buFont typeface="Courier New" pitchFamily="49" charset="0"/>
              <a:buChar char="o"/>
            </a:pPr>
            <a:r>
              <a:rPr lang="en-US" dirty="0" smtClean="0"/>
              <a:t>Group by</a:t>
            </a:r>
          </a:p>
          <a:p>
            <a:pPr marL="742950" lvl="1" indent="-285750">
              <a:buFont typeface="Courier New" pitchFamily="49" charset="0"/>
              <a:buChar char="o"/>
            </a:pPr>
            <a:r>
              <a:rPr lang="en-US" dirty="0" smtClean="0"/>
              <a:t>Summarize</a:t>
            </a:r>
          </a:p>
          <a:p>
            <a:pPr marL="285750" lvl="1" indent="-285750">
              <a:lnSpc>
                <a:spcPct val="150000"/>
              </a:lnSpc>
              <a:buFont typeface="Arial" pitchFamily="34" charset="0"/>
              <a:buChar char="•"/>
            </a:pPr>
            <a:r>
              <a:rPr lang="en-US" dirty="0" smtClean="0"/>
              <a:t>Chaining operations  using Pipes</a:t>
            </a:r>
          </a:p>
          <a:p>
            <a:pPr marL="285750" indent="-285750">
              <a:lnSpc>
                <a:spcPct val="150000"/>
              </a:lnSpc>
              <a:buFont typeface="Arial" pitchFamily="34" charset="0"/>
              <a:buChar char="•"/>
            </a:pPr>
            <a:r>
              <a:rPr lang="en-US" dirty="0" smtClean="0"/>
              <a:t>Joining dataframe in </a:t>
            </a:r>
            <a:r>
              <a:rPr lang="en-US" dirty="0" err="1" smtClean="0"/>
              <a:t>dplyr</a:t>
            </a:r>
            <a:endParaRPr lang="en-US" dirty="0" smtClean="0"/>
          </a:p>
          <a:p>
            <a:pPr marL="742950" lvl="1" indent="-285750">
              <a:buFont typeface="Courier New" pitchFamily="49" charset="0"/>
              <a:buChar char="o"/>
            </a:pPr>
            <a:r>
              <a:rPr lang="en-US" dirty="0" smtClean="0"/>
              <a:t>Primary </a:t>
            </a:r>
            <a:r>
              <a:rPr lang="en-US" dirty="0"/>
              <a:t>and Secondary </a:t>
            </a:r>
            <a:r>
              <a:rPr lang="en-US" dirty="0" smtClean="0"/>
              <a:t>keys</a:t>
            </a:r>
          </a:p>
          <a:p>
            <a:pPr marL="742950" lvl="1" indent="-285750">
              <a:buFont typeface="Courier New" pitchFamily="49" charset="0"/>
              <a:buChar char="o"/>
            </a:pPr>
            <a:r>
              <a:rPr lang="en-US" dirty="0" smtClean="0"/>
              <a:t>Multi- </a:t>
            </a:r>
            <a:r>
              <a:rPr lang="en-US" dirty="0"/>
              <a:t>Variable </a:t>
            </a:r>
            <a:r>
              <a:rPr lang="en-US" dirty="0" smtClean="0"/>
              <a:t>Keys</a:t>
            </a:r>
          </a:p>
          <a:p>
            <a:pPr marL="742950" lvl="1" indent="-285750">
              <a:buFont typeface="Courier New" pitchFamily="49" charset="0"/>
              <a:buChar char="o"/>
            </a:pPr>
            <a:r>
              <a:rPr lang="en-US" dirty="0" smtClean="0"/>
              <a:t>Basic Join</a:t>
            </a:r>
          </a:p>
          <a:p>
            <a:pPr marL="742950" lvl="1" indent="-285750">
              <a:buFont typeface="Courier New" pitchFamily="49" charset="0"/>
              <a:buChar char="o"/>
            </a:pPr>
            <a:r>
              <a:rPr lang="en-US" dirty="0" smtClean="0"/>
              <a:t>Variations </a:t>
            </a:r>
            <a:r>
              <a:rPr lang="en-US" dirty="0"/>
              <a:t>on </a:t>
            </a:r>
            <a:r>
              <a:rPr lang="en-US" dirty="0" smtClean="0"/>
              <a:t>Joins</a:t>
            </a:r>
          </a:p>
          <a:p>
            <a:pPr marL="742950" lvl="1" indent="-285750">
              <a:buFont typeface="Courier New" pitchFamily="49" charset="0"/>
              <a:buChar char="o"/>
            </a:pPr>
            <a:r>
              <a:rPr lang="en-US" dirty="0" smtClean="0"/>
              <a:t>Inner </a:t>
            </a:r>
            <a:r>
              <a:rPr lang="en-US" dirty="0"/>
              <a:t>joins and Full </a:t>
            </a:r>
            <a:r>
              <a:rPr lang="en-US" dirty="0" smtClean="0"/>
              <a:t>Joins</a:t>
            </a:r>
          </a:p>
          <a:p>
            <a:pPr marL="742950" lvl="1" indent="-285750">
              <a:buFont typeface="Courier New" pitchFamily="49" charset="0"/>
              <a:buChar char="o"/>
            </a:pPr>
            <a:r>
              <a:rPr lang="en-US" dirty="0" err="1" smtClean="0"/>
              <a:t>semi_join</a:t>
            </a:r>
            <a:r>
              <a:rPr lang="en-US" dirty="0" smtClean="0"/>
              <a:t>() and </a:t>
            </a:r>
            <a:r>
              <a:rPr lang="en-US" dirty="0" err="1" smtClean="0"/>
              <a:t>anti_join</a:t>
            </a:r>
            <a:r>
              <a:rPr lang="en-US" dirty="0" smtClean="0"/>
              <a:t>()</a:t>
            </a:r>
          </a:p>
          <a:p>
            <a:pPr marL="742950" lvl="1" indent="-285750">
              <a:buFont typeface="Courier New" pitchFamily="49" charset="0"/>
              <a:buChar char="o"/>
            </a:pPr>
            <a:r>
              <a:rPr lang="en-US" dirty="0" smtClean="0"/>
              <a:t>Multiple </a:t>
            </a:r>
            <a:r>
              <a:rPr lang="en-US" dirty="0"/>
              <a:t>Joins</a:t>
            </a:r>
          </a:p>
          <a:p>
            <a:pPr marL="285750" indent="-285750">
              <a:lnSpc>
                <a:spcPct val="150000"/>
              </a:lnSpc>
              <a:buFont typeface="Arial" pitchFamily="34" charset="0"/>
              <a:buChar char="•"/>
            </a:pPr>
            <a:r>
              <a:rPr lang="en-US" dirty="0"/>
              <a:t>Binds</a:t>
            </a:r>
          </a:p>
          <a:p>
            <a:pPr marL="742950" lvl="1" indent="-285750">
              <a:lnSpc>
                <a:spcPct val="150000"/>
              </a:lnSpc>
              <a:buFont typeface="Courier New" pitchFamily="49" charset="0"/>
              <a:buChar char="o"/>
            </a:pPr>
            <a:r>
              <a:rPr lang="en-US" dirty="0"/>
              <a:t>Bind Rows and Columns</a:t>
            </a:r>
          </a:p>
        </p:txBody>
      </p:sp>
    </p:spTree>
    <p:extLst>
      <p:ext uri="{BB962C8B-B14F-4D97-AF65-F5344CB8AC3E}">
        <p14:creationId xmlns:p14="http://schemas.microsoft.com/office/powerpoint/2010/main" val="15291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Manipulation using </a:t>
            </a:r>
            <a:r>
              <a:rPr lang="en-US" dirty="0" err="1" smtClean="0"/>
              <a:t>dplyr</a:t>
            </a:r>
            <a:endParaRPr lang="en-US" dirty="0"/>
          </a:p>
        </p:txBody>
      </p:sp>
      <p:sp>
        <p:nvSpPr>
          <p:cNvPr id="5" name="Rectangle 4"/>
          <p:cNvSpPr/>
          <p:nvPr/>
        </p:nvSpPr>
        <p:spPr>
          <a:xfrm>
            <a:off x="327547" y="1015183"/>
            <a:ext cx="8557146" cy="2846933"/>
          </a:xfrm>
          <a:prstGeom prst="rect">
            <a:avLst/>
          </a:prstGeom>
        </p:spPr>
        <p:txBody>
          <a:bodyPr wrap="square">
            <a:spAutoFit/>
          </a:bodyPr>
          <a:lstStyle/>
          <a:p>
            <a:pPr>
              <a:spcBef>
                <a:spcPts val="600"/>
              </a:spcBef>
            </a:pPr>
            <a:r>
              <a:rPr lang="en-US" dirty="0" err="1"/>
              <a:t>Dplyr</a:t>
            </a:r>
            <a:r>
              <a:rPr lang="en-US" dirty="0"/>
              <a:t> aims to provide a function for each basic verb of data manipulation</a:t>
            </a:r>
            <a:r>
              <a:rPr lang="en-US" dirty="0" smtClean="0"/>
              <a:t>:</a:t>
            </a:r>
          </a:p>
          <a:p>
            <a:pPr marL="285750" indent="-285750">
              <a:spcBef>
                <a:spcPts val="600"/>
              </a:spcBef>
              <a:buFont typeface="Arial" pitchFamily="34" charset="0"/>
              <a:buChar char="•"/>
            </a:pPr>
            <a:r>
              <a:rPr lang="en-US" dirty="0" smtClean="0"/>
              <a:t>filter</a:t>
            </a:r>
            <a:r>
              <a:rPr lang="en-US" dirty="0"/>
              <a:t>() (and slice()) </a:t>
            </a:r>
          </a:p>
          <a:p>
            <a:pPr marL="285750" indent="-285750">
              <a:spcBef>
                <a:spcPts val="600"/>
              </a:spcBef>
              <a:buFont typeface="Arial" pitchFamily="34" charset="0"/>
              <a:buChar char="•"/>
            </a:pPr>
            <a:r>
              <a:rPr lang="en-US" dirty="0"/>
              <a:t>arrange() </a:t>
            </a:r>
          </a:p>
          <a:p>
            <a:pPr marL="285750" indent="-285750">
              <a:spcBef>
                <a:spcPts val="600"/>
              </a:spcBef>
              <a:buFont typeface="Arial" pitchFamily="34" charset="0"/>
              <a:buChar char="•"/>
            </a:pPr>
            <a:r>
              <a:rPr lang="en-US" dirty="0"/>
              <a:t>select() (and rename()) </a:t>
            </a:r>
          </a:p>
          <a:p>
            <a:pPr marL="285750" indent="-285750">
              <a:spcBef>
                <a:spcPts val="600"/>
              </a:spcBef>
              <a:buFont typeface="Arial" pitchFamily="34" charset="0"/>
              <a:buChar char="•"/>
            </a:pPr>
            <a:r>
              <a:rPr lang="en-US" dirty="0"/>
              <a:t>distinct() </a:t>
            </a:r>
          </a:p>
          <a:p>
            <a:pPr marL="285750" indent="-285750">
              <a:spcBef>
                <a:spcPts val="600"/>
              </a:spcBef>
              <a:buFont typeface="Arial" pitchFamily="34" charset="0"/>
              <a:buChar char="•"/>
            </a:pPr>
            <a:r>
              <a:rPr lang="en-US" dirty="0"/>
              <a:t>mutate() (and transmute()) </a:t>
            </a:r>
          </a:p>
          <a:p>
            <a:pPr marL="285750" indent="-285750">
              <a:spcBef>
                <a:spcPts val="600"/>
              </a:spcBef>
              <a:buFont typeface="Arial" pitchFamily="34" charset="0"/>
              <a:buChar char="•"/>
            </a:pPr>
            <a:r>
              <a:rPr lang="en-US" dirty="0" smtClean="0"/>
              <a:t>summarize</a:t>
            </a:r>
            <a:r>
              <a:rPr lang="en-US" dirty="0"/>
              <a:t>() </a:t>
            </a:r>
          </a:p>
          <a:p>
            <a:pPr marL="285750" indent="-285750">
              <a:spcBef>
                <a:spcPts val="600"/>
              </a:spcBef>
              <a:buFont typeface="Arial" pitchFamily="34" charset="0"/>
              <a:buChar char="•"/>
            </a:pPr>
            <a:r>
              <a:rPr lang="en-US" dirty="0" err="1"/>
              <a:t>sample_n</a:t>
            </a:r>
            <a:r>
              <a:rPr lang="en-US" dirty="0"/>
              <a:t>() (and </a:t>
            </a:r>
            <a:r>
              <a:rPr lang="en-US" dirty="0" err="1"/>
              <a:t>sample_frac</a:t>
            </a:r>
            <a:r>
              <a:rPr lang="en-US" dirty="0"/>
              <a:t>()) </a:t>
            </a:r>
          </a:p>
        </p:txBody>
      </p:sp>
      <p:sp>
        <p:nvSpPr>
          <p:cNvPr id="6" name="Rectangle 5"/>
          <p:cNvSpPr/>
          <p:nvPr/>
        </p:nvSpPr>
        <p:spPr>
          <a:xfrm>
            <a:off x="327546" y="4195170"/>
            <a:ext cx="8557145" cy="17081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ts val="600"/>
              </a:spcBef>
            </a:pPr>
            <a:r>
              <a:rPr lang="en-US" dirty="0" smtClean="0"/>
              <a:t>The </a:t>
            </a:r>
            <a:r>
              <a:rPr lang="en-US" dirty="0"/>
              <a:t>syntax and function of all these verbs are very similar</a:t>
            </a:r>
            <a:r>
              <a:rPr lang="en-US" dirty="0" smtClean="0"/>
              <a:t>:</a:t>
            </a:r>
            <a:endParaRPr lang="en-US" dirty="0"/>
          </a:p>
          <a:p>
            <a:pPr marL="285750" indent="-285750">
              <a:spcBef>
                <a:spcPts val="600"/>
              </a:spcBef>
              <a:buFont typeface="Arial" pitchFamily="34" charset="0"/>
              <a:buChar char="•"/>
            </a:pPr>
            <a:r>
              <a:rPr lang="en-US" dirty="0"/>
              <a:t>The first argument is a data </a:t>
            </a:r>
            <a:r>
              <a:rPr lang="en-US" dirty="0" smtClean="0"/>
              <a:t>frame</a:t>
            </a:r>
            <a:endParaRPr lang="en-US" dirty="0"/>
          </a:p>
          <a:p>
            <a:pPr marL="285750" indent="-285750">
              <a:spcBef>
                <a:spcPts val="600"/>
              </a:spcBef>
              <a:buFont typeface="Arial" pitchFamily="34" charset="0"/>
              <a:buChar char="•"/>
            </a:pPr>
            <a:r>
              <a:rPr lang="en-US" dirty="0"/>
              <a:t>The subsequent arguments describe what to do with the data frame. Notice that you can refer to columns in the data frame directly without using </a:t>
            </a:r>
            <a:r>
              <a:rPr lang="en-US" dirty="0" smtClean="0"/>
              <a:t>$.</a:t>
            </a:r>
            <a:endParaRPr lang="en-US" dirty="0"/>
          </a:p>
          <a:p>
            <a:pPr marL="285750" indent="-285750">
              <a:spcBef>
                <a:spcPts val="600"/>
              </a:spcBef>
              <a:buFont typeface="Arial" pitchFamily="34" charset="0"/>
              <a:buChar char="•"/>
            </a:pPr>
            <a:r>
              <a:rPr lang="en-US" dirty="0"/>
              <a:t>The result is a new data </a:t>
            </a:r>
            <a:r>
              <a:rPr lang="en-US" dirty="0" smtClean="0"/>
              <a:t>frame</a:t>
            </a:r>
            <a:endParaRPr lang="en-US" dirty="0"/>
          </a:p>
        </p:txBody>
      </p:sp>
    </p:spTree>
    <p:extLst>
      <p:ext uri="{BB962C8B-B14F-4D97-AF65-F5344CB8AC3E}">
        <p14:creationId xmlns:p14="http://schemas.microsoft.com/office/powerpoint/2010/main" val="2744757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rows with filter</a:t>
            </a:r>
            <a:r>
              <a:rPr lang="en-US" dirty="0" smtClean="0"/>
              <a:t>()</a:t>
            </a:r>
            <a:endParaRPr lang="en-US" dirty="0"/>
          </a:p>
        </p:txBody>
      </p:sp>
      <p:sp>
        <p:nvSpPr>
          <p:cNvPr id="3" name="Rectangle 2"/>
          <p:cNvSpPr/>
          <p:nvPr/>
        </p:nvSpPr>
        <p:spPr>
          <a:xfrm>
            <a:off x="228600" y="958572"/>
            <a:ext cx="8686800" cy="5509200"/>
          </a:xfrm>
          <a:prstGeom prst="rect">
            <a:avLst/>
          </a:prstGeom>
        </p:spPr>
        <p:txBody>
          <a:bodyPr wrap="square">
            <a:spAutoFit/>
          </a:bodyPr>
          <a:lstStyle/>
          <a:p>
            <a:r>
              <a:rPr lang="en-US" sz="1600" b="1" dirty="0" smtClean="0"/>
              <a:t>Filter</a:t>
            </a:r>
            <a:r>
              <a:rPr lang="en-US" sz="1600" b="1" dirty="0"/>
              <a:t>() allows you to select a subset of rows in a data </a:t>
            </a:r>
            <a:r>
              <a:rPr lang="en-US" sz="1600" b="1" dirty="0" smtClean="0"/>
              <a:t>frame</a:t>
            </a:r>
            <a:endParaRPr lang="en-US" sz="1600" dirty="0" smtClean="0"/>
          </a:p>
          <a:p>
            <a:pPr marL="285750" indent="-285750">
              <a:buFont typeface="Arial" pitchFamily="34" charset="0"/>
              <a:buChar char="•"/>
            </a:pPr>
            <a:r>
              <a:rPr lang="en-US" sz="1600" dirty="0" smtClean="0"/>
              <a:t>The </a:t>
            </a:r>
            <a:r>
              <a:rPr lang="en-US" sz="1600" dirty="0"/>
              <a:t>first argument is the name of the data </a:t>
            </a:r>
            <a:r>
              <a:rPr lang="en-US" sz="1600" dirty="0" smtClean="0"/>
              <a:t>frame </a:t>
            </a:r>
            <a:endParaRPr lang="en-US" sz="1600" dirty="0"/>
          </a:p>
          <a:p>
            <a:pPr marL="285750" indent="-285750">
              <a:buFont typeface="Arial" pitchFamily="34" charset="0"/>
              <a:buChar char="•"/>
            </a:pPr>
            <a:r>
              <a:rPr lang="en-US" sz="1600" dirty="0" smtClean="0"/>
              <a:t>The </a:t>
            </a:r>
            <a:r>
              <a:rPr lang="en-US" sz="1600" dirty="0"/>
              <a:t>second and subsequent arguments are the expressions that filter the data frame</a:t>
            </a:r>
            <a:r>
              <a:rPr lang="en-US" sz="1600" dirty="0" smtClean="0"/>
              <a:t>:</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a:t>This is equivalent to the more verbose code in base R:</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Filter</a:t>
            </a:r>
            <a:r>
              <a:rPr lang="en-US" sz="1600" dirty="0"/>
              <a:t>() works similarly to subset() except that you can give it any number of filtering conditions, which are joined together with &amp; (not &amp;&amp; which is easy to do accidentally!). </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smtClean="0"/>
              <a:t>You </a:t>
            </a:r>
            <a:r>
              <a:rPr lang="en-US" sz="1600" dirty="0"/>
              <a:t>can also use other </a:t>
            </a:r>
            <a:r>
              <a:rPr lang="en-US" sz="1600" dirty="0" err="1"/>
              <a:t>boolean</a:t>
            </a:r>
            <a:r>
              <a:rPr lang="en-US" sz="1600" dirty="0"/>
              <a:t> operators:</a:t>
            </a:r>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a:p>
        </p:txBody>
      </p:sp>
      <p:sp>
        <p:nvSpPr>
          <p:cNvPr id="4" name="Rectangle 3"/>
          <p:cNvSpPr/>
          <p:nvPr/>
        </p:nvSpPr>
        <p:spPr>
          <a:xfrm>
            <a:off x="228601" y="1770350"/>
            <a:ext cx="8645856"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filter(</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mpg&gt;24, gear&gt;3)</a:t>
            </a:r>
          </a:p>
          <a:p>
            <a:r>
              <a:rPr lang="en-US" sz="1400" dirty="0">
                <a:latin typeface="Consolas" pitchFamily="49" charset="0"/>
                <a:cs typeface="Consolas" pitchFamily="49" charset="0"/>
              </a:rPr>
              <a:t>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am gear carb</a:t>
            </a:r>
          </a:p>
          <a:p>
            <a:r>
              <a:rPr lang="en-US" sz="1400" dirty="0">
                <a:latin typeface="Consolas" pitchFamily="49" charset="0"/>
                <a:cs typeface="Consolas" pitchFamily="49" charset="0"/>
              </a:rPr>
              <a:t>1 24.4   4 146.7  62 3.69 3.190 20.00  1  0    4    2</a:t>
            </a:r>
          </a:p>
          <a:p>
            <a:r>
              <a:rPr lang="en-US" sz="1400" dirty="0">
                <a:latin typeface="Consolas" pitchFamily="49" charset="0"/>
                <a:cs typeface="Consolas" pitchFamily="49" charset="0"/>
              </a:rPr>
              <a:t>2 32.4   4  78.7  66 4.08 2.200 19.47  1  1    4    1</a:t>
            </a:r>
          </a:p>
          <a:p>
            <a:r>
              <a:rPr lang="en-US" sz="1400" dirty="0">
                <a:latin typeface="Consolas" pitchFamily="49" charset="0"/>
                <a:cs typeface="Consolas" pitchFamily="49" charset="0"/>
              </a:rPr>
              <a:t>3 30.4   4  75.7  52 4.93 1.615 18.52  1  1    4    2</a:t>
            </a:r>
          </a:p>
          <a:p>
            <a:r>
              <a:rPr lang="en-US" sz="1400" dirty="0">
                <a:latin typeface="Consolas" pitchFamily="49" charset="0"/>
                <a:cs typeface="Consolas" pitchFamily="49" charset="0"/>
              </a:rPr>
              <a:t>4 33.9   4  71.1  65 4.22 1.835 19.90  1  1    4    1</a:t>
            </a:r>
          </a:p>
          <a:p>
            <a:r>
              <a:rPr lang="en-US" sz="1400" dirty="0">
                <a:latin typeface="Consolas" pitchFamily="49" charset="0"/>
                <a:cs typeface="Consolas" pitchFamily="49" charset="0"/>
              </a:rPr>
              <a:t>5 27.3   4  79.0  66 4.08 1.935 18.90  1  1    4    1</a:t>
            </a:r>
          </a:p>
          <a:p>
            <a:r>
              <a:rPr lang="en-US" sz="1400" dirty="0">
                <a:latin typeface="Consolas" pitchFamily="49" charset="0"/>
                <a:cs typeface="Consolas" pitchFamily="49" charset="0"/>
              </a:rPr>
              <a:t>6 26.0   4 120.3  91 4.43 2.140 16.70  0  1    5    2</a:t>
            </a:r>
          </a:p>
          <a:p>
            <a:r>
              <a:rPr lang="en-US" sz="1400" dirty="0">
                <a:latin typeface="Consolas" pitchFamily="49" charset="0"/>
                <a:cs typeface="Consolas" pitchFamily="49" charset="0"/>
              </a:rPr>
              <a:t>7 30.4   4  95.1 113 3.77 1.513 16.90  1  1    5    </a:t>
            </a:r>
            <a:r>
              <a:rPr lang="en-US" sz="1400" dirty="0" smtClean="0">
                <a:latin typeface="Consolas" pitchFamily="49" charset="0"/>
                <a:cs typeface="Consolas" pitchFamily="49" charset="0"/>
              </a:rPr>
              <a:t>2</a:t>
            </a:r>
            <a:endParaRPr lang="en-US" sz="1400" dirty="0">
              <a:latin typeface="Consolas" pitchFamily="49" charset="0"/>
              <a:cs typeface="Consolas" pitchFamily="49" charset="0"/>
            </a:endParaRPr>
          </a:p>
        </p:txBody>
      </p:sp>
      <p:sp>
        <p:nvSpPr>
          <p:cNvPr id="6" name="Rectangle 5"/>
          <p:cNvSpPr/>
          <p:nvPr/>
        </p:nvSpPr>
        <p:spPr>
          <a:xfrm>
            <a:off x="285465" y="4215614"/>
            <a:ext cx="864585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err="1">
                <a:latin typeface="Consolas" pitchFamily="49" charset="0"/>
                <a:cs typeface="Consolas" pitchFamily="49" charset="0"/>
              </a:rPr>
              <a:t>mtcars</a:t>
            </a:r>
            <a:r>
              <a:rPr lang="en-US" sz="1400" dirty="0">
                <a:latin typeface="Consolas" pitchFamily="49" charset="0"/>
                <a:cs typeface="Consolas" pitchFamily="49" charset="0"/>
              </a:rPr>
              <a:t>[</a:t>
            </a:r>
            <a:r>
              <a:rPr lang="en-US" sz="1400" dirty="0" err="1">
                <a:latin typeface="Consolas" pitchFamily="49" charset="0"/>
                <a:cs typeface="Consolas" pitchFamily="49" charset="0"/>
              </a:rPr>
              <a:t>mtcars$mpg</a:t>
            </a:r>
            <a:r>
              <a:rPr lang="en-US" sz="1400" dirty="0">
                <a:latin typeface="Consolas" pitchFamily="49" charset="0"/>
                <a:cs typeface="Consolas" pitchFamily="49" charset="0"/>
              </a:rPr>
              <a:t>&gt;24</a:t>
            </a:r>
            <a:r>
              <a:rPr lang="en-US" sz="1400" dirty="0"/>
              <a:t> &amp; </a:t>
            </a:r>
            <a:r>
              <a:rPr lang="en-US" sz="1400" dirty="0" err="1"/>
              <a:t>mtcars$gear</a:t>
            </a:r>
            <a:r>
              <a:rPr lang="en-US" sz="1400" dirty="0"/>
              <a:t>&gt;3, ]</a:t>
            </a:r>
          </a:p>
        </p:txBody>
      </p:sp>
      <p:sp>
        <p:nvSpPr>
          <p:cNvPr id="7" name="Rectangle 6"/>
          <p:cNvSpPr/>
          <p:nvPr/>
        </p:nvSpPr>
        <p:spPr>
          <a:xfrm>
            <a:off x="274089" y="5746462"/>
            <a:ext cx="864585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filter(</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gear == 1 | gear == 2)</a:t>
            </a:r>
          </a:p>
        </p:txBody>
      </p:sp>
    </p:spTree>
    <p:extLst>
      <p:ext uri="{BB962C8B-B14F-4D97-AF65-F5344CB8AC3E}">
        <p14:creationId xmlns:p14="http://schemas.microsoft.com/office/powerpoint/2010/main" val="423104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Arrange rows by arrange()</a:t>
            </a:r>
            <a:endParaRPr lang="en-US" dirty="0"/>
          </a:p>
        </p:txBody>
      </p:sp>
      <p:sp>
        <p:nvSpPr>
          <p:cNvPr id="3" name="Rectangle 2"/>
          <p:cNvSpPr/>
          <p:nvPr/>
        </p:nvSpPr>
        <p:spPr>
          <a:xfrm>
            <a:off x="204717" y="1077879"/>
            <a:ext cx="8639032" cy="1200329"/>
          </a:xfrm>
          <a:prstGeom prst="rect">
            <a:avLst/>
          </a:prstGeom>
        </p:spPr>
        <p:txBody>
          <a:bodyPr wrap="square">
            <a:spAutoFit/>
          </a:bodyPr>
          <a:lstStyle/>
          <a:p>
            <a:r>
              <a:rPr lang="en-US" b="1" dirty="0" smtClean="0"/>
              <a:t>Arrange() </a:t>
            </a:r>
            <a:r>
              <a:rPr lang="en-US" b="1" dirty="0"/>
              <a:t>takes </a:t>
            </a:r>
            <a:r>
              <a:rPr lang="en-US" b="1" dirty="0" smtClean="0"/>
              <a:t>the name of a </a:t>
            </a:r>
            <a:r>
              <a:rPr lang="en-US" b="1" dirty="0"/>
              <a:t>data frame, and a set of column names (or more complicated expressions) to order </a:t>
            </a:r>
            <a:r>
              <a:rPr lang="en-US" b="1" dirty="0" smtClean="0"/>
              <a:t>by as attributes</a:t>
            </a:r>
            <a:endParaRPr lang="en-US" dirty="0" smtClean="0"/>
          </a:p>
          <a:p>
            <a:pPr marL="285750" indent="-285750">
              <a:buFont typeface="Arial" pitchFamily="34" charset="0"/>
              <a:buChar char="•"/>
            </a:pPr>
            <a:r>
              <a:rPr lang="en-US" dirty="0" smtClean="0"/>
              <a:t>If more </a:t>
            </a:r>
            <a:r>
              <a:rPr lang="en-US" dirty="0"/>
              <a:t>than one column </a:t>
            </a:r>
            <a:r>
              <a:rPr lang="en-US" dirty="0" smtClean="0"/>
              <a:t>name is provided, </a:t>
            </a:r>
            <a:r>
              <a:rPr lang="en-US" dirty="0"/>
              <a:t>each additional column will be used to break ties in the values of preceding columns</a:t>
            </a:r>
          </a:p>
        </p:txBody>
      </p:sp>
      <p:sp>
        <p:nvSpPr>
          <p:cNvPr id="4" name="Rectangle 3"/>
          <p:cNvSpPr/>
          <p:nvPr/>
        </p:nvSpPr>
        <p:spPr>
          <a:xfrm>
            <a:off x="228601" y="2329918"/>
            <a:ext cx="8645856" cy="397031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head(arrange(</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gear, mpg))</a:t>
            </a:r>
          </a:p>
          <a:p>
            <a:r>
              <a:rPr lang="en-US" sz="1400" dirty="0">
                <a:latin typeface="Consolas" pitchFamily="49" charset="0"/>
                <a:cs typeface="Consolas" pitchFamily="49" charset="0"/>
              </a:rPr>
              <a:t>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am gear carb</a:t>
            </a:r>
          </a:p>
          <a:p>
            <a:r>
              <a:rPr lang="en-US" sz="1400" dirty="0">
                <a:latin typeface="Consolas" pitchFamily="49" charset="0"/>
                <a:cs typeface="Consolas" pitchFamily="49" charset="0"/>
              </a:rPr>
              <a:t>1 10.4   8 472.0 205 2.93 5.250 17.98  0  0    3    4</a:t>
            </a:r>
          </a:p>
          <a:p>
            <a:r>
              <a:rPr lang="en-US" sz="1400" dirty="0">
                <a:latin typeface="Consolas" pitchFamily="49" charset="0"/>
                <a:cs typeface="Consolas" pitchFamily="49" charset="0"/>
              </a:rPr>
              <a:t>2 10.4   8 460.0 215 3.00 5.424 17.82  0  0    3    4</a:t>
            </a:r>
          </a:p>
          <a:p>
            <a:r>
              <a:rPr lang="en-US" sz="1400" dirty="0">
                <a:latin typeface="Consolas" pitchFamily="49" charset="0"/>
                <a:cs typeface="Consolas" pitchFamily="49" charset="0"/>
              </a:rPr>
              <a:t>3 13.3   8 350.0 245 3.73 3.840 15.41  0  0    3    4</a:t>
            </a:r>
          </a:p>
          <a:p>
            <a:r>
              <a:rPr lang="en-US" sz="1400" dirty="0">
                <a:latin typeface="Consolas" pitchFamily="49" charset="0"/>
                <a:cs typeface="Consolas" pitchFamily="49" charset="0"/>
              </a:rPr>
              <a:t>4 14.3   8 360.0 245 3.21 3.570 15.84  0  0    3    4</a:t>
            </a:r>
          </a:p>
          <a:p>
            <a:r>
              <a:rPr lang="en-US" sz="1400" dirty="0">
                <a:latin typeface="Consolas" pitchFamily="49" charset="0"/>
                <a:cs typeface="Consolas" pitchFamily="49" charset="0"/>
              </a:rPr>
              <a:t>5 14.7   8 440.0 230 3.23 5.345 17.42  0  0    3    4</a:t>
            </a:r>
          </a:p>
          <a:p>
            <a:r>
              <a:rPr lang="en-US" sz="1400" dirty="0">
                <a:latin typeface="Consolas" pitchFamily="49" charset="0"/>
                <a:cs typeface="Consolas" pitchFamily="49" charset="0"/>
              </a:rPr>
              <a:t>6 15.2   8 275.8 180 3.07 3.780 18.00  0  0    3    </a:t>
            </a:r>
            <a:r>
              <a:rPr lang="en-US" sz="1400" dirty="0" smtClean="0">
                <a:latin typeface="Consolas" pitchFamily="49" charset="0"/>
                <a:cs typeface="Consolas" pitchFamily="49" charset="0"/>
              </a:rPr>
              <a:t>3</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#use </a:t>
            </a:r>
            <a:r>
              <a:rPr lang="en-US" sz="1400" dirty="0" err="1" smtClean="0">
                <a:latin typeface="Consolas" pitchFamily="49" charset="0"/>
                <a:cs typeface="Consolas" pitchFamily="49" charset="0"/>
              </a:rPr>
              <a:t>desc</a:t>
            </a:r>
            <a:r>
              <a:rPr lang="en-US" sz="1400" dirty="0" smtClean="0">
                <a:latin typeface="Consolas" pitchFamily="49" charset="0"/>
                <a:cs typeface="Consolas" pitchFamily="49" charset="0"/>
              </a:rPr>
              <a:t>() for Descending</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head(arrange(</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a:t>
            </a:r>
            <a:r>
              <a:rPr lang="en-US" sz="1400" dirty="0" err="1">
                <a:latin typeface="Consolas" pitchFamily="49" charset="0"/>
                <a:cs typeface="Consolas" pitchFamily="49" charset="0"/>
              </a:rPr>
              <a:t>desc</a:t>
            </a:r>
            <a:r>
              <a:rPr lang="en-US" sz="1400" dirty="0">
                <a:latin typeface="Consolas" pitchFamily="49" charset="0"/>
                <a:cs typeface="Consolas" pitchFamily="49" charset="0"/>
              </a:rPr>
              <a:t>(gear), mpg))</a:t>
            </a:r>
          </a:p>
          <a:p>
            <a:r>
              <a:rPr lang="en-US" sz="1400" dirty="0">
                <a:latin typeface="Consolas" pitchFamily="49" charset="0"/>
                <a:cs typeface="Consolas" pitchFamily="49" charset="0"/>
              </a:rPr>
              <a:t>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am gear carb</a:t>
            </a:r>
          </a:p>
          <a:p>
            <a:r>
              <a:rPr lang="en-US" sz="1400" dirty="0">
                <a:latin typeface="Consolas" pitchFamily="49" charset="0"/>
                <a:cs typeface="Consolas" pitchFamily="49" charset="0"/>
              </a:rPr>
              <a:t>1 15.0   8 301.0 335 3.54 3.570 14.6  0  1    5    8</a:t>
            </a:r>
          </a:p>
          <a:p>
            <a:r>
              <a:rPr lang="en-US" sz="1400" dirty="0">
                <a:latin typeface="Consolas" pitchFamily="49" charset="0"/>
                <a:cs typeface="Consolas" pitchFamily="49" charset="0"/>
              </a:rPr>
              <a:t>2 15.8   8 351.0 264 4.22 3.170 14.5  0  1    5    4</a:t>
            </a:r>
          </a:p>
          <a:p>
            <a:r>
              <a:rPr lang="en-US" sz="1400" dirty="0">
                <a:latin typeface="Consolas" pitchFamily="49" charset="0"/>
                <a:cs typeface="Consolas" pitchFamily="49" charset="0"/>
              </a:rPr>
              <a:t>3 19.7   6 145.0 175 3.62 2.770 15.5  0  1    5    6</a:t>
            </a:r>
          </a:p>
          <a:p>
            <a:r>
              <a:rPr lang="en-US" sz="1400" dirty="0">
                <a:latin typeface="Consolas" pitchFamily="49" charset="0"/>
                <a:cs typeface="Consolas" pitchFamily="49" charset="0"/>
              </a:rPr>
              <a:t>4 26.0   4 120.3  91 4.43 2.140 16.7  0  1    5    2</a:t>
            </a:r>
          </a:p>
          <a:p>
            <a:r>
              <a:rPr lang="en-US" sz="1400" dirty="0">
                <a:latin typeface="Consolas" pitchFamily="49" charset="0"/>
                <a:cs typeface="Consolas" pitchFamily="49" charset="0"/>
              </a:rPr>
              <a:t>5 30.4   4  95.1 113 3.77 1.513 16.9  1  1    5    2</a:t>
            </a:r>
          </a:p>
          <a:p>
            <a:r>
              <a:rPr lang="en-US" sz="1400" dirty="0">
                <a:latin typeface="Consolas" pitchFamily="49" charset="0"/>
                <a:cs typeface="Consolas" pitchFamily="49" charset="0"/>
              </a:rPr>
              <a:t>6 17.8   6 167.6 123 3.92 3.440 18.9  1  0    4    </a:t>
            </a:r>
            <a:r>
              <a:rPr lang="en-US" sz="1400" dirty="0" smtClean="0">
                <a:latin typeface="Consolas" pitchFamily="49" charset="0"/>
                <a:cs typeface="Consolas" pitchFamily="49" charset="0"/>
              </a:rPr>
              <a:t>4</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61435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columns with select</a:t>
            </a:r>
            <a:r>
              <a:rPr lang="en-US" dirty="0" smtClean="0"/>
              <a:t>()</a:t>
            </a:r>
            <a:endParaRPr lang="en-US" dirty="0"/>
          </a:p>
        </p:txBody>
      </p:sp>
      <p:sp>
        <p:nvSpPr>
          <p:cNvPr id="4" name="Rectangle 3"/>
          <p:cNvSpPr/>
          <p:nvPr/>
        </p:nvSpPr>
        <p:spPr>
          <a:xfrm>
            <a:off x="191066" y="1044518"/>
            <a:ext cx="8857398" cy="923330"/>
          </a:xfrm>
          <a:prstGeom prst="rect">
            <a:avLst/>
          </a:prstGeom>
        </p:spPr>
        <p:txBody>
          <a:bodyPr wrap="square">
            <a:spAutoFit/>
          </a:bodyPr>
          <a:lstStyle/>
          <a:p>
            <a:r>
              <a:rPr lang="en-US" dirty="0" smtClean="0"/>
              <a:t>Select</a:t>
            </a:r>
            <a:r>
              <a:rPr lang="en-US" dirty="0"/>
              <a:t>() allows </a:t>
            </a:r>
            <a:r>
              <a:rPr lang="en-US" dirty="0" smtClean="0"/>
              <a:t>users to </a:t>
            </a:r>
            <a:r>
              <a:rPr lang="en-US" dirty="0"/>
              <a:t>rapidly zoom in on a useful subset using operations that usually only work on numeric variable positions:</a:t>
            </a:r>
          </a:p>
          <a:p>
            <a:endParaRPr lang="en-US" dirty="0"/>
          </a:p>
        </p:txBody>
      </p:sp>
      <p:sp>
        <p:nvSpPr>
          <p:cNvPr id="5" name="Rectangle 4"/>
          <p:cNvSpPr/>
          <p:nvPr/>
        </p:nvSpPr>
        <p:spPr>
          <a:xfrm>
            <a:off x="300249" y="1742566"/>
            <a:ext cx="8529851"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tail(select(</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a:t>
            </a:r>
            <a:r>
              <a:rPr lang="en-US" sz="1400" dirty="0" err="1">
                <a:latin typeface="Consolas" pitchFamily="49" charset="0"/>
                <a:cs typeface="Consolas" pitchFamily="49" charset="0"/>
              </a:rPr>
              <a:t>am:carb</a:t>
            </a:r>
            <a:r>
              <a:rPr lang="en-US" sz="1400" dirty="0">
                <a:latin typeface="Consolas" pitchFamily="49" charset="0"/>
                <a:cs typeface="Consolas" pitchFamily="49" charset="0"/>
              </a:rPr>
              <a:t>))</a:t>
            </a:r>
          </a:p>
          <a:p>
            <a:r>
              <a:rPr lang="en-US" sz="1400" dirty="0">
                <a:latin typeface="Consolas" pitchFamily="49" charset="0"/>
                <a:cs typeface="Consolas" pitchFamily="49" charset="0"/>
              </a:rPr>
              <a:t>               am gear carb</a:t>
            </a:r>
          </a:p>
          <a:p>
            <a:r>
              <a:rPr lang="en-US" sz="1400" dirty="0">
                <a:latin typeface="Consolas" pitchFamily="49" charset="0"/>
                <a:cs typeface="Consolas" pitchFamily="49" charset="0"/>
              </a:rPr>
              <a:t>Porsche 914-2   1    5    2</a:t>
            </a:r>
          </a:p>
          <a:p>
            <a:r>
              <a:rPr lang="en-US" sz="1400" dirty="0">
                <a:latin typeface="Consolas" pitchFamily="49" charset="0"/>
                <a:cs typeface="Consolas" pitchFamily="49" charset="0"/>
              </a:rPr>
              <a:t>Lotus Europa    1    5    2</a:t>
            </a:r>
          </a:p>
          <a:p>
            <a:r>
              <a:rPr lang="en-US" sz="1400" dirty="0">
                <a:latin typeface="Consolas" pitchFamily="49" charset="0"/>
                <a:cs typeface="Consolas" pitchFamily="49" charset="0"/>
              </a:rPr>
              <a:t>Ford </a:t>
            </a:r>
            <a:r>
              <a:rPr lang="en-US" sz="1400" dirty="0" err="1">
                <a:latin typeface="Consolas" pitchFamily="49" charset="0"/>
                <a:cs typeface="Consolas" pitchFamily="49" charset="0"/>
              </a:rPr>
              <a:t>Pantera</a:t>
            </a:r>
            <a:r>
              <a:rPr lang="en-US" sz="1400" dirty="0">
                <a:latin typeface="Consolas" pitchFamily="49" charset="0"/>
                <a:cs typeface="Consolas" pitchFamily="49" charset="0"/>
              </a:rPr>
              <a:t> L  1    5    4</a:t>
            </a:r>
          </a:p>
          <a:p>
            <a:r>
              <a:rPr lang="en-US" sz="1400" dirty="0">
                <a:latin typeface="Consolas" pitchFamily="49" charset="0"/>
                <a:cs typeface="Consolas" pitchFamily="49" charset="0"/>
              </a:rPr>
              <a:t>Ferrari Dino    1    5    6</a:t>
            </a:r>
          </a:p>
          <a:p>
            <a:r>
              <a:rPr lang="en-US" sz="1400" dirty="0">
                <a:latin typeface="Consolas" pitchFamily="49" charset="0"/>
                <a:cs typeface="Consolas" pitchFamily="49" charset="0"/>
              </a:rPr>
              <a:t>Maserati Bora   1    5    8</a:t>
            </a:r>
          </a:p>
          <a:p>
            <a:r>
              <a:rPr lang="en-US" sz="1400" dirty="0">
                <a:latin typeface="Consolas" pitchFamily="49" charset="0"/>
                <a:cs typeface="Consolas" pitchFamily="49" charset="0"/>
              </a:rPr>
              <a:t>Volvo 142E      1    4    2</a:t>
            </a:r>
          </a:p>
        </p:txBody>
      </p:sp>
      <p:sp>
        <p:nvSpPr>
          <p:cNvPr id="6" name="Title 1"/>
          <p:cNvSpPr txBox="1">
            <a:spLocks/>
          </p:cNvSpPr>
          <p:nvPr/>
        </p:nvSpPr>
        <p:spPr>
          <a:xfrm>
            <a:off x="191066" y="3573618"/>
            <a:ext cx="8676959" cy="896467"/>
          </a:xfrm>
          <a:prstGeom prst="rect">
            <a:avLst/>
          </a:prstGeom>
        </p:spPr>
        <p:txBody>
          <a:bodyPr vert="horz" lIns="91440" tIns="45720" rIns="91440" bIns="45720" rtlCol="0" anchor="ctr">
            <a:normAutofit/>
          </a:bodyPr>
          <a:lstStyle>
            <a:lvl1pPr algn="l" defTabSz="914400" rtl="0" eaLnBrk="1" latinLnBrk="0" hangingPunct="1">
              <a:lnSpc>
                <a:spcPts val="2800"/>
              </a:lnSpc>
              <a:spcBef>
                <a:spcPct val="0"/>
              </a:spcBef>
              <a:buNone/>
              <a:defRPr lang="en-US" sz="2600" kern="1200" dirty="0" smtClean="0">
                <a:solidFill>
                  <a:srgbClr val="676767"/>
                </a:solidFill>
                <a:latin typeface="Century Gothic" pitchFamily="34" charset="0"/>
                <a:ea typeface="+mj-ea"/>
                <a:cs typeface="+mj-cs"/>
              </a:defRPr>
            </a:lvl1pPr>
          </a:lstStyle>
          <a:p>
            <a:r>
              <a:rPr lang="en-US" dirty="0" smtClean="0"/>
              <a:t>Rename columns with rename()</a:t>
            </a:r>
            <a:endParaRPr lang="en-US" dirty="0"/>
          </a:p>
        </p:txBody>
      </p:sp>
      <p:sp>
        <p:nvSpPr>
          <p:cNvPr id="7" name="Rectangle 6"/>
          <p:cNvSpPr/>
          <p:nvPr/>
        </p:nvSpPr>
        <p:spPr>
          <a:xfrm>
            <a:off x="300249" y="4337958"/>
            <a:ext cx="8529851"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head(rename(</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a:t>
            </a:r>
            <a:r>
              <a:rPr lang="en-US" sz="1400" dirty="0" err="1">
                <a:latin typeface="Consolas" pitchFamily="49" charset="0"/>
                <a:cs typeface="Consolas" pitchFamily="49" charset="0"/>
              </a:rPr>
              <a:t>n_am</a:t>
            </a:r>
            <a:r>
              <a:rPr lang="en-US" sz="1400" dirty="0">
                <a:latin typeface="Consolas" pitchFamily="49" charset="0"/>
                <a:cs typeface="Consolas" pitchFamily="49" charset="0"/>
              </a:rPr>
              <a:t>=am))</a:t>
            </a:r>
          </a:p>
          <a:p>
            <a:r>
              <a:rPr lang="en-US" sz="1400" dirty="0">
                <a:latin typeface="Consolas" pitchFamily="49" charset="0"/>
                <a:cs typeface="Consolas" pitchFamily="49" charset="0"/>
              </a:rPr>
              <a:t>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t>
            </a:r>
            <a:r>
              <a:rPr lang="en-US" sz="1400" dirty="0" err="1">
                <a:latin typeface="Consolas" pitchFamily="49" charset="0"/>
                <a:cs typeface="Consolas" pitchFamily="49" charset="0"/>
              </a:rPr>
              <a:t>n_am</a:t>
            </a:r>
            <a:r>
              <a:rPr lang="en-US" sz="1400" dirty="0">
                <a:latin typeface="Consolas" pitchFamily="49" charset="0"/>
                <a:cs typeface="Consolas" pitchFamily="49" charset="0"/>
              </a:rPr>
              <a:t> gear carb</a:t>
            </a:r>
          </a:p>
          <a:p>
            <a:r>
              <a:rPr lang="en-US" sz="1400" dirty="0">
                <a:latin typeface="Consolas" pitchFamily="49" charset="0"/>
                <a:cs typeface="Consolas" pitchFamily="49" charset="0"/>
              </a:rPr>
              <a:t>Mazda RX4         21.0   6  160 110 3.90 2.620 16.46  0    1    4    4</a:t>
            </a:r>
          </a:p>
          <a:p>
            <a:r>
              <a:rPr lang="en-US" sz="1400" dirty="0">
                <a:latin typeface="Consolas" pitchFamily="49" charset="0"/>
                <a:cs typeface="Consolas" pitchFamily="49" charset="0"/>
              </a:rPr>
              <a:t>Mazda RX4 Wag     21.0   6  160 110 3.90 2.875 17.02  0    1    4    4</a:t>
            </a:r>
          </a:p>
          <a:p>
            <a:r>
              <a:rPr lang="en-US" sz="1400" dirty="0">
                <a:latin typeface="Consolas" pitchFamily="49" charset="0"/>
                <a:cs typeface="Consolas" pitchFamily="49" charset="0"/>
              </a:rPr>
              <a:t>Datsun 710        22.8   4  108  93 3.85 2.320 18.61  1    1    4    1</a:t>
            </a:r>
          </a:p>
          <a:p>
            <a:r>
              <a:rPr lang="en-US" sz="1400" dirty="0">
                <a:latin typeface="Consolas" pitchFamily="49" charset="0"/>
                <a:cs typeface="Consolas" pitchFamily="49" charset="0"/>
              </a:rPr>
              <a:t>Hornet 4 Drive    21.4   6  258 110 3.08 3.215 19.44  1    0    3    1</a:t>
            </a:r>
          </a:p>
          <a:p>
            <a:r>
              <a:rPr lang="en-US" sz="1400" dirty="0">
                <a:latin typeface="Consolas" pitchFamily="49" charset="0"/>
                <a:cs typeface="Consolas" pitchFamily="49" charset="0"/>
              </a:rPr>
              <a:t>Hornet </a:t>
            </a:r>
            <a:r>
              <a:rPr lang="en-US" sz="1400" dirty="0" err="1">
                <a:latin typeface="Consolas" pitchFamily="49" charset="0"/>
                <a:cs typeface="Consolas" pitchFamily="49" charset="0"/>
              </a:rPr>
              <a:t>Sportabout</a:t>
            </a:r>
            <a:r>
              <a:rPr lang="en-US" sz="1400" dirty="0">
                <a:latin typeface="Consolas" pitchFamily="49" charset="0"/>
                <a:cs typeface="Consolas" pitchFamily="49" charset="0"/>
              </a:rPr>
              <a:t> 18.7   8  360 175 3.15 3.440 17.02  0    0    3    2</a:t>
            </a:r>
          </a:p>
          <a:p>
            <a:r>
              <a:rPr lang="en-US" sz="1400" dirty="0">
                <a:latin typeface="Consolas" pitchFamily="49" charset="0"/>
                <a:cs typeface="Consolas" pitchFamily="49" charset="0"/>
              </a:rPr>
              <a:t>Valiant           18.1   6  225 105 2.76 3.460 20.22  1    0    3    1</a:t>
            </a:r>
          </a:p>
        </p:txBody>
      </p:sp>
    </p:spTree>
    <p:extLst>
      <p:ext uri="{BB962C8B-B14F-4D97-AF65-F5344CB8AC3E}">
        <p14:creationId xmlns:p14="http://schemas.microsoft.com/office/powerpoint/2010/main" val="3376552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variables using mutate()</a:t>
            </a:r>
            <a:endParaRPr lang="en-US" dirty="0"/>
          </a:p>
        </p:txBody>
      </p:sp>
      <p:sp>
        <p:nvSpPr>
          <p:cNvPr id="4" name="Rectangle 3"/>
          <p:cNvSpPr/>
          <p:nvPr/>
        </p:nvSpPr>
        <p:spPr>
          <a:xfrm>
            <a:off x="191066" y="1044518"/>
            <a:ext cx="8857398" cy="1754326"/>
          </a:xfrm>
          <a:prstGeom prst="rect">
            <a:avLst/>
          </a:prstGeom>
        </p:spPr>
        <p:txBody>
          <a:bodyPr wrap="square">
            <a:spAutoFit/>
          </a:bodyPr>
          <a:lstStyle/>
          <a:p>
            <a:pPr marL="285750" indent="-285750">
              <a:buFont typeface="Arial" pitchFamily="34" charset="0"/>
              <a:buChar char="•"/>
            </a:pPr>
            <a:r>
              <a:rPr lang="en-US" dirty="0"/>
              <a:t>Besides selecting sets of existing columns, it’s often useful to add new columns that are functions of existing columns. This is the job of mutate</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The key difference between mutate() and transform</a:t>
            </a:r>
            <a:r>
              <a:rPr lang="en-US" dirty="0" smtClean="0"/>
              <a:t>() {</a:t>
            </a:r>
            <a:r>
              <a:rPr lang="en-US" dirty="0" err="1" smtClean="0"/>
              <a:t>package:base</a:t>
            </a:r>
            <a:r>
              <a:rPr lang="en-US" dirty="0"/>
              <a:t>}</a:t>
            </a:r>
            <a:r>
              <a:rPr lang="en-US" dirty="0" smtClean="0"/>
              <a:t> </a:t>
            </a:r>
            <a:r>
              <a:rPr lang="en-US" dirty="0"/>
              <a:t>is that mutate allows you to refer to columns that you’ve just </a:t>
            </a:r>
            <a:r>
              <a:rPr lang="en-US" dirty="0" smtClean="0"/>
              <a:t>created</a:t>
            </a:r>
          </a:p>
          <a:p>
            <a:pPr marL="285750" indent="-285750">
              <a:buFont typeface="Arial" pitchFamily="34" charset="0"/>
              <a:buChar char="•"/>
            </a:pPr>
            <a:endParaRPr lang="en-US" dirty="0"/>
          </a:p>
        </p:txBody>
      </p:sp>
      <p:sp>
        <p:nvSpPr>
          <p:cNvPr id="5" name="Rectangle 4"/>
          <p:cNvSpPr/>
          <p:nvPr/>
        </p:nvSpPr>
        <p:spPr>
          <a:xfrm>
            <a:off x="341192" y="2684267"/>
            <a:ext cx="8529851"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head(mutate(</a:t>
            </a:r>
            <a:r>
              <a:rPr lang="en-US" sz="1400" dirty="0" err="1">
                <a:latin typeface="Consolas" pitchFamily="49" charset="0"/>
                <a:cs typeface="Consolas" pitchFamily="49" charset="0"/>
              </a:rPr>
              <a:t>mtcars,var_new</a:t>
            </a:r>
            <a:r>
              <a:rPr lang="en-US" sz="1400" dirty="0">
                <a:latin typeface="Consolas" pitchFamily="49" charset="0"/>
                <a:cs typeface="Consolas" pitchFamily="49" charset="0"/>
              </a:rPr>
              <a:t>=gear*carb, var_new2=</a:t>
            </a:r>
            <a:r>
              <a:rPr lang="en-US" sz="1400" dirty="0" err="1">
                <a:latin typeface="Consolas" pitchFamily="49" charset="0"/>
                <a:cs typeface="Consolas" pitchFamily="49" charset="0"/>
              </a:rPr>
              <a:t>var_new+wt</a:t>
            </a:r>
            <a:r>
              <a:rPr lang="en-US" sz="1400" dirty="0">
                <a:latin typeface="Consolas" pitchFamily="49" charset="0"/>
                <a:cs typeface="Consolas" pitchFamily="49" charset="0"/>
              </a:rPr>
              <a:t>))</a:t>
            </a:r>
          </a:p>
          <a:p>
            <a:r>
              <a:rPr lang="en-US" sz="1400" dirty="0">
                <a:latin typeface="Consolas" pitchFamily="49" charset="0"/>
                <a:cs typeface="Consolas" pitchFamily="49" charset="0"/>
              </a:rPr>
              <a:t>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am gear carb </a:t>
            </a:r>
            <a:r>
              <a:rPr lang="en-US" sz="1400" dirty="0" err="1">
                <a:latin typeface="Consolas" pitchFamily="49" charset="0"/>
                <a:cs typeface="Consolas" pitchFamily="49" charset="0"/>
              </a:rPr>
              <a:t>var_new</a:t>
            </a:r>
            <a:r>
              <a:rPr lang="en-US" sz="1400" dirty="0">
                <a:latin typeface="Consolas" pitchFamily="49" charset="0"/>
                <a:cs typeface="Consolas" pitchFamily="49" charset="0"/>
              </a:rPr>
              <a:t> var_new2</a:t>
            </a:r>
          </a:p>
          <a:p>
            <a:r>
              <a:rPr lang="en-US" sz="1400" dirty="0">
                <a:latin typeface="Consolas" pitchFamily="49" charset="0"/>
                <a:cs typeface="Consolas" pitchFamily="49" charset="0"/>
              </a:rPr>
              <a:t>1 21.0   6  160 110 3.90 2.620 16.46  0  1    4    4      16   18.620</a:t>
            </a:r>
          </a:p>
          <a:p>
            <a:r>
              <a:rPr lang="en-US" sz="1400" dirty="0">
                <a:latin typeface="Consolas" pitchFamily="49" charset="0"/>
                <a:cs typeface="Consolas" pitchFamily="49" charset="0"/>
              </a:rPr>
              <a:t>2 21.0   6  160 110 3.90 2.875 17.02  0  1    4    4      16   18.875</a:t>
            </a:r>
          </a:p>
          <a:p>
            <a:r>
              <a:rPr lang="en-US" sz="1400" dirty="0">
                <a:latin typeface="Consolas" pitchFamily="49" charset="0"/>
                <a:cs typeface="Consolas" pitchFamily="49" charset="0"/>
              </a:rPr>
              <a:t>3 22.8   4  108  93 3.85 2.320 18.61  1  1    4    1       4    6.320</a:t>
            </a:r>
          </a:p>
          <a:p>
            <a:r>
              <a:rPr lang="en-US" sz="1400" dirty="0">
                <a:latin typeface="Consolas" pitchFamily="49" charset="0"/>
                <a:cs typeface="Consolas" pitchFamily="49" charset="0"/>
              </a:rPr>
              <a:t>4 21.4   6  258 110 3.08 3.215 19.44  1  0    3    1       3    6.215</a:t>
            </a:r>
          </a:p>
          <a:p>
            <a:r>
              <a:rPr lang="en-US" sz="1400" dirty="0">
                <a:latin typeface="Consolas" pitchFamily="49" charset="0"/>
                <a:cs typeface="Consolas" pitchFamily="49" charset="0"/>
              </a:rPr>
              <a:t>5 18.7   8  360 175 3.15 3.440 17.02  0  0    3    2       6    9.440</a:t>
            </a:r>
          </a:p>
          <a:p>
            <a:r>
              <a:rPr lang="en-US" sz="1400" dirty="0">
                <a:latin typeface="Consolas" pitchFamily="49" charset="0"/>
                <a:cs typeface="Consolas" pitchFamily="49" charset="0"/>
              </a:rPr>
              <a:t>6 18.1   6  225 105 2.76 3.460 20.22  1  0    3    1       3    6.460</a:t>
            </a:r>
          </a:p>
        </p:txBody>
      </p:sp>
    </p:spTree>
    <p:extLst>
      <p:ext uri="{BB962C8B-B14F-4D97-AF65-F5344CB8AC3E}">
        <p14:creationId xmlns:p14="http://schemas.microsoft.com/office/powerpoint/2010/main" val="158706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a:t>
            </a:r>
            <a:endParaRPr lang="en-US" dirty="0"/>
          </a:p>
        </p:txBody>
      </p:sp>
      <p:sp>
        <p:nvSpPr>
          <p:cNvPr id="4" name="Rectangle 3"/>
          <p:cNvSpPr/>
          <p:nvPr/>
        </p:nvSpPr>
        <p:spPr>
          <a:xfrm>
            <a:off x="191066" y="1044518"/>
            <a:ext cx="8857398" cy="1200329"/>
          </a:xfrm>
          <a:prstGeom prst="rect">
            <a:avLst/>
          </a:prstGeom>
        </p:spPr>
        <p:txBody>
          <a:bodyPr wrap="square">
            <a:spAutoFit/>
          </a:bodyPr>
          <a:lstStyle/>
          <a:p>
            <a:r>
              <a:rPr lang="en-US" dirty="0"/>
              <a:t>It </a:t>
            </a:r>
            <a:r>
              <a:rPr lang="en-US" dirty="0" smtClean="0"/>
              <a:t>performs standard operations on the </a:t>
            </a:r>
            <a:r>
              <a:rPr lang="en-US" dirty="0" err="1" smtClean="0"/>
              <a:t>dataframe</a:t>
            </a:r>
            <a:r>
              <a:rPr lang="en-US" dirty="0" smtClean="0"/>
              <a:t>; collapsing a </a:t>
            </a:r>
            <a:r>
              <a:rPr lang="en-US" dirty="0"/>
              <a:t>data frame to a single </a:t>
            </a:r>
            <a:r>
              <a:rPr lang="en-US" dirty="0" smtClean="0"/>
              <a:t>row </a:t>
            </a:r>
          </a:p>
          <a:p>
            <a:endParaRPr lang="en-US" dirty="0"/>
          </a:p>
          <a:p>
            <a:endParaRPr lang="en-US" dirty="0" smtClean="0"/>
          </a:p>
          <a:p>
            <a:endParaRPr lang="en-US" dirty="0"/>
          </a:p>
        </p:txBody>
      </p:sp>
      <p:sp>
        <p:nvSpPr>
          <p:cNvPr id="5" name="Rectangle 4"/>
          <p:cNvSpPr/>
          <p:nvPr/>
        </p:nvSpPr>
        <p:spPr>
          <a:xfrm>
            <a:off x="191066" y="1551483"/>
            <a:ext cx="8529851"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summarize(</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mean(mpg))</a:t>
            </a:r>
          </a:p>
          <a:p>
            <a:r>
              <a:rPr lang="en-US" sz="1400" dirty="0">
                <a:latin typeface="Consolas" pitchFamily="49" charset="0"/>
                <a:cs typeface="Consolas" pitchFamily="49" charset="0"/>
              </a:rPr>
              <a:t>  mean(mpg)</a:t>
            </a:r>
          </a:p>
          <a:p>
            <a:r>
              <a:rPr lang="en-US" sz="1400" dirty="0">
                <a:latin typeface="Consolas" pitchFamily="49" charset="0"/>
                <a:cs typeface="Consolas" pitchFamily="49" charset="0"/>
              </a:rPr>
              <a:t>1  20.09062</a:t>
            </a:r>
          </a:p>
        </p:txBody>
      </p:sp>
      <p:sp>
        <p:nvSpPr>
          <p:cNvPr id="3" name="Rectangle 2"/>
          <p:cNvSpPr/>
          <p:nvPr/>
        </p:nvSpPr>
        <p:spPr>
          <a:xfrm>
            <a:off x="191066" y="3719478"/>
            <a:ext cx="7858681" cy="2031325"/>
          </a:xfrm>
          <a:prstGeom prst="rect">
            <a:avLst/>
          </a:prstGeom>
        </p:spPr>
        <p:txBody>
          <a:bodyPr wrap="square">
            <a:spAutoFit/>
          </a:bodyPr>
          <a:lstStyle/>
          <a:p>
            <a:pPr marL="285750" indent="-285750">
              <a:buFont typeface="Arial" pitchFamily="34" charset="0"/>
              <a:buChar char="•"/>
            </a:pPr>
            <a:r>
              <a:rPr lang="en-US" dirty="0" smtClean="0"/>
              <a:t>Use </a:t>
            </a:r>
            <a:r>
              <a:rPr lang="en-US" dirty="0" err="1"/>
              <a:t>sample_n</a:t>
            </a:r>
            <a:r>
              <a:rPr lang="en-US" dirty="0"/>
              <a:t>() and </a:t>
            </a:r>
            <a:r>
              <a:rPr lang="en-US" dirty="0" err="1"/>
              <a:t>sample_frac</a:t>
            </a:r>
            <a:r>
              <a:rPr lang="en-US" dirty="0"/>
              <a:t>() to take a random sample of </a:t>
            </a:r>
            <a:r>
              <a:rPr lang="en-US" dirty="0" smtClean="0"/>
              <a:t>rows</a:t>
            </a:r>
          </a:p>
          <a:p>
            <a:pPr marL="285750" indent="-285750">
              <a:buFont typeface="Arial" pitchFamily="34" charset="0"/>
              <a:buChar char="•"/>
            </a:pPr>
            <a:endParaRPr lang="en-US" dirty="0"/>
          </a:p>
          <a:p>
            <a:pPr marL="285750" indent="-285750">
              <a:buFont typeface="Arial" pitchFamily="34" charset="0"/>
              <a:buChar char="•"/>
            </a:pPr>
            <a:r>
              <a:rPr lang="en-US" dirty="0" smtClean="0"/>
              <a:t>Use </a:t>
            </a:r>
            <a:r>
              <a:rPr lang="en-US" dirty="0" err="1"/>
              <a:t>sample_n</a:t>
            </a:r>
            <a:r>
              <a:rPr lang="en-US" dirty="0"/>
              <a:t>() for a fixed number and </a:t>
            </a:r>
            <a:r>
              <a:rPr lang="en-US" dirty="0" err="1"/>
              <a:t>sample_frac</a:t>
            </a:r>
            <a:r>
              <a:rPr lang="en-US" dirty="0"/>
              <a:t>() for a fixed </a:t>
            </a:r>
            <a:r>
              <a:rPr lang="en-US" dirty="0" smtClean="0"/>
              <a:t>fraction</a:t>
            </a: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a:t>Use replace = TRUE to perform a bootstrap </a:t>
            </a:r>
            <a:r>
              <a:rPr lang="en-US" dirty="0" smtClean="0"/>
              <a:t>sample</a:t>
            </a:r>
          </a:p>
          <a:p>
            <a:pPr marL="742950" lvl="1" indent="-285750">
              <a:buFont typeface="Courier New" pitchFamily="49" charset="0"/>
              <a:buChar char="o"/>
            </a:pPr>
            <a:r>
              <a:rPr lang="en-US" dirty="0" smtClean="0"/>
              <a:t>If </a:t>
            </a:r>
            <a:r>
              <a:rPr lang="en-US" dirty="0"/>
              <a:t>needed, you can weight the sample with the weight argument</a:t>
            </a:r>
          </a:p>
          <a:p>
            <a:pPr marL="285750" indent="-285750">
              <a:buFont typeface="Arial" pitchFamily="34" charset="0"/>
              <a:buChar char="•"/>
            </a:pPr>
            <a:endParaRPr lang="en-US" dirty="0"/>
          </a:p>
        </p:txBody>
      </p:sp>
      <p:sp>
        <p:nvSpPr>
          <p:cNvPr id="6" name="Title 1"/>
          <p:cNvSpPr txBox="1">
            <a:spLocks/>
          </p:cNvSpPr>
          <p:nvPr/>
        </p:nvSpPr>
        <p:spPr>
          <a:xfrm>
            <a:off x="150122" y="2782096"/>
            <a:ext cx="8952934" cy="896467"/>
          </a:xfrm>
          <a:prstGeom prst="rect">
            <a:avLst/>
          </a:prstGeom>
        </p:spPr>
        <p:txBody>
          <a:bodyPr vert="horz" lIns="91440" tIns="45720" rIns="91440" bIns="45720" rtlCol="0" anchor="ctr">
            <a:normAutofit/>
          </a:bodyPr>
          <a:lstStyle>
            <a:lvl1pPr algn="l" defTabSz="914400" rtl="0" eaLnBrk="1" latinLnBrk="0" hangingPunct="1">
              <a:lnSpc>
                <a:spcPts val="2800"/>
              </a:lnSpc>
              <a:spcBef>
                <a:spcPct val="0"/>
              </a:spcBef>
              <a:buNone/>
              <a:defRPr lang="en-US" sz="2600" kern="1200" dirty="0" smtClean="0">
                <a:solidFill>
                  <a:srgbClr val="676767"/>
                </a:solidFill>
                <a:latin typeface="Century Gothic" pitchFamily="34" charset="0"/>
                <a:ea typeface="+mj-ea"/>
                <a:cs typeface="+mj-cs"/>
              </a:defRPr>
            </a:lvl1pPr>
          </a:lstStyle>
          <a:p>
            <a:r>
              <a:rPr lang="en-US" sz="2400" dirty="0"/>
              <a:t>Randomly sample rows with </a:t>
            </a:r>
            <a:r>
              <a:rPr lang="en-US" sz="2400" dirty="0" err="1"/>
              <a:t>sample_n</a:t>
            </a:r>
            <a:r>
              <a:rPr lang="en-US" sz="2400" dirty="0"/>
              <a:t>() and </a:t>
            </a:r>
            <a:r>
              <a:rPr lang="en-US" sz="2400" dirty="0" err="1"/>
              <a:t>sample_frac</a:t>
            </a:r>
            <a:r>
              <a:rPr lang="en-US" sz="2400" dirty="0"/>
              <a:t>()</a:t>
            </a:r>
          </a:p>
        </p:txBody>
      </p:sp>
    </p:spTree>
    <p:extLst>
      <p:ext uri="{BB962C8B-B14F-4D97-AF65-F5344CB8AC3E}">
        <p14:creationId xmlns:p14="http://schemas.microsoft.com/office/powerpoint/2010/main" val="2929927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 (contd.)</a:t>
            </a:r>
            <a:endParaRPr lang="en-US" dirty="0"/>
          </a:p>
        </p:txBody>
      </p:sp>
      <p:sp>
        <p:nvSpPr>
          <p:cNvPr id="8" name="Rectangle 7"/>
          <p:cNvSpPr/>
          <p:nvPr/>
        </p:nvSpPr>
        <p:spPr>
          <a:xfrm>
            <a:off x="232012" y="996289"/>
            <a:ext cx="8775510" cy="2800767"/>
          </a:xfrm>
          <a:prstGeom prst="rect">
            <a:avLst/>
          </a:prstGeom>
        </p:spPr>
        <p:txBody>
          <a:bodyPr wrap="square">
            <a:spAutoFit/>
          </a:bodyPr>
          <a:lstStyle/>
          <a:p>
            <a:r>
              <a:rPr lang="en-US" sz="1600" b="1" i="1" dirty="0"/>
              <a:t>Arrays</a:t>
            </a:r>
          </a:p>
          <a:p>
            <a:pPr marL="285750" indent="-285750">
              <a:buFont typeface="Arial" pitchFamily="34" charset="0"/>
              <a:buChar char="•"/>
            </a:pPr>
            <a:r>
              <a:rPr lang="en-US" sz="1600" dirty="0"/>
              <a:t>While matrices are confined to two dimensions, arrays can be of any number of </a:t>
            </a:r>
            <a:r>
              <a:rPr lang="en-US" sz="1600" dirty="0" smtClean="0"/>
              <a:t>dimensions</a:t>
            </a:r>
          </a:p>
          <a:p>
            <a:pPr marL="285750" indent="-285750">
              <a:buFont typeface="Arial" pitchFamily="34" charset="0"/>
              <a:buChar char="•"/>
            </a:pPr>
            <a:r>
              <a:rPr lang="en-US" sz="1600" dirty="0" smtClean="0"/>
              <a:t>The </a:t>
            </a:r>
            <a:r>
              <a:rPr lang="en-US" sz="1600" dirty="0"/>
              <a:t>array function takes a dim attribute which creates the required number of </a:t>
            </a:r>
            <a:r>
              <a:rPr lang="en-US" sz="1600" dirty="0" smtClean="0"/>
              <a:t>dimensions</a:t>
            </a:r>
          </a:p>
          <a:p>
            <a:pPr marL="285750" indent="-285750">
              <a:buFont typeface="Arial" pitchFamily="34" charset="0"/>
              <a:buChar char="•"/>
            </a:pPr>
            <a:r>
              <a:rPr lang="en-US" sz="1600" dirty="0" smtClean="0"/>
              <a:t>In </a:t>
            </a:r>
            <a:r>
              <a:rPr lang="en-US" sz="1600" dirty="0"/>
              <a:t>the below </a:t>
            </a:r>
            <a:r>
              <a:rPr lang="en-US" sz="1600" dirty="0" smtClean="0"/>
              <a:t>example, </a:t>
            </a:r>
            <a:r>
              <a:rPr lang="en-US" sz="1600" dirty="0"/>
              <a:t>we create an array with two </a:t>
            </a:r>
            <a:r>
              <a:rPr lang="en-US" sz="1600" dirty="0" smtClean="0"/>
              <a:t>elements, each of </a:t>
            </a:r>
            <a:r>
              <a:rPr lang="en-US" sz="1600" dirty="0"/>
              <a:t>which are 3x3 </a:t>
            </a:r>
            <a:r>
              <a:rPr lang="en-US" sz="1600" dirty="0" smtClean="0"/>
              <a:t>matrices</a:t>
            </a:r>
            <a:endParaRPr lang="en-US" sz="1600" dirty="0"/>
          </a:p>
          <a:p>
            <a:endParaRPr lang="en-US" sz="1600" b="1" dirty="0" smtClean="0"/>
          </a:p>
          <a:p>
            <a:endParaRPr lang="en-US" sz="1600" b="1" dirty="0"/>
          </a:p>
          <a:p>
            <a:endParaRPr lang="en-US" sz="1600" b="1" dirty="0" smtClean="0"/>
          </a:p>
          <a:p>
            <a:endParaRPr lang="en-US" sz="1600" b="1" dirty="0"/>
          </a:p>
        </p:txBody>
      </p:sp>
      <p:sp>
        <p:nvSpPr>
          <p:cNvPr id="9" name="TextBox 8"/>
          <p:cNvSpPr txBox="1"/>
          <p:nvPr/>
        </p:nvSpPr>
        <p:spPr>
          <a:xfrm>
            <a:off x="385549" y="2341607"/>
            <a:ext cx="8468436" cy="353943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 Create an array.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a </a:t>
            </a:r>
            <a:r>
              <a:rPr lang="en-US" sz="1400" dirty="0">
                <a:latin typeface="Consolas" pitchFamily="49" charset="0"/>
                <a:cs typeface="Consolas" pitchFamily="49" charset="0"/>
              </a:rPr>
              <a:t>&lt;- array(c('</a:t>
            </a:r>
            <a:r>
              <a:rPr lang="en-US" sz="1400" dirty="0" err="1">
                <a:latin typeface="Consolas" pitchFamily="49" charset="0"/>
                <a:cs typeface="Consolas" pitchFamily="49" charset="0"/>
              </a:rPr>
              <a:t>green','yellow</a:t>
            </a:r>
            <a:r>
              <a:rPr lang="en-US" sz="1400" dirty="0">
                <a:latin typeface="Consolas" pitchFamily="49" charset="0"/>
                <a:cs typeface="Consolas" pitchFamily="49" charset="0"/>
              </a:rPr>
              <a:t>'),dim = c(3,3,2)) </a:t>
            </a:r>
          </a:p>
          <a:p>
            <a:r>
              <a:rPr lang="en-US" sz="1400" dirty="0" smtClean="0">
                <a:latin typeface="Consolas" pitchFamily="49" charset="0"/>
                <a:cs typeface="Consolas" pitchFamily="49" charset="0"/>
              </a:rPr>
              <a:t>&gt; print(a</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 1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2]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3]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"green" "yellow" "green"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2,] "yellow" "green" "yellow"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3,] "green" "yellow" "green" </a:t>
            </a:r>
            <a:endParaRPr lang="en-US" sz="1400" dirty="0" smtClean="0">
              <a:latin typeface="Consolas" pitchFamily="49" charset="0"/>
              <a:cs typeface="Consolas" pitchFamily="49" charset="0"/>
            </a:endParaRP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 2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2]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3]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"yellow" "green" "yellow"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2,] "green" "yellow" "green"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3,] "yellow" "green" "yellow" </a:t>
            </a:r>
          </a:p>
          <a:p>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3795515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Grouped Operations in </a:t>
            </a:r>
            <a:r>
              <a:rPr lang="en-US" dirty="0" err="1" smtClean="0"/>
              <a:t>dplyr</a:t>
            </a:r>
            <a:endParaRPr lang="en-US" dirty="0"/>
          </a:p>
        </p:txBody>
      </p:sp>
      <p:sp>
        <p:nvSpPr>
          <p:cNvPr id="3" name="Rectangle 2"/>
          <p:cNvSpPr/>
          <p:nvPr/>
        </p:nvSpPr>
        <p:spPr>
          <a:xfrm>
            <a:off x="300250" y="1269454"/>
            <a:ext cx="8393373" cy="3857466"/>
          </a:xfrm>
          <a:prstGeom prst="rect">
            <a:avLst/>
          </a:prstGeom>
        </p:spPr>
        <p:txBody>
          <a:bodyPr wrap="square">
            <a:spAutoFit/>
          </a:bodyPr>
          <a:lstStyle/>
          <a:p>
            <a:pPr>
              <a:spcBef>
                <a:spcPts val="600"/>
              </a:spcBef>
              <a:spcAft>
                <a:spcPts val="200"/>
              </a:spcAft>
            </a:pPr>
            <a:r>
              <a:rPr lang="en-US" dirty="0"/>
              <a:t>Grouping affects the verbs as follows</a:t>
            </a:r>
            <a:r>
              <a:rPr lang="en-US" dirty="0" smtClean="0"/>
              <a:t>:</a:t>
            </a:r>
            <a:endParaRPr lang="en-US" dirty="0"/>
          </a:p>
          <a:p>
            <a:pPr marL="285750" indent="-285750">
              <a:spcBef>
                <a:spcPts val="600"/>
              </a:spcBef>
              <a:spcAft>
                <a:spcPts val="200"/>
              </a:spcAft>
              <a:buFont typeface="Arial" pitchFamily="34" charset="0"/>
              <a:buChar char="•"/>
            </a:pPr>
            <a:r>
              <a:rPr lang="en-US" dirty="0" smtClean="0"/>
              <a:t>Grouped </a:t>
            </a:r>
            <a:r>
              <a:rPr lang="en-US" dirty="0"/>
              <a:t>select() is the same as ungrouped select(), except that grouping variables are always </a:t>
            </a:r>
            <a:r>
              <a:rPr lang="en-US" dirty="0" smtClean="0"/>
              <a:t>retained</a:t>
            </a:r>
          </a:p>
          <a:p>
            <a:pPr marL="285750" indent="-285750">
              <a:spcBef>
                <a:spcPts val="600"/>
              </a:spcBef>
              <a:spcAft>
                <a:spcPts val="200"/>
              </a:spcAft>
              <a:buFont typeface="Arial" pitchFamily="34" charset="0"/>
              <a:buChar char="•"/>
            </a:pPr>
            <a:r>
              <a:rPr lang="en-US" dirty="0" smtClean="0"/>
              <a:t>Grouped </a:t>
            </a:r>
            <a:r>
              <a:rPr lang="en-US" dirty="0"/>
              <a:t>arrange() orders first by the grouping </a:t>
            </a:r>
            <a:r>
              <a:rPr lang="en-US" dirty="0" smtClean="0"/>
              <a:t>variables</a:t>
            </a:r>
            <a:endParaRPr lang="en-US" dirty="0"/>
          </a:p>
          <a:p>
            <a:pPr marL="285750" indent="-285750">
              <a:spcBef>
                <a:spcPts val="600"/>
              </a:spcBef>
              <a:spcAft>
                <a:spcPts val="200"/>
              </a:spcAft>
              <a:buFont typeface="Arial" pitchFamily="34" charset="0"/>
              <a:buChar char="•"/>
            </a:pPr>
            <a:r>
              <a:rPr lang="en-US" dirty="0" smtClean="0"/>
              <a:t>Mutate</a:t>
            </a:r>
            <a:r>
              <a:rPr lang="en-US" dirty="0"/>
              <a:t>() and filter() are most useful in conjunction with window functions </a:t>
            </a:r>
            <a:r>
              <a:rPr lang="en-US" dirty="0" smtClean="0"/>
              <a:t>(</a:t>
            </a:r>
            <a:r>
              <a:rPr lang="en-US" dirty="0"/>
              <a:t>like rank(), or min(x) == </a:t>
            </a:r>
            <a:r>
              <a:rPr lang="en-US" dirty="0" smtClean="0"/>
              <a:t>x)</a:t>
            </a:r>
          </a:p>
          <a:p>
            <a:pPr marL="742950" lvl="1" indent="-285750">
              <a:spcBef>
                <a:spcPts val="600"/>
              </a:spcBef>
              <a:spcAft>
                <a:spcPts val="200"/>
              </a:spcAft>
              <a:buFont typeface="Courier New" pitchFamily="49" charset="0"/>
              <a:buChar char="o"/>
            </a:pPr>
            <a:r>
              <a:rPr lang="en-US" dirty="0" smtClean="0"/>
              <a:t>They </a:t>
            </a:r>
            <a:r>
              <a:rPr lang="en-US" dirty="0"/>
              <a:t>are described in detail in vignette("window-functions</a:t>
            </a:r>
            <a:r>
              <a:rPr lang="en-US" dirty="0" smtClean="0"/>
              <a:t>")</a:t>
            </a:r>
            <a:endParaRPr lang="en-US" dirty="0"/>
          </a:p>
          <a:p>
            <a:pPr marL="285750" indent="-285750">
              <a:spcBef>
                <a:spcPts val="600"/>
              </a:spcBef>
              <a:spcAft>
                <a:spcPts val="200"/>
              </a:spcAft>
              <a:buFont typeface="Arial" pitchFamily="34" charset="0"/>
              <a:buChar char="•"/>
            </a:pPr>
            <a:r>
              <a:rPr lang="en-US" dirty="0" err="1" smtClean="0"/>
              <a:t>Sample_n</a:t>
            </a:r>
            <a:r>
              <a:rPr lang="en-US" dirty="0"/>
              <a:t>() and </a:t>
            </a:r>
            <a:r>
              <a:rPr lang="en-US" dirty="0" err="1"/>
              <a:t>sample_frac</a:t>
            </a:r>
            <a:r>
              <a:rPr lang="en-US" dirty="0"/>
              <a:t>() sample the specified number/fraction of rows in each </a:t>
            </a:r>
            <a:r>
              <a:rPr lang="en-US" dirty="0" smtClean="0"/>
              <a:t>group</a:t>
            </a:r>
            <a:endParaRPr lang="en-US" dirty="0"/>
          </a:p>
          <a:p>
            <a:pPr marL="285750" indent="-285750">
              <a:spcBef>
                <a:spcPts val="600"/>
              </a:spcBef>
              <a:spcAft>
                <a:spcPts val="200"/>
              </a:spcAft>
              <a:buFont typeface="Arial" pitchFamily="34" charset="0"/>
              <a:buChar char="•"/>
            </a:pPr>
            <a:r>
              <a:rPr lang="en-US" dirty="0" smtClean="0"/>
              <a:t>Slice</a:t>
            </a:r>
            <a:r>
              <a:rPr lang="en-US" dirty="0"/>
              <a:t>() extracts rows within each </a:t>
            </a:r>
            <a:r>
              <a:rPr lang="en-US" dirty="0" smtClean="0"/>
              <a:t>group</a:t>
            </a:r>
            <a:endParaRPr lang="en-US" dirty="0"/>
          </a:p>
          <a:p>
            <a:pPr marL="285750" indent="-285750">
              <a:spcBef>
                <a:spcPts val="600"/>
              </a:spcBef>
              <a:spcAft>
                <a:spcPts val="200"/>
              </a:spcAft>
              <a:buFont typeface="Arial" pitchFamily="34" charset="0"/>
              <a:buChar char="•"/>
            </a:pPr>
            <a:r>
              <a:rPr lang="en-US" dirty="0" smtClean="0"/>
              <a:t>Summarize</a:t>
            </a:r>
            <a:r>
              <a:rPr lang="en-US" dirty="0"/>
              <a:t>() is powerful and easy to </a:t>
            </a:r>
            <a:r>
              <a:rPr lang="en-US" dirty="0" smtClean="0"/>
              <a:t>understand</a:t>
            </a:r>
            <a:endParaRPr lang="en-US" dirty="0"/>
          </a:p>
        </p:txBody>
      </p:sp>
    </p:spTree>
    <p:extLst>
      <p:ext uri="{BB962C8B-B14F-4D97-AF65-F5344CB8AC3E}">
        <p14:creationId xmlns:p14="http://schemas.microsoft.com/office/powerpoint/2010/main" val="397224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Example</a:t>
            </a:r>
            <a:endParaRPr lang="en-US" dirty="0"/>
          </a:p>
        </p:txBody>
      </p:sp>
      <p:sp>
        <p:nvSpPr>
          <p:cNvPr id="3" name="Rectangle 2"/>
          <p:cNvSpPr/>
          <p:nvPr/>
        </p:nvSpPr>
        <p:spPr>
          <a:xfrm>
            <a:off x="95533" y="1213909"/>
            <a:ext cx="899387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by_gear</a:t>
            </a:r>
            <a:r>
              <a:rPr lang="en-US" sz="1400" dirty="0">
                <a:latin typeface="Consolas" pitchFamily="49" charset="0"/>
                <a:cs typeface="Consolas" pitchFamily="49" charset="0"/>
              </a:rPr>
              <a:t>&lt;-</a:t>
            </a:r>
            <a:r>
              <a:rPr lang="en-US" sz="1400" dirty="0" err="1">
                <a:latin typeface="Consolas" pitchFamily="49" charset="0"/>
                <a:cs typeface="Consolas" pitchFamily="49" charset="0"/>
              </a:rPr>
              <a:t>group_by</a:t>
            </a:r>
            <a:r>
              <a:rPr lang="en-US" sz="1400" dirty="0">
                <a:latin typeface="Consolas" pitchFamily="49" charset="0"/>
                <a:cs typeface="Consolas" pitchFamily="49" charset="0"/>
              </a:rPr>
              <a:t>(</a:t>
            </a:r>
            <a:r>
              <a:rPr lang="en-US" sz="1400" dirty="0" err="1">
                <a:latin typeface="Consolas" pitchFamily="49" charset="0"/>
                <a:cs typeface="Consolas" pitchFamily="49" charset="0"/>
              </a:rPr>
              <a:t>mtcars,gear</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head(</a:t>
            </a:r>
            <a:r>
              <a:rPr lang="en-US" sz="1400" dirty="0" err="1">
                <a:latin typeface="Consolas" pitchFamily="49" charset="0"/>
                <a:cs typeface="Consolas" pitchFamily="49" charset="0"/>
              </a:rPr>
              <a:t>by_gear</a:t>
            </a:r>
            <a:r>
              <a:rPr lang="en-US" sz="1400" dirty="0">
                <a:latin typeface="Consolas" pitchFamily="49" charset="0"/>
                <a:cs typeface="Consolas" pitchFamily="49" charset="0"/>
              </a:rPr>
              <a:t>)</a:t>
            </a:r>
          </a:p>
          <a:p>
            <a:r>
              <a:rPr lang="en-US" sz="1400" dirty="0">
                <a:latin typeface="Consolas" pitchFamily="49" charset="0"/>
                <a:cs typeface="Consolas" pitchFamily="49" charset="0"/>
              </a:rPr>
              <a:t>Source: local data frame [6 x 12]</a:t>
            </a:r>
          </a:p>
          <a:p>
            <a:r>
              <a:rPr lang="en-US" sz="1400" dirty="0">
                <a:latin typeface="Consolas" pitchFamily="49" charset="0"/>
                <a:cs typeface="Consolas" pitchFamily="49" charset="0"/>
              </a:rPr>
              <a:t>Groups: gear [2]</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                car   mpg   </a:t>
            </a:r>
            <a:r>
              <a:rPr lang="en-US" sz="1400" dirty="0" err="1">
                <a:latin typeface="Consolas" pitchFamily="49" charset="0"/>
                <a:cs typeface="Consolas" pitchFamily="49" charset="0"/>
              </a:rPr>
              <a:t>cyl</a:t>
            </a:r>
            <a:r>
              <a:rPr lang="en-US" sz="1400" dirty="0">
                <a:latin typeface="Consolas" pitchFamily="49" charset="0"/>
                <a:cs typeface="Consolas" pitchFamily="49" charset="0"/>
              </a:rPr>
              <a:t>  </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hp</a:t>
            </a:r>
            <a:r>
              <a:rPr lang="en-US" sz="1400" dirty="0">
                <a:latin typeface="Consolas" pitchFamily="49" charset="0"/>
                <a:cs typeface="Consolas" pitchFamily="49" charset="0"/>
              </a:rPr>
              <a:t>  drat    </a:t>
            </a:r>
            <a:r>
              <a:rPr lang="en-US" sz="1400" dirty="0" err="1">
                <a:latin typeface="Consolas" pitchFamily="49" charset="0"/>
                <a:cs typeface="Consolas" pitchFamily="49" charset="0"/>
              </a:rPr>
              <a:t>wt</a:t>
            </a:r>
            <a:r>
              <a:rPr lang="en-US" sz="1400" dirty="0">
                <a:latin typeface="Consolas" pitchFamily="49" charset="0"/>
                <a:cs typeface="Consolas" pitchFamily="49" charset="0"/>
              </a:rPr>
              <a:t>  </a:t>
            </a:r>
            <a:r>
              <a:rPr lang="en-US" sz="1400" dirty="0" err="1">
                <a:latin typeface="Consolas" pitchFamily="49" charset="0"/>
                <a:cs typeface="Consolas" pitchFamily="49" charset="0"/>
              </a:rPr>
              <a:t>qsec</a:t>
            </a:r>
            <a:r>
              <a:rPr lang="en-US" sz="1400" dirty="0">
                <a:latin typeface="Consolas" pitchFamily="49" charset="0"/>
                <a:cs typeface="Consolas" pitchFamily="49" charset="0"/>
              </a:rPr>
              <a:t>    </a:t>
            </a:r>
            <a:r>
              <a:rPr lang="en-US" sz="1400" dirty="0" err="1">
                <a:latin typeface="Consolas" pitchFamily="49" charset="0"/>
                <a:cs typeface="Consolas" pitchFamily="49" charset="0"/>
              </a:rPr>
              <a:t>vs</a:t>
            </a:r>
            <a:r>
              <a:rPr lang="en-US" sz="1400" dirty="0">
                <a:latin typeface="Consolas" pitchFamily="49" charset="0"/>
                <a:cs typeface="Consolas" pitchFamily="49" charset="0"/>
              </a:rPr>
              <a:t>    am  gear  carb</a:t>
            </a:r>
          </a:p>
          <a:p>
            <a:r>
              <a:rPr lang="en-US" sz="1400" dirty="0">
                <a:latin typeface="Consolas" pitchFamily="49" charset="0"/>
                <a:cs typeface="Consolas" pitchFamily="49" charset="0"/>
              </a:rPr>
              <a:t>             &lt;</a:t>
            </a:r>
            <a:r>
              <a:rPr lang="en-US" sz="1400" dirty="0" err="1">
                <a:latin typeface="Consolas" pitchFamily="49" charset="0"/>
                <a:cs typeface="Consolas" pitchFamily="49" charset="0"/>
              </a:rPr>
              <a:t>fctr</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a:t>
            </a:r>
          </a:p>
          <a:p>
            <a:r>
              <a:rPr lang="en-US" sz="1400" dirty="0">
                <a:latin typeface="Consolas" pitchFamily="49" charset="0"/>
                <a:cs typeface="Consolas" pitchFamily="49" charset="0"/>
              </a:rPr>
              <a:t>1         Mazda RX4  21.0     6   160   110  3.90 2.620 16.46     0     1     4     4</a:t>
            </a:r>
          </a:p>
          <a:p>
            <a:r>
              <a:rPr lang="en-US" sz="1400" dirty="0">
                <a:latin typeface="Consolas" pitchFamily="49" charset="0"/>
                <a:cs typeface="Consolas" pitchFamily="49" charset="0"/>
              </a:rPr>
              <a:t>2     Mazda RX4 Wag  21.0     6   160   110  3.90 2.875 17.02     0     1     4     4</a:t>
            </a:r>
          </a:p>
          <a:p>
            <a:r>
              <a:rPr lang="en-US" sz="1400" dirty="0">
                <a:latin typeface="Consolas" pitchFamily="49" charset="0"/>
                <a:cs typeface="Consolas" pitchFamily="49" charset="0"/>
              </a:rPr>
              <a:t>3        Datsun 710  22.8     4   108    93  3.85 2.320 18.61     1     1     4     1</a:t>
            </a:r>
          </a:p>
          <a:p>
            <a:r>
              <a:rPr lang="en-US" sz="1400" dirty="0">
                <a:latin typeface="Consolas" pitchFamily="49" charset="0"/>
                <a:cs typeface="Consolas" pitchFamily="49" charset="0"/>
              </a:rPr>
              <a:t>4    Hornet 4 Drive  21.4     6   258   110  3.08 3.215 19.44     1     0     3     1</a:t>
            </a:r>
          </a:p>
          <a:p>
            <a:r>
              <a:rPr lang="en-US" sz="1400" dirty="0">
                <a:latin typeface="Consolas" pitchFamily="49" charset="0"/>
                <a:cs typeface="Consolas" pitchFamily="49" charset="0"/>
              </a:rPr>
              <a:t>5 Hornet </a:t>
            </a:r>
            <a:r>
              <a:rPr lang="en-US" sz="1400" dirty="0" err="1">
                <a:latin typeface="Consolas" pitchFamily="49" charset="0"/>
                <a:cs typeface="Consolas" pitchFamily="49" charset="0"/>
              </a:rPr>
              <a:t>Sportabout</a:t>
            </a:r>
            <a:r>
              <a:rPr lang="en-US" sz="1400" dirty="0">
                <a:latin typeface="Consolas" pitchFamily="49" charset="0"/>
                <a:cs typeface="Consolas" pitchFamily="49" charset="0"/>
              </a:rPr>
              <a:t>  18.7     8   360   175  3.15 3.440 17.02     0     0     3     2</a:t>
            </a:r>
          </a:p>
          <a:p>
            <a:r>
              <a:rPr lang="en-US" sz="1400" dirty="0">
                <a:latin typeface="Consolas" pitchFamily="49" charset="0"/>
                <a:cs typeface="Consolas" pitchFamily="49" charset="0"/>
              </a:rPr>
              <a:t>6           Valiant  18.1     6   225   105  2.76 3.460 20.22     1     0     3     1</a:t>
            </a:r>
          </a:p>
          <a:p>
            <a:r>
              <a:rPr lang="en-US" sz="1400" dirty="0">
                <a:latin typeface="Consolas" pitchFamily="49" charset="0"/>
                <a:cs typeface="Consolas" pitchFamily="49" charset="0"/>
              </a:rPr>
              <a:t>&gt;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gear_summary</a:t>
            </a:r>
            <a:r>
              <a:rPr lang="en-US" sz="1400" dirty="0">
                <a:latin typeface="Consolas" pitchFamily="49" charset="0"/>
                <a:cs typeface="Consolas" pitchFamily="49" charset="0"/>
              </a:rPr>
              <a:t>&lt;-summarize(</a:t>
            </a:r>
            <a:r>
              <a:rPr lang="en-US" sz="1400" dirty="0" err="1">
                <a:latin typeface="Consolas" pitchFamily="49" charset="0"/>
                <a:cs typeface="Consolas" pitchFamily="49" charset="0"/>
              </a:rPr>
              <a:t>by_gear</a:t>
            </a:r>
            <a:r>
              <a:rPr lang="en-US" sz="1400" dirty="0">
                <a:latin typeface="Consolas" pitchFamily="49" charset="0"/>
                <a:cs typeface="Consolas" pitchFamily="49" charset="0"/>
              </a:rPr>
              <a:t>, count=n(), mpg=mean(mpg), weight=mean(</a:t>
            </a:r>
            <a:r>
              <a:rPr lang="en-US" sz="1400" dirty="0" err="1">
                <a:latin typeface="Consolas" pitchFamily="49" charset="0"/>
                <a:cs typeface="Consolas" pitchFamily="49" charset="0"/>
              </a:rPr>
              <a:t>wt</a:t>
            </a:r>
            <a:r>
              <a:rPr lang="en-US" sz="1400" dirty="0">
                <a:latin typeface="Consolas" pitchFamily="49" charset="0"/>
                <a:cs typeface="Consolas" pitchFamily="49" charset="0"/>
              </a:rPr>
              <a:t>))</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gear_summary</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3 × 4</a:t>
            </a:r>
          </a:p>
          <a:p>
            <a:r>
              <a:rPr lang="en-US" sz="1400" dirty="0">
                <a:latin typeface="Consolas" pitchFamily="49" charset="0"/>
                <a:cs typeface="Consolas" pitchFamily="49" charset="0"/>
              </a:rPr>
              <a:t>   gear count      mpg   weight</a:t>
            </a:r>
          </a:p>
          <a:p>
            <a:r>
              <a:rPr lang="en-US" sz="1400" dirty="0">
                <a:latin typeface="Consolas" pitchFamily="49" charset="0"/>
                <a:cs typeface="Consolas" pitchFamily="49" charset="0"/>
              </a:rPr>
              <a: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a:t>
            </a:r>
          </a:p>
          <a:p>
            <a:r>
              <a:rPr lang="en-US" sz="1400" dirty="0">
                <a:latin typeface="Consolas" pitchFamily="49" charset="0"/>
                <a:cs typeface="Consolas" pitchFamily="49" charset="0"/>
              </a:rPr>
              <a:t>1     3    15 16.10667 3.892600</a:t>
            </a:r>
          </a:p>
          <a:p>
            <a:r>
              <a:rPr lang="en-US" sz="1400" dirty="0">
                <a:latin typeface="Consolas" pitchFamily="49" charset="0"/>
                <a:cs typeface="Consolas" pitchFamily="49" charset="0"/>
              </a:rPr>
              <a:t>2     4    12 24.53333 2.616667</a:t>
            </a:r>
          </a:p>
          <a:p>
            <a:r>
              <a:rPr lang="en-US" sz="1400" dirty="0">
                <a:latin typeface="Consolas" pitchFamily="49" charset="0"/>
                <a:cs typeface="Consolas" pitchFamily="49" charset="0"/>
              </a:rPr>
              <a:t>3     5     5 21.38000 2.632600</a:t>
            </a:r>
          </a:p>
          <a:p>
            <a:r>
              <a:rPr lang="en-US" sz="1400" dirty="0">
                <a:latin typeface="Consolas" pitchFamily="49" charset="0"/>
                <a:cs typeface="Consolas" pitchFamily="49" charset="0"/>
              </a:rPr>
              <a:t>&gt; </a:t>
            </a:r>
          </a:p>
        </p:txBody>
      </p:sp>
    </p:spTree>
    <p:extLst>
      <p:ext uri="{BB962C8B-B14F-4D97-AF65-F5344CB8AC3E}">
        <p14:creationId xmlns:p14="http://schemas.microsoft.com/office/powerpoint/2010/main" val="140184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Chained operations “pipe”</a:t>
            </a:r>
            <a:endParaRPr lang="en-US" dirty="0"/>
          </a:p>
        </p:txBody>
      </p:sp>
      <p:sp>
        <p:nvSpPr>
          <p:cNvPr id="3" name="Rectangle 2"/>
          <p:cNvSpPr/>
          <p:nvPr/>
        </p:nvSpPr>
        <p:spPr>
          <a:xfrm>
            <a:off x="228600" y="1132470"/>
            <a:ext cx="8686800" cy="1569660"/>
          </a:xfrm>
          <a:prstGeom prst="rect">
            <a:avLst/>
          </a:prstGeom>
        </p:spPr>
        <p:txBody>
          <a:bodyPr>
            <a:spAutoFit/>
          </a:bodyPr>
          <a:lstStyle/>
          <a:p>
            <a:pPr marL="285750" indent="-285750">
              <a:buFont typeface="Arial" pitchFamily="34" charset="0"/>
              <a:buChar char="•"/>
            </a:pPr>
            <a:r>
              <a:rPr lang="en-US" sz="1600" dirty="0"/>
              <a:t>The pipe operator in R, represented by %&gt;% can be used to chain code </a:t>
            </a:r>
            <a:r>
              <a:rPr lang="en-US" sz="1600" dirty="0" smtClean="0"/>
              <a:t>together</a:t>
            </a:r>
          </a:p>
          <a:p>
            <a:pPr marL="285750" indent="-285750">
              <a:buFont typeface="Arial" pitchFamily="34" charset="0"/>
              <a:buChar char="•"/>
            </a:pPr>
            <a:r>
              <a:rPr lang="en-US" sz="1600" dirty="0" smtClean="0"/>
              <a:t>It </a:t>
            </a:r>
            <a:r>
              <a:rPr lang="en-US" sz="1600" dirty="0"/>
              <a:t>is very useful when you are performing several operations on data, and don’t want to save the output at each intermediate </a:t>
            </a:r>
            <a:r>
              <a:rPr lang="en-US" sz="1600" dirty="0" smtClean="0"/>
              <a:t>step</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Example: Suppose we need to find the count of cars and averages of mpg, </a:t>
            </a:r>
            <a:r>
              <a:rPr lang="en-US" sz="1600" dirty="0" err="1" smtClean="0"/>
              <a:t>disp</a:t>
            </a:r>
            <a:r>
              <a:rPr lang="en-US" sz="1600" dirty="0" smtClean="0"/>
              <a:t>, </a:t>
            </a:r>
            <a:r>
              <a:rPr lang="en-US" sz="1600" dirty="0" err="1" smtClean="0"/>
              <a:t>wt</a:t>
            </a:r>
            <a:r>
              <a:rPr lang="en-US" sz="1600" dirty="0" smtClean="0"/>
              <a:t> for all cars having gears less than 5, grouped by gears and carb </a:t>
            </a:r>
            <a:endParaRPr lang="en-US" sz="1600" dirty="0"/>
          </a:p>
        </p:txBody>
      </p:sp>
      <p:sp>
        <p:nvSpPr>
          <p:cNvPr id="4" name="Rectangle 3"/>
          <p:cNvSpPr/>
          <p:nvPr/>
        </p:nvSpPr>
        <p:spPr>
          <a:xfrm>
            <a:off x="307074" y="2943557"/>
            <a:ext cx="8529851" cy="332398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%&gt;%  filter(gear&lt;5) %&gt;%  </a:t>
            </a:r>
            <a:r>
              <a:rPr lang="en-US" sz="1400" dirty="0" err="1">
                <a:latin typeface="Consolas" pitchFamily="49" charset="0"/>
                <a:cs typeface="Consolas" pitchFamily="49" charset="0"/>
              </a:rPr>
              <a:t>group_by</a:t>
            </a:r>
            <a:r>
              <a:rPr lang="en-US" sz="1400" dirty="0">
                <a:latin typeface="Consolas" pitchFamily="49" charset="0"/>
                <a:cs typeface="Consolas" pitchFamily="49" charset="0"/>
              </a:rPr>
              <a:t>(</a:t>
            </a:r>
            <a:r>
              <a:rPr lang="en-US" sz="1400" dirty="0" err="1">
                <a:latin typeface="Consolas" pitchFamily="49" charset="0"/>
                <a:cs typeface="Consolas" pitchFamily="49" charset="0"/>
              </a:rPr>
              <a:t>gear,carb</a:t>
            </a:r>
            <a:r>
              <a:rPr lang="en-US" sz="1400" dirty="0">
                <a:latin typeface="Consolas" pitchFamily="49" charset="0"/>
                <a:cs typeface="Consolas" pitchFamily="49" charset="0"/>
              </a:rPr>
              <a:t>) %&gt;%  </a:t>
            </a:r>
            <a:r>
              <a:rPr lang="en-US" sz="1400" dirty="0" smtClean="0">
                <a:latin typeface="Consolas" pitchFamily="49" charset="0"/>
                <a:cs typeface="Consolas" pitchFamily="49" charset="0"/>
              </a:rPr>
              <a:t>summarize(count=n(),    + </a:t>
            </a:r>
            <a:r>
              <a:rPr lang="en-US" sz="1400" dirty="0" err="1" smtClean="0">
                <a:latin typeface="Consolas" pitchFamily="49" charset="0"/>
                <a:cs typeface="Consolas" pitchFamily="49" charset="0"/>
              </a:rPr>
              <a:t>mean_mpg</a:t>
            </a:r>
            <a:r>
              <a:rPr lang="en-US" sz="1400" dirty="0" smtClean="0">
                <a:latin typeface="Consolas" pitchFamily="49" charset="0"/>
                <a:cs typeface="Consolas" pitchFamily="49" charset="0"/>
              </a:rPr>
              <a:t>=mean(mpg</a:t>
            </a:r>
            <a:r>
              <a:rPr lang="en-US" sz="1400" dirty="0">
                <a:latin typeface="Consolas" pitchFamily="49" charset="0"/>
                <a:cs typeface="Consolas" pitchFamily="49" charset="0"/>
              </a:rPr>
              <a:t>), </a:t>
            </a:r>
            <a:r>
              <a:rPr lang="en-US" sz="1400" dirty="0" err="1">
                <a:latin typeface="Consolas" pitchFamily="49" charset="0"/>
                <a:cs typeface="Consolas" pitchFamily="49" charset="0"/>
              </a:rPr>
              <a:t>mean_disp</a:t>
            </a:r>
            <a:r>
              <a:rPr lang="en-US" sz="1400" dirty="0">
                <a:latin typeface="Consolas" pitchFamily="49" charset="0"/>
                <a:cs typeface="Consolas" pitchFamily="49" charset="0"/>
              </a:rPr>
              <a:t>=mean(</a:t>
            </a:r>
            <a:r>
              <a:rPr lang="en-US" sz="1400" dirty="0" err="1">
                <a:latin typeface="Consolas" pitchFamily="49" charset="0"/>
                <a:cs typeface="Consolas" pitchFamily="49" charset="0"/>
              </a:rPr>
              <a:t>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mean_wt</a:t>
            </a:r>
            <a:r>
              <a:rPr lang="en-US" sz="1400" dirty="0">
                <a:latin typeface="Consolas" pitchFamily="49" charset="0"/>
                <a:cs typeface="Consolas" pitchFamily="49" charset="0"/>
              </a:rPr>
              <a:t>=mean(</a:t>
            </a:r>
            <a:r>
              <a:rPr lang="en-US" sz="1400" dirty="0" err="1">
                <a:latin typeface="Consolas" pitchFamily="49" charset="0"/>
                <a:cs typeface="Consolas" pitchFamily="49" charset="0"/>
              </a:rPr>
              <a:t>wt</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endParaRPr lang="en-US" sz="1400" dirty="0">
              <a:latin typeface="Consolas" pitchFamily="49" charset="0"/>
              <a:cs typeface="Consolas" pitchFamily="49" charset="0"/>
            </a:endParaRPr>
          </a:p>
          <a:p>
            <a:r>
              <a:rPr lang="en-US" sz="1400" dirty="0">
                <a:latin typeface="Consolas" pitchFamily="49" charset="0"/>
                <a:cs typeface="Consolas" pitchFamily="49" charset="0"/>
              </a:rPr>
              <a:t>Source: local data frame [7 x 6]</a:t>
            </a:r>
          </a:p>
          <a:p>
            <a:r>
              <a:rPr lang="en-US" sz="1400" dirty="0">
                <a:latin typeface="Consolas" pitchFamily="49" charset="0"/>
                <a:cs typeface="Consolas" pitchFamily="49" charset="0"/>
              </a:rPr>
              <a:t>Groups: gear [?]</a:t>
            </a:r>
          </a:p>
          <a:p>
            <a:endParaRPr lang="en-US" sz="1400" dirty="0">
              <a:latin typeface="Consolas" pitchFamily="49" charset="0"/>
              <a:cs typeface="Consolas" pitchFamily="49" charset="0"/>
            </a:endParaRPr>
          </a:p>
          <a:p>
            <a:r>
              <a:rPr lang="en-US" sz="1400" dirty="0">
                <a:latin typeface="Consolas" pitchFamily="49" charset="0"/>
                <a:cs typeface="Consolas" pitchFamily="49" charset="0"/>
              </a:rPr>
              <a:t>   gear  carb count </a:t>
            </a:r>
            <a:r>
              <a:rPr lang="en-US" sz="1400" dirty="0" err="1">
                <a:latin typeface="Consolas" pitchFamily="49" charset="0"/>
                <a:cs typeface="Consolas" pitchFamily="49" charset="0"/>
              </a:rPr>
              <a:t>mean_mpg</a:t>
            </a:r>
            <a:r>
              <a:rPr lang="en-US" sz="1400" dirty="0">
                <a:latin typeface="Consolas" pitchFamily="49" charset="0"/>
                <a:cs typeface="Consolas" pitchFamily="49" charset="0"/>
              </a:rPr>
              <a:t> </a:t>
            </a:r>
            <a:r>
              <a:rPr lang="en-US" sz="1400" dirty="0" err="1">
                <a:latin typeface="Consolas" pitchFamily="49" charset="0"/>
                <a:cs typeface="Consolas" pitchFamily="49" charset="0"/>
              </a:rPr>
              <a:t>mean_disp</a:t>
            </a:r>
            <a:r>
              <a:rPr lang="en-US" sz="1400" dirty="0">
                <a:latin typeface="Consolas" pitchFamily="49" charset="0"/>
                <a:cs typeface="Consolas" pitchFamily="49" charset="0"/>
              </a:rPr>
              <a:t>  </a:t>
            </a:r>
            <a:r>
              <a:rPr lang="en-US" sz="1400" dirty="0" err="1">
                <a:latin typeface="Consolas" pitchFamily="49" charset="0"/>
                <a:cs typeface="Consolas" pitchFamily="49" charset="0"/>
              </a:rPr>
              <a:t>mean_wt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dbl</a:t>
            </a:r>
            <a:r>
              <a:rPr lang="en-US" sz="1400" dirty="0">
                <a:latin typeface="Consolas" pitchFamily="49" charset="0"/>
                <a:cs typeface="Consolas" pitchFamily="49" charset="0"/>
              </a:rPr>
              <a:t>&gt;</a:t>
            </a:r>
          </a:p>
          <a:p>
            <a:r>
              <a:rPr lang="en-US" sz="1400" dirty="0">
                <a:latin typeface="Consolas" pitchFamily="49" charset="0"/>
                <a:cs typeface="Consolas" pitchFamily="49" charset="0"/>
              </a:rPr>
              <a:t>1     3     1     3 20.33333  201.0333 3.046667</a:t>
            </a:r>
          </a:p>
          <a:p>
            <a:r>
              <a:rPr lang="en-US" sz="1400" dirty="0">
                <a:latin typeface="Consolas" pitchFamily="49" charset="0"/>
                <a:cs typeface="Consolas" pitchFamily="49" charset="0"/>
              </a:rPr>
              <a:t>2     3     2     4 17.15000  345.5000 3.560000</a:t>
            </a:r>
          </a:p>
          <a:p>
            <a:r>
              <a:rPr lang="en-US" sz="1400" dirty="0">
                <a:latin typeface="Consolas" pitchFamily="49" charset="0"/>
                <a:cs typeface="Consolas" pitchFamily="49" charset="0"/>
              </a:rPr>
              <a:t>3     3     3     3 16.30000  275.8000 3.860000</a:t>
            </a:r>
          </a:p>
          <a:p>
            <a:r>
              <a:rPr lang="en-US" sz="1400" dirty="0">
                <a:latin typeface="Consolas" pitchFamily="49" charset="0"/>
                <a:cs typeface="Consolas" pitchFamily="49" charset="0"/>
              </a:rPr>
              <a:t>4     3     4     5 12.62000  416.4000 4.685800</a:t>
            </a:r>
          </a:p>
          <a:p>
            <a:r>
              <a:rPr lang="en-US" sz="1400" dirty="0">
                <a:latin typeface="Consolas" pitchFamily="49" charset="0"/>
                <a:cs typeface="Consolas" pitchFamily="49" charset="0"/>
              </a:rPr>
              <a:t>5     4     1     4 29.10000   84.2000 2.072500</a:t>
            </a:r>
          </a:p>
          <a:p>
            <a:r>
              <a:rPr lang="en-US" sz="1400" dirty="0">
                <a:latin typeface="Consolas" pitchFamily="49" charset="0"/>
                <a:cs typeface="Consolas" pitchFamily="49" charset="0"/>
              </a:rPr>
              <a:t>6     4     2     4 24.75000  121.0500 2.683750</a:t>
            </a:r>
          </a:p>
          <a:p>
            <a:r>
              <a:rPr lang="en-US" sz="1400" dirty="0">
                <a:latin typeface="Consolas" pitchFamily="49" charset="0"/>
                <a:cs typeface="Consolas" pitchFamily="49" charset="0"/>
              </a:rPr>
              <a:t>7     4     4     4 19.75000  163.8000 3.093750</a:t>
            </a:r>
          </a:p>
        </p:txBody>
      </p:sp>
    </p:spTree>
    <p:extLst>
      <p:ext uri="{BB962C8B-B14F-4D97-AF65-F5344CB8AC3E}">
        <p14:creationId xmlns:p14="http://schemas.microsoft.com/office/powerpoint/2010/main" val="241733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21" y="77520"/>
            <a:ext cx="8676959" cy="896467"/>
          </a:xfrm>
        </p:spPr>
        <p:txBody>
          <a:bodyPr/>
          <a:lstStyle/>
          <a:p>
            <a:r>
              <a:rPr lang="en-US" dirty="0" smtClean="0"/>
              <a:t>Primary key</a:t>
            </a:r>
            <a:endParaRPr lang="en-US" dirty="0"/>
          </a:p>
        </p:txBody>
      </p:sp>
      <p:sp>
        <p:nvSpPr>
          <p:cNvPr id="3" name="Rectangle 2"/>
          <p:cNvSpPr/>
          <p:nvPr/>
        </p:nvSpPr>
        <p:spPr>
          <a:xfrm>
            <a:off x="228600" y="993457"/>
            <a:ext cx="8686800" cy="5347618"/>
          </a:xfrm>
          <a:prstGeom prst="rect">
            <a:avLst/>
          </a:prstGeom>
        </p:spPr>
        <p:txBody>
          <a:bodyPr>
            <a:spAutoFit/>
          </a:bodyPr>
          <a:lstStyle/>
          <a:p>
            <a:pPr>
              <a:spcBef>
                <a:spcPts val="600"/>
              </a:spcBef>
              <a:spcAft>
                <a:spcPts val="300"/>
              </a:spcAft>
            </a:pPr>
            <a:r>
              <a:rPr lang="en-US" sz="1600" dirty="0"/>
              <a:t>A primary key is a </a:t>
            </a:r>
            <a:r>
              <a:rPr lang="en-US" sz="1600" dirty="0" smtClean="0"/>
              <a:t>special database </a:t>
            </a:r>
            <a:r>
              <a:rPr lang="en-US" sz="1600" dirty="0"/>
              <a:t>column (or combination of columns) designated to uniquely identify all table records</a:t>
            </a:r>
            <a:r>
              <a:rPr lang="en-US" sz="1600" dirty="0" smtClean="0"/>
              <a:t>.</a:t>
            </a:r>
            <a:endParaRPr lang="en-US" sz="1600" dirty="0"/>
          </a:p>
          <a:p>
            <a:pPr marL="285750" indent="-285750">
              <a:spcBef>
                <a:spcPts val="600"/>
              </a:spcBef>
              <a:spcAft>
                <a:spcPts val="300"/>
              </a:spcAft>
              <a:buFont typeface="Arial" pitchFamily="34" charset="0"/>
              <a:buChar char="•"/>
            </a:pPr>
            <a:r>
              <a:rPr lang="en-US" sz="1600" dirty="0"/>
              <a:t>A primary key’s main features are: </a:t>
            </a:r>
          </a:p>
          <a:p>
            <a:pPr marL="742950" lvl="1" indent="-285750">
              <a:spcBef>
                <a:spcPts val="600"/>
              </a:spcBef>
              <a:spcAft>
                <a:spcPts val="300"/>
              </a:spcAft>
              <a:buFont typeface="Courier New" pitchFamily="49" charset="0"/>
              <a:buChar char="o"/>
            </a:pPr>
            <a:r>
              <a:rPr lang="en-US" sz="1600" dirty="0" smtClean="0"/>
              <a:t>It </a:t>
            </a:r>
            <a:r>
              <a:rPr lang="en-US" sz="1600" dirty="0"/>
              <a:t>must contain a unique value for each row of </a:t>
            </a:r>
            <a:r>
              <a:rPr lang="en-US" sz="1600" dirty="0" smtClean="0"/>
              <a:t>data</a:t>
            </a:r>
            <a:endParaRPr lang="en-US" sz="1600" dirty="0"/>
          </a:p>
          <a:p>
            <a:pPr marL="742950" lvl="1" indent="-285750">
              <a:spcBef>
                <a:spcPts val="600"/>
              </a:spcBef>
              <a:spcAft>
                <a:spcPts val="300"/>
              </a:spcAft>
              <a:buFont typeface="Courier New" pitchFamily="49" charset="0"/>
              <a:buChar char="o"/>
            </a:pPr>
            <a:r>
              <a:rPr lang="en-US" sz="1600" dirty="0" smtClean="0"/>
              <a:t>It </a:t>
            </a:r>
            <a:r>
              <a:rPr lang="en-US" sz="1600" dirty="0"/>
              <a:t>cannot contain null </a:t>
            </a:r>
            <a:r>
              <a:rPr lang="en-US" sz="1600" dirty="0" smtClean="0"/>
              <a:t>values</a:t>
            </a:r>
            <a:endParaRPr lang="en-US" sz="1600" dirty="0"/>
          </a:p>
          <a:p>
            <a:pPr marL="285750" indent="-285750">
              <a:spcBef>
                <a:spcPts val="600"/>
              </a:spcBef>
              <a:spcAft>
                <a:spcPts val="300"/>
              </a:spcAft>
              <a:buFont typeface="Arial" pitchFamily="34" charset="0"/>
              <a:buChar char="•"/>
            </a:pPr>
            <a:r>
              <a:rPr lang="en-US" sz="1600" dirty="0" smtClean="0"/>
              <a:t>A </a:t>
            </a:r>
            <a:r>
              <a:rPr lang="en-US" sz="1600" dirty="0"/>
              <a:t>primary key is either an existing table column or a column that is specifically generated by the database according to a defined </a:t>
            </a:r>
            <a:r>
              <a:rPr lang="en-US" sz="1600" dirty="0" smtClean="0"/>
              <a:t>sequence</a:t>
            </a:r>
          </a:p>
          <a:p>
            <a:pPr>
              <a:spcBef>
                <a:spcPts val="600"/>
              </a:spcBef>
              <a:spcAft>
                <a:spcPts val="300"/>
              </a:spcAft>
            </a:pPr>
            <a:endParaRPr lang="en-US" sz="1600" dirty="0" smtClean="0"/>
          </a:p>
          <a:p>
            <a:pPr>
              <a:lnSpc>
                <a:spcPct val="150000"/>
              </a:lnSpc>
              <a:spcBef>
                <a:spcPts val="600"/>
              </a:spcBef>
              <a:spcAft>
                <a:spcPts val="600"/>
              </a:spcAft>
            </a:pPr>
            <a:r>
              <a:rPr lang="en-US" sz="2600" dirty="0" smtClean="0">
                <a:solidFill>
                  <a:srgbClr val="676767"/>
                </a:solidFill>
                <a:latin typeface="Century Gothic" pitchFamily="34" charset="0"/>
                <a:ea typeface="+mj-ea"/>
                <a:cs typeface="+mj-cs"/>
              </a:rPr>
              <a:t>Secondary key</a:t>
            </a:r>
            <a:br>
              <a:rPr lang="en-US" sz="2600" dirty="0" smtClean="0">
                <a:solidFill>
                  <a:srgbClr val="676767"/>
                </a:solidFill>
                <a:latin typeface="Century Gothic" pitchFamily="34" charset="0"/>
                <a:ea typeface="+mj-ea"/>
                <a:cs typeface="+mj-cs"/>
              </a:rPr>
            </a:br>
            <a:r>
              <a:rPr lang="en-US" sz="1600" dirty="0" smtClean="0"/>
              <a:t>A given table may have more than just one choice for a primary key. Basically, there may be another column (or combination of columns for a multi-column primary key) that qualify as primary keys. </a:t>
            </a:r>
          </a:p>
          <a:p>
            <a:pPr marL="285750" indent="-285750">
              <a:spcBef>
                <a:spcPts val="600"/>
              </a:spcBef>
              <a:spcAft>
                <a:spcPts val="300"/>
              </a:spcAft>
              <a:buFont typeface="Arial" pitchFamily="34" charset="0"/>
              <a:buChar char="•"/>
            </a:pPr>
            <a:r>
              <a:rPr lang="en-US" sz="1600" dirty="0" smtClean="0"/>
              <a:t>Any </a:t>
            </a:r>
            <a:r>
              <a:rPr lang="en-US" sz="1600" dirty="0"/>
              <a:t>combination of column(s) that may qualify to be a primary key are known as candidate keys. This is because they are considered candidates for the primary key. And the options that are not selected to be the primary key are known as secondary keys. </a:t>
            </a:r>
            <a:endParaRPr lang="en-US" sz="1600" dirty="0" smtClean="0"/>
          </a:p>
          <a:p>
            <a:pPr marL="285750" indent="-285750">
              <a:spcBef>
                <a:spcPts val="600"/>
              </a:spcBef>
              <a:spcAft>
                <a:spcPts val="300"/>
              </a:spcAft>
              <a:buFont typeface="Arial" pitchFamily="34" charset="0"/>
              <a:buChar char="•"/>
            </a:pPr>
            <a:r>
              <a:rPr lang="en-US" sz="1600" dirty="0" smtClean="0"/>
              <a:t>Example, month, date, </a:t>
            </a:r>
            <a:r>
              <a:rPr lang="en-US" sz="1600" dirty="0" err="1" smtClean="0"/>
              <a:t>per_num</a:t>
            </a:r>
            <a:r>
              <a:rPr lang="en-US" sz="1600" dirty="0" smtClean="0"/>
              <a:t>, </a:t>
            </a:r>
            <a:r>
              <a:rPr lang="en-US" sz="1600" dirty="0" err="1" smtClean="0"/>
              <a:t>flight_company</a:t>
            </a:r>
            <a:r>
              <a:rPr lang="en-US" sz="1600" dirty="0" smtClean="0"/>
              <a:t>, etc.</a:t>
            </a:r>
            <a:endParaRPr lang="en-US" sz="1600" dirty="0"/>
          </a:p>
        </p:txBody>
      </p:sp>
    </p:spTree>
    <p:extLst>
      <p:ext uri="{BB962C8B-B14F-4D97-AF65-F5344CB8AC3E}">
        <p14:creationId xmlns:p14="http://schemas.microsoft.com/office/powerpoint/2010/main" val="322694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Joining dataframes in </a:t>
            </a:r>
            <a:r>
              <a:rPr lang="en-US" dirty="0" err="1" smtClean="0"/>
              <a:t>dplyr</a:t>
            </a:r>
            <a:endParaRPr lang="en-US" dirty="0"/>
          </a:p>
        </p:txBody>
      </p:sp>
      <p:sp>
        <p:nvSpPr>
          <p:cNvPr id="3" name="Rectangle 2"/>
          <p:cNvSpPr/>
          <p:nvPr/>
        </p:nvSpPr>
        <p:spPr>
          <a:xfrm>
            <a:off x="228600" y="1094842"/>
            <a:ext cx="8686800" cy="369332"/>
          </a:xfrm>
          <a:prstGeom prst="rect">
            <a:avLst/>
          </a:prstGeom>
        </p:spPr>
        <p:txBody>
          <a:bodyPr>
            <a:spAutoFit/>
          </a:bodyPr>
          <a:lstStyle/>
          <a:p>
            <a:r>
              <a:rPr lang="en-US" dirty="0" err="1" smtClean="0"/>
              <a:t>Dplyr</a:t>
            </a:r>
            <a:r>
              <a:rPr lang="en-US" dirty="0" smtClean="0"/>
              <a:t> package offers functions to join two dataframes in multiple ways:</a:t>
            </a:r>
          </a:p>
        </p:txBody>
      </p:sp>
      <p:sp>
        <p:nvSpPr>
          <p:cNvPr id="4" name="Rectangle 3"/>
          <p:cNvSpPr/>
          <p:nvPr/>
        </p:nvSpPr>
        <p:spPr>
          <a:xfrm>
            <a:off x="296838" y="1745332"/>
            <a:ext cx="4862015" cy="310854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monitors &lt;- </a:t>
            </a:r>
            <a:r>
              <a:rPr lang="en-US" sz="1400" dirty="0" err="1">
                <a:latin typeface="Consolas" pitchFamily="49" charset="0"/>
                <a:cs typeface="Consolas" pitchFamily="49" charset="0"/>
              </a:rPr>
              <a:t>read.table</a:t>
            </a:r>
            <a:r>
              <a:rPr lang="en-US" sz="1400" dirty="0">
                <a:latin typeface="Consolas" pitchFamily="49" charset="0"/>
                <a:cs typeface="Consolas" pitchFamily="49" charset="0"/>
              </a:rPr>
              <a:t>(header=TRUE, text='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                 </a:t>
            </a:r>
          </a:p>
          <a:p>
            <a:r>
              <a:rPr lang="en-US" sz="1400" dirty="0">
                <a:latin typeface="Consolas" pitchFamily="49" charset="0"/>
                <a:cs typeface="Consolas" pitchFamily="49" charset="0"/>
              </a:rPr>
              <a:t>+           1  42.467573  -87.810047     </a:t>
            </a:r>
          </a:p>
          <a:p>
            <a:r>
              <a:rPr lang="en-US" sz="1400" dirty="0">
                <a:latin typeface="Consolas" pitchFamily="49" charset="0"/>
                <a:cs typeface="Consolas" pitchFamily="49" charset="0"/>
              </a:rPr>
              <a:t>+           2  42.049148  -88.273029</a:t>
            </a:r>
          </a:p>
          <a:p>
            <a:r>
              <a:rPr lang="en-US" sz="1400" dirty="0">
                <a:latin typeface="Consolas" pitchFamily="49" charset="0"/>
                <a:cs typeface="Consolas" pitchFamily="49" charset="0"/>
              </a:rPr>
              <a:t>+           3  39.110539  -90.324080</a:t>
            </a:r>
          </a:p>
          <a:p>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pollutants &lt;- </a:t>
            </a:r>
            <a:r>
              <a:rPr lang="en-US" sz="1400" dirty="0" err="1">
                <a:latin typeface="Consolas" pitchFamily="49" charset="0"/>
                <a:cs typeface="Consolas" pitchFamily="49" charset="0"/>
              </a:rPr>
              <a:t>read.table</a:t>
            </a:r>
            <a:r>
              <a:rPr lang="en-US" sz="1400" dirty="0">
                <a:latin typeface="Consolas" pitchFamily="49" charset="0"/>
                <a:cs typeface="Consolas" pitchFamily="49" charset="0"/>
              </a:rPr>
              <a:t>(header=TRUE, text='</a:t>
            </a:r>
          </a:p>
          <a:p>
            <a:r>
              <a:rPr lang="en-US" sz="1400" dirty="0">
                <a:latin typeface="Consolas" pitchFamily="49" charset="0"/>
                <a:cs typeface="Consolas" pitchFamily="49" charset="0"/>
              </a:rPr>
              <a:t>+   pollutant   duration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p>
          <a:p>
            <a:r>
              <a:rPr lang="en-US" sz="1400" dirty="0">
                <a:latin typeface="Consolas" pitchFamily="49" charset="0"/>
                <a:cs typeface="Consolas" pitchFamily="49" charset="0"/>
              </a:rPr>
              <a:t>+       ozone         1h            1</a:t>
            </a:r>
          </a:p>
          <a:p>
            <a:r>
              <a:rPr lang="en-US" sz="1400" dirty="0">
                <a:latin typeface="Consolas" pitchFamily="49" charset="0"/>
                <a:cs typeface="Consolas" pitchFamily="49" charset="0"/>
              </a:rPr>
              <a:t>+         so2         1h            1</a:t>
            </a:r>
          </a:p>
          <a:p>
            <a:r>
              <a:rPr lang="en-US" sz="1400" dirty="0">
                <a:latin typeface="Consolas" pitchFamily="49" charset="0"/>
                <a:cs typeface="Consolas" pitchFamily="49" charset="0"/>
              </a:rPr>
              <a:t>+       ozone         8h            2</a:t>
            </a:r>
          </a:p>
          <a:p>
            <a:r>
              <a:rPr lang="en-US" sz="1400" dirty="0">
                <a:latin typeface="Consolas" pitchFamily="49" charset="0"/>
                <a:cs typeface="Consolas" pitchFamily="49" charset="0"/>
              </a:rPr>
              <a:t>+         no2         1h            4</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6" name="Rectangle 5"/>
          <p:cNvSpPr/>
          <p:nvPr/>
        </p:nvSpPr>
        <p:spPr>
          <a:xfrm>
            <a:off x="5335137" y="1745332"/>
            <a:ext cx="3580263" cy="310896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monitors</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a:t>
            </a:r>
          </a:p>
          <a:p>
            <a:r>
              <a:rPr lang="en-US" sz="1400" dirty="0">
                <a:latin typeface="Consolas" pitchFamily="49" charset="0"/>
                <a:cs typeface="Consolas" pitchFamily="49" charset="0"/>
              </a:rPr>
              <a:t>1         1 42.46757 -87.81005</a:t>
            </a:r>
          </a:p>
          <a:p>
            <a:r>
              <a:rPr lang="en-US" sz="1400" dirty="0">
                <a:latin typeface="Consolas" pitchFamily="49" charset="0"/>
                <a:cs typeface="Consolas" pitchFamily="49" charset="0"/>
              </a:rPr>
              <a:t>2         2 42.04915 -88.27303</a:t>
            </a:r>
          </a:p>
          <a:p>
            <a:pPr marL="342900" indent="-342900">
              <a:buAutoNum type="arabicPlain" startAt="3"/>
            </a:pPr>
            <a:r>
              <a:rPr lang="en-US" sz="1400" dirty="0" smtClean="0">
                <a:latin typeface="Consolas" pitchFamily="49" charset="0"/>
                <a:cs typeface="Consolas" pitchFamily="49" charset="0"/>
              </a:rPr>
              <a:t>3 </a:t>
            </a:r>
            <a:r>
              <a:rPr lang="en-US" sz="1400" dirty="0">
                <a:latin typeface="Consolas" pitchFamily="49" charset="0"/>
                <a:cs typeface="Consolas" pitchFamily="49" charset="0"/>
              </a:rPr>
              <a:t>39.11054 -</a:t>
            </a:r>
            <a:r>
              <a:rPr lang="en-US" sz="1400" dirty="0" smtClean="0">
                <a:latin typeface="Consolas" pitchFamily="49" charset="0"/>
                <a:cs typeface="Consolas" pitchFamily="49" charset="0"/>
              </a:rPr>
              <a:t>90.32408</a:t>
            </a:r>
          </a:p>
          <a:p>
            <a:r>
              <a:rPr lang="en-US" sz="1400" dirty="0" smtClean="0">
                <a:latin typeface="Consolas" pitchFamily="49" charset="0"/>
                <a:cs typeface="Consolas" pitchFamily="49" charset="0"/>
              </a:rPr>
              <a:t>&gt;</a:t>
            </a:r>
            <a:br>
              <a:rPr lang="en-US" sz="1400" dirty="0" smtClean="0">
                <a:latin typeface="Consolas" pitchFamily="49" charset="0"/>
                <a:cs typeface="Consolas" pitchFamily="49" charset="0"/>
              </a:rPr>
            </a:br>
            <a:r>
              <a:rPr lang="pt-BR" sz="1400" dirty="0">
                <a:latin typeface="Consolas" pitchFamily="49" charset="0"/>
                <a:cs typeface="Consolas" pitchFamily="49" charset="0"/>
              </a:rPr>
              <a:t>&gt; pollutants</a:t>
            </a:r>
          </a:p>
          <a:p>
            <a:r>
              <a:rPr lang="pt-BR" sz="1400" dirty="0">
                <a:latin typeface="Consolas" pitchFamily="49" charset="0"/>
                <a:cs typeface="Consolas" pitchFamily="49" charset="0"/>
              </a:rPr>
              <a:t>  pollutant duration monitorid</a:t>
            </a:r>
          </a:p>
          <a:p>
            <a:r>
              <a:rPr lang="pt-BR" sz="1400" dirty="0">
                <a:latin typeface="Consolas" pitchFamily="49" charset="0"/>
                <a:cs typeface="Consolas" pitchFamily="49" charset="0"/>
              </a:rPr>
              <a:t>1     ozone       1h         1</a:t>
            </a:r>
          </a:p>
          <a:p>
            <a:r>
              <a:rPr lang="pt-BR" sz="1400" dirty="0">
                <a:latin typeface="Consolas" pitchFamily="49" charset="0"/>
                <a:cs typeface="Consolas" pitchFamily="49" charset="0"/>
              </a:rPr>
              <a:t>2       so2       1h         1</a:t>
            </a:r>
          </a:p>
          <a:p>
            <a:r>
              <a:rPr lang="pt-BR" sz="1400" dirty="0">
                <a:latin typeface="Consolas" pitchFamily="49" charset="0"/>
                <a:cs typeface="Consolas" pitchFamily="49" charset="0"/>
              </a:rPr>
              <a:t>3     ozone       8h         2</a:t>
            </a:r>
          </a:p>
          <a:p>
            <a:r>
              <a:rPr lang="pt-BR" sz="1400" dirty="0">
                <a:latin typeface="Consolas" pitchFamily="49" charset="0"/>
                <a:cs typeface="Consolas" pitchFamily="49" charset="0"/>
              </a:rPr>
              <a:t>4       no2       1h         4</a:t>
            </a:r>
          </a:p>
          <a:p>
            <a:r>
              <a:rPr lang="pt-BR" sz="1400" dirty="0">
                <a:latin typeface="Consolas" pitchFamily="49" charset="0"/>
                <a:cs typeface="Consolas" pitchFamily="49" charset="0"/>
              </a:rPr>
              <a:t>&gt; </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58129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 in R</a:t>
            </a:r>
            <a:endParaRPr lang="en-US" dirty="0"/>
          </a:p>
        </p:txBody>
      </p:sp>
      <p:sp>
        <p:nvSpPr>
          <p:cNvPr id="3" name="Rectangle 2"/>
          <p:cNvSpPr/>
          <p:nvPr/>
        </p:nvSpPr>
        <p:spPr>
          <a:xfrm>
            <a:off x="228600" y="1012954"/>
            <a:ext cx="8686800" cy="2431435"/>
          </a:xfrm>
          <a:prstGeom prst="rect">
            <a:avLst/>
          </a:prstGeom>
        </p:spPr>
        <p:txBody>
          <a:bodyPr>
            <a:spAutoFit/>
          </a:bodyPr>
          <a:lstStyle/>
          <a:p>
            <a:r>
              <a:rPr lang="en-US" sz="1600" dirty="0"/>
              <a:t>Below is a list of merging functions in </a:t>
            </a:r>
            <a:r>
              <a:rPr lang="en-US" sz="1600" dirty="0" err="1"/>
              <a:t>dplyr</a:t>
            </a:r>
            <a:r>
              <a:rPr lang="en-US" sz="1600" dirty="0"/>
              <a:t> that combine two data frames into one, also referred to as mutating joins.</a:t>
            </a:r>
          </a:p>
          <a:p>
            <a:endParaRPr lang="en-US" sz="1600" dirty="0"/>
          </a:p>
          <a:p>
            <a:r>
              <a:rPr lang="en-US" sz="2400" dirty="0" smtClean="0">
                <a:solidFill>
                  <a:srgbClr val="595959"/>
                </a:solidFill>
                <a:latin typeface="Century Gothic" pitchFamily="34" charset="0"/>
              </a:rPr>
              <a:t>Inner Join</a:t>
            </a:r>
            <a:endParaRPr lang="en-US" sz="2400" dirty="0">
              <a:latin typeface="Century Gothic" pitchFamily="34" charset="0"/>
            </a:endParaRPr>
          </a:p>
          <a:p>
            <a:endParaRPr lang="en-US" sz="1600" dirty="0" smtClean="0"/>
          </a:p>
          <a:p>
            <a:r>
              <a:rPr lang="en-US" sz="1600" dirty="0" smtClean="0"/>
              <a:t>This </a:t>
            </a:r>
            <a:r>
              <a:rPr lang="en-US" sz="1600" dirty="0"/>
              <a:t>function combines the columns from both data frames, but only keeps rows where the value in the key column matches in both data frames. Below we do an inner join on our two data frames</a:t>
            </a:r>
            <a:r>
              <a:rPr lang="en-US" sz="1600" dirty="0" smtClean="0"/>
              <a:t>.</a:t>
            </a:r>
          </a:p>
          <a:p>
            <a:endParaRPr lang="en-US" sz="1600" dirty="0"/>
          </a:p>
          <a:p>
            <a:r>
              <a:rPr lang="en-US" sz="1600" dirty="0" smtClean="0"/>
              <a:t>For example,</a:t>
            </a:r>
            <a:endParaRPr lang="en-US" sz="1600" dirty="0"/>
          </a:p>
        </p:txBody>
      </p:sp>
      <p:sp>
        <p:nvSpPr>
          <p:cNvPr id="4" name="Rectangle 3"/>
          <p:cNvSpPr/>
          <p:nvPr/>
        </p:nvSpPr>
        <p:spPr>
          <a:xfrm>
            <a:off x="296838" y="3451332"/>
            <a:ext cx="8686800"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library(</a:t>
            </a:r>
            <a:r>
              <a:rPr lang="en-US" sz="1400" dirty="0" err="1">
                <a:latin typeface="Consolas" pitchFamily="49" charset="0"/>
                <a:cs typeface="Consolas" pitchFamily="49" charset="0"/>
              </a:rPr>
              <a:t>dplyr</a:t>
            </a:r>
            <a:r>
              <a:rPr lang="en-US" sz="1400" dirty="0">
                <a:latin typeface="Consolas" pitchFamily="49" charset="0"/>
                <a:cs typeface="Consolas" pitchFamily="49" charset="0"/>
              </a:rPr>
              <a:t>)</a:t>
            </a:r>
          </a:p>
          <a:p>
            <a:r>
              <a:rPr lang="en-US" sz="1400" dirty="0">
                <a:latin typeface="Consolas" pitchFamily="49" charset="0"/>
                <a:cs typeface="Consolas" pitchFamily="49" charset="0"/>
              </a:rPr>
              <a:t>&gt; </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inner_join</a:t>
            </a:r>
            <a:r>
              <a:rPr lang="en-US" sz="1400" dirty="0" smtClean="0">
                <a:latin typeface="Consolas" pitchFamily="49" charset="0"/>
                <a:cs typeface="Consolas" pitchFamily="49" charset="0"/>
              </a:rPr>
              <a:t>(pollutants</a:t>
            </a:r>
            <a:r>
              <a:rPr lang="en-US" sz="1400" dirty="0">
                <a:latin typeface="Consolas" pitchFamily="49" charset="0"/>
                <a:cs typeface="Consolas" pitchFamily="49" charset="0"/>
              </a:rPr>
              <a:t>, monitors, by = "</a:t>
            </a:r>
            <a:r>
              <a:rPr lang="en-US" sz="1400" dirty="0" err="1">
                <a:latin typeface="Consolas" pitchFamily="49" charset="0"/>
                <a:cs typeface="Consolas" pitchFamily="49" charset="0"/>
              </a:rPr>
              <a:t>monitorid</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pollutant duration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a:t>
            </a:r>
          </a:p>
          <a:p>
            <a:r>
              <a:rPr lang="en-US" sz="1400" dirty="0">
                <a:latin typeface="Consolas" pitchFamily="49" charset="0"/>
                <a:cs typeface="Consolas" pitchFamily="49" charset="0"/>
              </a:rPr>
              <a:t>1     ozone       1h         1 42.46757 -87.81005</a:t>
            </a:r>
          </a:p>
          <a:p>
            <a:r>
              <a:rPr lang="en-US" sz="1400" dirty="0">
                <a:latin typeface="Consolas" pitchFamily="49" charset="0"/>
                <a:cs typeface="Consolas" pitchFamily="49" charset="0"/>
              </a:rPr>
              <a:t>2       so2       1h         1 42.46757 -87.81005</a:t>
            </a:r>
          </a:p>
          <a:p>
            <a:r>
              <a:rPr lang="en-US" sz="1400" dirty="0">
                <a:latin typeface="Consolas" pitchFamily="49" charset="0"/>
                <a:cs typeface="Consolas" pitchFamily="49" charset="0"/>
              </a:rPr>
              <a:t>3     ozone       8h         2 42.04915 -88.27303</a:t>
            </a:r>
          </a:p>
        </p:txBody>
      </p:sp>
      <p:sp>
        <p:nvSpPr>
          <p:cNvPr id="5" name="Rectangle 4"/>
          <p:cNvSpPr/>
          <p:nvPr/>
        </p:nvSpPr>
        <p:spPr>
          <a:xfrm>
            <a:off x="296838" y="5417871"/>
            <a:ext cx="8686800" cy="830997"/>
          </a:xfrm>
          <a:prstGeom prst="rect">
            <a:avLst/>
          </a:prstGeom>
        </p:spPr>
        <p:txBody>
          <a:bodyPr>
            <a:spAutoFit/>
          </a:bodyPr>
          <a:lstStyle/>
          <a:p>
            <a:r>
              <a:rPr lang="en-US" sz="1600" dirty="0"/>
              <a:t>Note that there is only one record for monitor 1 in the monitors data frame, but the information for that monitor is repeated in the output because there is more than one monitor id with the value 1 in the pollutants data </a:t>
            </a:r>
            <a:r>
              <a:rPr lang="en-US" sz="1600" dirty="0" smtClean="0"/>
              <a:t>frame</a:t>
            </a:r>
            <a:endParaRPr lang="en-US" sz="1600" dirty="0"/>
          </a:p>
        </p:txBody>
      </p:sp>
    </p:spTree>
    <p:extLst>
      <p:ext uri="{BB962C8B-B14F-4D97-AF65-F5344CB8AC3E}">
        <p14:creationId xmlns:p14="http://schemas.microsoft.com/office/powerpoint/2010/main" val="284704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 in R (contd.)</a:t>
            </a:r>
            <a:endParaRPr lang="en-US" dirty="0"/>
          </a:p>
        </p:txBody>
      </p:sp>
      <p:sp>
        <p:nvSpPr>
          <p:cNvPr id="3" name="Rectangle 2"/>
          <p:cNvSpPr/>
          <p:nvPr/>
        </p:nvSpPr>
        <p:spPr>
          <a:xfrm>
            <a:off x="203576" y="1012954"/>
            <a:ext cx="8686800" cy="1138773"/>
          </a:xfrm>
          <a:prstGeom prst="rect">
            <a:avLst/>
          </a:prstGeom>
        </p:spPr>
        <p:txBody>
          <a:bodyPr>
            <a:spAutoFit/>
          </a:bodyPr>
          <a:lstStyle/>
          <a:p>
            <a:r>
              <a:rPr lang="en-US" sz="2400" dirty="0" smtClean="0">
                <a:solidFill>
                  <a:srgbClr val="595959"/>
                </a:solidFill>
                <a:latin typeface="Century Gothic" pitchFamily="34" charset="0"/>
              </a:rPr>
              <a:t>Left Join</a:t>
            </a:r>
            <a:endParaRPr lang="en-US" sz="2400" dirty="0" smtClean="0">
              <a:latin typeface="Century Gothic" pitchFamily="34" charset="0"/>
            </a:endParaRPr>
          </a:p>
          <a:p>
            <a:endParaRPr lang="en-US" sz="1050" dirty="0" smtClean="0"/>
          </a:p>
          <a:p>
            <a:r>
              <a:rPr lang="en-US" sz="1600" dirty="0" smtClean="0"/>
              <a:t>If </a:t>
            </a:r>
            <a:r>
              <a:rPr lang="en-US" sz="1600" dirty="0"/>
              <a:t>we </a:t>
            </a:r>
            <a:r>
              <a:rPr lang="en-US" sz="1600" dirty="0" smtClean="0"/>
              <a:t>want </a:t>
            </a:r>
            <a:r>
              <a:rPr lang="en-US" sz="1600" dirty="0"/>
              <a:t>to keep all of the pollutant information, even if there wasn’t a corresponding record in the monitors data frame, then we could use the </a:t>
            </a:r>
            <a:r>
              <a:rPr lang="en-US" sz="1600" dirty="0" err="1"/>
              <a:t>left_join</a:t>
            </a:r>
            <a:r>
              <a:rPr lang="en-US" sz="1600" dirty="0"/>
              <a:t>() function</a:t>
            </a:r>
            <a:r>
              <a:rPr lang="en-US" sz="1600" dirty="0" smtClean="0"/>
              <a:t>.</a:t>
            </a:r>
            <a:endParaRPr lang="en-US" sz="1600" dirty="0"/>
          </a:p>
        </p:txBody>
      </p:sp>
      <p:sp>
        <p:nvSpPr>
          <p:cNvPr id="4" name="Rectangle 3"/>
          <p:cNvSpPr/>
          <p:nvPr/>
        </p:nvSpPr>
        <p:spPr>
          <a:xfrm>
            <a:off x="203576" y="2154772"/>
            <a:ext cx="8686800"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left_join</a:t>
            </a:r>
            <a:r>
              <a:rPr lang="en-US" sz="1400" dirty="0" smtClean="0">
                <a:latin typeface="Consolas" pitchFamily="49" charset="0"/>
                <a:cs typeface="Consolas" pitchFamily="49" charset="0"/>
              </a:rPr>
              <a:t>(pollutants</a:t>
            </a:r>
            <a:r>
              <a:rPr lang="en-US" sz="1400" dirty="0">
                <a:latin typeface="Consolas" pitchFamily="49" charset="0"/>
                <a:cs typeface="Consolas" pitchFamily="49" charset="0"/>
              </a:rPr>
              <a:t>, monitors, by = "</a:t>
            </a:r>
            <a:r>
              <a:rPr lang="en-US" sz="1400" dirty="0" err="1">
                <a:latin typeface="Consolas" pitchFamily="49" charset="0"/>
                <a:cs typeface="Consolas" pitchFamily="49" charset="0"/>
              </a:rPr>
              <a:t>monitorid</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a:t>
            </a:r>
            <a:r>
              <a:rPr lang="en-US" sz="1400" dirty="0">
                <a:latin typeface="Consolas" pitchFamily="49" charset="0"/>
                <a:cs typeface="Consolas" pitchFamily="49" charset="0"/>
              </a:rPr>
              <a:t>pollutant duration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a:t>
            </a:r>
          </a:p>
          <a:p>
            <a:r>
              <a:rPr lang="en-US" sz="1400" dirty="0" smtClean="0">
                <a:latin typeface="Consolas" pitchFamily="49" charset="0"/>
                <a:cs typeface="Consolas" pitchFamily="49" charset="0"/>
              </a:rPr>
              <a:t>1     </a:t>
            </a:r>
            <a:r>
              <a:rPr lang="en-US" sz="1400" dirty="0">
                <a:latin typeface="Consolas" pitchFamily="49" charset="0"/>
                <a:cs typeface="Consolas" pitchFamily="49" charset="0"/>
              </a:rPr>
              <a:t>ozone       1h         1 42.46757 -87.81005</a:t>
            </a:r>
          </a:p>
          <a:p>
            <a:r>
              <a:rPr lang="en-US" sz="1400" dirty="0" smtClean="0">
                <a:latin typeface="Consolas" pitchFamily="49" charset="0"/>
                <a:cs typeface="Consolas" pitchFamily="49" charset="0"/>
              </a:rPr>
              <a:t>2       </a:t>
            </a:r>
            <a:r>
              <a:rPr lang="en-US" sz="1400" dirty="0">
                <a:latin typeface="Consolas" pitchFamily="49" charset="0"/>
                <a:cs typeface="Consolas" pitchFamily="49" charset="0"/>
              </a:rPr>
              <a:t>so2       1h         1 42.46757 -87.81005</a:t>
            </a:r>
          </a:p>
          <a:p>
            <a:r>
              <a:rPr lang="en-US" sz="1400" dirty="0" smtClean="0">
                <a:latin typeface="Consolas" pitchFamily="49" charset="0"/>
                <a:cs typeface="Consolas" pitchFamily="49" charset="0"/>
              </a:rPr>
              <a:t>3     </a:t>
            </a:r>
            <a:r>
              <a:rPr lang="en-US" sz="1400" dirty="0">
                <a:latin typeface="Consolas" pitchFamily="49" charset="0"/>
                <a:cs typeface="Consolas" pitchFamily="49" charset="0"/>
              </a:rPr>
              <a:t>ozone       8h         2 42.04915 -88.27303</a:t>
            </a:r>
          </a:p>
          <a:p>
            <a:r>
              <a:rPr lang="en-US" sz="1400" dirty="0" smtClean="0">
                <a:latin typeface="Consolas" pitchFamily="49" charset="0"/>
                <a:cs typeface="Consolas" pitchFamily="49" charset="0"/>
              </a:rPr>
              <a:t>4       </a:t>
            </a:r>
            <a:r>
              <a:rPr lang="en-US" sz="1400" dirty="0">
                <a:latin typeface="Consolas" pitchFamily="49" charset="0"/>
                <a:cs typeface="Consolas" pitchFamily="49" charset="0"/>
              </a:rPr>
              <a:t>no2       1h         4       NA        </a:t>
            </a:r>
            <a:r>
              <a:rPr lang="en-US" sz="1400" dirty="0" err="1">
                <a:latin typeface="Consolas" pitchFamily="49" charset="0"/>
                <a:cs typeface="Consolas" pitchFamily="49" charset="0"/>
              </a:rPr>
              <a:t>NA</a:t>
            </a:r>
            <a:endParaRPr lang="en-US" sz="1400" dirty="0">
              <a:latin typeface="Consolas" pitchFamily="49" charset="0"/>
              <a:cs typeface="Consolas" pitchFamily="49" charset="0"/>
            </a:endParaRPr>
          </a:p>
        </p:txBody>
      </p:sp>
      <p:sp>
        <p:nvSpPr>
          <p:cNvPr id="6" name="Title 1"/>
          <p:cNvSpPr txBox="1">
            <a:spLocks/>
          </p:cNvSpPr>
          <p:nvPr/>
        </p:nvSpPr>
        <p:spPr>
          <a:xfrm>
            <a:off x="203576" y="3546384"/>
            <a:ext cx="8676959" cy="896467"/>
          </a:xfrm>
          <a:prstGeom prst="rect">
            <a:avLst/>
          </a:prstGeom>
        </p:spPr>
        <p:txBody>
          <a:bodyPr vert="horz" lIns="91440" tIns="45720" rIns="91440" bIns="45720" rtlCol="0" anchor="ctr">
            <a:normAutofit/>
          </a:bodyPr>
          <a:lstStyle>
            <a:lvl1pPr algn="l" defTabSz="914400" rtl="0" eaLnBrk="1" latinLnBrk="0" hangingPunct="1">
              <a:lnSpc>
                <a:spcPts val="2800"/>
              </a:lnSpc>
              <a:spcBef>
                <a:spcPct val="0"/>
              </a:spcBef>
              <a:buNone/>
              <a:defRPr lang="en-US" sz="2600" kern="1200" dirty="0" smtClean="0">
                <a:solidFill>
                  <a:srgbClr val="676767"/>
                </a:solidFill>
                <a:latin typeface="Century Gothic" pitchFamily="34" charset="0"/>
                <a:ea typeface="+mj-ea"/>
                <a:cs typeface="+mj-cs"/>
              </a:defRPr>
            </a:lvl1pPr>
          </a:lstStyle>
          <a:p>
            <a:r>
              <a:rPr lang="en-US" sz="2400" dirty="0" smtClean="0"/>
              <a:t>Full Join</a:t>
            </a:r>
            <a:endParaRPr lang="en-US" sz="2400" dirty="0"/>
          </a:p>
        </p:txBody>
      </p:sp>
      <p:sp>
        <p:nvSpPr>
          <p:cNvPr id="7" name="Rectangle 6"/>
          <p:cNvSpPr/>
          <p:nvPr/>
        </p:nvSpPr>
        <p:spPr>
          <a:xfrm>
            <a:off x="203576" y="4331690"/>
            <a:ext cx="8686800" cy="338554"/>
          </a:xfrm>
          <a:prstGeom prst="rect">
            <a:avLst/>
          </a:prstGeom>
        </p:spPr>
        <p:txBody>
          <a:bodyPr>
            <a:spAutoFit/>
          </a:bodyPr>
          <a:lstStyle/>
          <a:p>
            <a:r>
              <a:rPr lang="en-US" sz="1600" dirty="0"/>
              <a:t>We can also keep all records from both data frames using the </a:t>
            </a:r>
            <a:r>
              <a:rPr lang="en-US" sz="1600" dirty="0" err="1"/>
              <a:t>full_join</a:t>
            </a:r>
            <a:r>
              <a:rPr lang="en-US" sz="1600" dirty="0"/>
              <a:t>() function</a:t>
            </a:r>
          </a:p>
        </p:txBody>
      </p:sp>
      <p:sp>
        <p:nvSpPr>
          <p:cNvPr id="8" name="Rectangle 7"/>
          <p:cNvSpPr/>
          <p:nvPr/>
        </p:nvSpPr>
        <p:spPr>
          <a:xfrm>
            <a:off x="203576" y="4709220"/>
            <a:ext cx="8686800"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full_join</a:t>
            </a:r>
            <a:r>
              <a:rPr lang="en-US" sz="1400" dirty="0">
                <a:latin typeface="Consolas" pitchFamily="49" charset="0"/>
                <a:cs typeface="Consolas" pitchFamily="49" charset="0"/>
              </a:rPr>
              <a:t>(pollutants, monitors, by =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a:t>
            </a:r>
          </a:p>
          <a:p>
            <a:r>
              <a:rPr lang="en-US" sz="1400" dirty="0">
                <a:latin typeface="Consolas" pitchFamily="49" charset="0"/>
                <a:cs typeface="Consolas" pitchFamily="49" charset="0"/>
              </a:rPr>
              <a:t>  pollutant duration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a:t>
            </a:r>
          </a:p>
          <a:p>
            <a:r>
              <a:rPr lang="en-US" sz="1400" dirty="0">
                <a:latin typeface="Consolas" pitchFamily="49" charset="0"/>
                <a:cs typeface="Consolas" pitchFamily="49" charset="0"/>
              </a:rPr>
              <a:t>1     ozone       1h         1 42.46757 -87.81005</a:t>
            </a:r>
          </a:p>
          <a:p>
            <a:r>
              <a:rPr lang="en-US" sz="1400" dirty="0">
                <a:latin typeface="Consolas" pitchFamily="49" charset="0"/>
                <a:cs typeface="Consolas" pitchFamily="49" charset="0"/>
              </a:rPr>
              <a:t>2       so2       1h         1 42.46757 -87.81005</a:t>
            </a:r>
          </a:p>
          <a:p>
            <a:r>
              <a:rPr lang="en-US" sz="1400" dirty="0">
                <a:latin typeface="Consolas" pitchFamily="49" charset="0"/>
                <a:cs typeface="Consolas" pitchFamily="49" charset="0"/>
              </a:rPr>
              <a:t>3     ozone       8h         2 42.04915 -88.27303</a:t>
            </a:r>
          </a:p>
          <a:p>
            <a:r>
              <a:rPr lang="en-US" sz="1400" dirty="0">
                <a:latin typeface="Consolas" pitchFamily="49" charset="0"/>
                <a:cs typeface="Consolas" pitchFamily="49" charset="0"/>
              </a:rPr>
              <a:t>4       no2       1h         4       NA        </a:t>
            </a:r>
            <a:r>
              <a:rPr lang="en-US" sz="1400" dirty="0" err="1">
                <a:latin typeface="Consolas" pitchFamily="49" charset="0"/>
                <a:cs typeface="Consolas" pitchFamily="49" charset="0"/>
              </a:rPr>
              <a:t>NA</a:t>
            </a:r>
            <a:endParaRPr lang="en-US" sz="1400" dirty="0">
              <a:latin typeface="Consolas" pitchFamily="49" charset="0"/>
              <a:cs typeface="Consolas" pitchFamily="49" charset="0"/>
            </a:endParaRPr>
          </a:p>
          <a:p>
            <a:r>
              <a:rPr lang="en-US" sz="1400" dirty="0">
                <a:latin typeface="Consolas" pitchFamily="49" charset="0"/>
                <a:cs typeface="Consolas" pitchFamily="49" charset="0"/>
              </a:rPr>
              <a:t>5      &lt;NA&gt;     &lt;NA&gt;         3 39.11054 -</a:t>
            </a:r>
            <a:r>
              <a:rPr lang="en-US" sz="1400" dirty="0" smtClean="0">
                <a:latin typeface="Consolas" pitchFamily="49" charset="0"/>
                <a:cs typeface="Consolas" pitchFamily="49" charset="0"/>
              </a:rPr>
              <a:t>90.32408</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318502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joins with </a:t>
            </a:r>
            <a:r>
              <a:rPr lang="en-US" dirty="0" err="1" smtClean="0"/>
              <a:t>dplyr</a:t>
            </a:r>
            <a:endParaRPr lang="en-US" dirty="0"/>
          </a:p>
        </p:txBody>
      </p:sp>
      <p:sp>
        <p:nvSpPr>
          <p:cNvPr id="3" name="Rectangle 2"/>
          <p:cNvSpPr/>
          <p:nvPr/>
        </p:nvSpPr>
        <p:spPr>
          <a:xfrm>
            <a:off x="228600" y="1012954"/>
            <a:ext cx="8686800" cy="4524315"/>
          </a:xfrm>
          <a:prstGeom prst="rect">
            <a:avLst/>
          </a:prstGeom>
        </p:spPr>
        <p:txBody>
          <a:bodyPr>
            <a:spAutoFit/>
          </a:bodyPr>
          <a:lstStyle/>
          <a:p>
            <a:r>
              <a:rPr lang="en-US" sz="1600" dirty="0"/>
              <a:t>Sometimes we would like to subset, or filter, a data frame based on the contents of another data frame. In this kind of task we aren’t combining two data frames, so it’s not a mutating join. We are filtering, so these are called filtering </a:t>
            </a:r>
            <a:r>
              <a:rPr lang="en-US" sz="1600" dirty="0" smtClean="0"/>
              <a:t>joins</a:t>
            </a:r>
            <a:r>
              <a:rPr lang="en-US" sz="1600" dirty="0"/>
              <a:t/>
            </a:r>
            <a:br>
              <a:rPr lang="en-US" sz="1600" dirty="0"/>
            </a:br>
            <a:endParaRPr lang="en-US" sz="1600" dirty="0"/>
          </a:p>
          <a:p>
            <a:pPr marL="285750" indent="-285750">
              <a:buFont typeface="Arial" pitchFamily="34" charset="0"/>
              <a:buChar char="•"/>
            </a:pPr>
            <a:r>
              <a:rPr lang="en-US" sz="1600" b="1" dirty="0" err="1"/>
              <a:t>semi_join</a:t>
            </a:r>
            <a:r>
              <a:rPr lang="en-US" sz="1600" b="1" dirty="0" smtClean="0"/>
              <a:t>(): </a:t>
            </a:r>
            <a:r>
              <a:rPr lang="en-US" sz="1600" dirty="0" smtClean="0"/>
              <a:t> </a:t>
            </a:r>
            <a:r>
              <a:rPr lang="en-US" sz="1600" dirty="0"/>
              <a:t>Suppose we </a:t>
            </a:r>
            <a:r>
              <a:rPr lang="en-US" sz="1600" dirty="0" smtClean="0"/>
              <a:t>want </a:t>
            </a:r>
            <a:r>
              <a:rPr lang="en-US" sz="1600" dirty="0"/>
              <a:t>to keep the pollutants data frame in the same format, but only keep </a:t>
            </a:r>
            <a:r>
              <a:rPr lang="en-US" sz="1600" dirty="0" smtClean="0"/>
              <a:t>records </a:t>
            </a:r>
            <a:r>
              <a:rPr lang="en-US" sz="1600" dirty="0"/>
              <a:t>that also have a match in the monitors data </a:t>
            </a:r>
            <a:r>
              <a:rPr lang="en-US" sz="1600" dirty="0" smtClean="0"/>
              <a:t>frame (without picking any columns from </a:t>
            </a:r>
            <a:r>
              <a:rPr lang="en-US" sz="1600" i="1" dirty="0" smtClean="0"/>
              <a:t>monitors</a:t>
            </a:r>
            <a:r>
              <a:rPr lang="en-US" sz="1600" dirty="0" smtClean="0"/>
              <a:t>). </a:t>
            </a:r>
            <a:r>
              <a:rPr lang="en-US" sz="1600" dirty="0"/>
              <a:t>We can use the </a:t>
            </a:r>
            <a:r>
              <a:rPr lang="en-US" sz="1600" dirty="0" err="1"/>
              <a:t>semi_join</a:t>
            </a:r>
            <a:r>
              <a:rPr lang="en-US" sz="1600" dirty="0"/>
              <a:t>() function to filter the pollutants data </a:t>
            </a:r>
            <a:r>
              <a:rPr lang="en-US" sz="1600" dirty="0" smtClean="0"/>
              <a:t>frame</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endParaRPr lang="en-US" sz="1600" dirty="0" smtClean="0"/>
          </a:p>
          <a:p>
            <a:pPr marL="285750" indent="-285750">
              <a:buFont typeface="Arial" pitchFamily="34" charset="0"/>
              <a:buChar char="•"/>
            </a:pPr>
            <a:r>
              <a:rPr lang="en-US" sz="1600" b="1" dirty="0" err="1" smtClean="0"/>
              <a:t>anti_join</a:t>
            </a:r>
            <a:r>
              <a:rPr lang="en-US" sz="1600" b="1" dirty="0" smtClean="0"/>
              <a:t>(): </a:t>
            </a:r>
            <a:r>
              <a:rPr lang="en-US" sz="1600" dirty="0" smtClean="0"/>
              <a:t> </a:t>
            </a:r>
            <a:r>
              <a:rPr lang="en-US" sz="1600" dirty="0"/>
              <a:t>We may also want to know what records are in a data frame that do </a:t>
            </a:r>
            <a:r>
              <a:rPr lang="en-US" sz="1600" i="1" dirty="0"/>
              <a:t>not</a:t>
            </a:r>
            <a:r>
              <a:rPr lang="en-US" sz="1600" dirty="0"/>
              <a:t> match the records in another data frame. Suppose we want to know which monitors from the monitors data frame that are not also in the pollutants data </a:t>
            </a:r>
            <a:r>
              <a:rPr lang="en-US" sz="1600" dirty="0" smtClean="0"/>
              <a:t>frame, we </a:t>
            </a:r>
            <a:r>
              <a:rPr lang="en-US" sz="1600" dirty="0"/>
              <a:t>can use the </a:t>
            </a:r>
            <a:r>
              <a:rPr lang="en-US" sz="1600" dirty="0" err="1"/>
              <a:t>anti_join</a:t>
            </a:r>
            <a:r>
              <a:rPr lang="en-US" sz="1600" dirty="0"/>
              <a:t>() function.</a:t>
            </a:r>
          </a:p>
          <a:p>
            <a:endParaRPr lang="en-US" sz="1600" dirty="0"/>
          </a:p>
        </p:txBody>
      </p:sp>
      <p:sp>
        <p:nvSpPr>
          <p:cNvPr id="4" name="Rectangle 3"/>
          <p:cNvSpPr/>
          <p:nvPr/>
        </p:nvSpPr>
        <p:spPr>
          <a:xfrm>
            <a:off x="228600" y="2917821"/>
            <a:ext cx="8686800"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semi_join</a:t>
            </a:r>
            <a:r>
              <a:rPr lang="en-US" sz="1400" dirty="0">
                <a:latin typeface="Consolas" pitchFamily="49" charset="0"/>
                <a:cs typeface="Consolas" pitchFamily="49" charset="0"/>
              </a:rPr>
              <a:t>(pollutants, monitors, by =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a:t>
            </a:r>
          </a:p>
          <a:p>
            <a:r>
              <a:rPr lang="en-US" sz="1400" dirty="0">
                <a:latin typeface="Consolas" pitchFamily="49" charset="0"/>
                <a:cs typeface="Consolas" pitchFamily="49" charset="0"/>
              </a:rPr>
              <a:t>  pollutant duration </a:t>
            </a:r>
            <a:r>
              <a:rPr lang="en-US" sz="1400" dirty="0" err="1">
                <a:latin typeface="Consolas" pitchFamily="49" charset="0"/>
                <a:cs typeface="Consolas" pitchFamily="49" charset="0"/>
              </a:rPr>
              <a:t>monitorid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ozone       1h         1</a:t>
            </a:r>
          </a:p>
          <a:p>
            <a:r>
              <a:rPr lang="en-US" sz="1400" dirty="0">
                <a:latin typeface="Consolas" pitchFamily="49" charset="0"/>
                <a:cs typeface="Consolas" pitchFamily="49" charset="0"/>
              </a:rPr>
              <a:t>2       so2       1h         1</a:t>
            </a:r>
          </a:p>
          <a:p>
            <a:r>
              <a:rPr lang="en-US" sz="1400" dirty="0">
                <a:latin typeface="Consolas" pitchFamily="49" charset="0"/>
                <a:cs typeface="Consolas" pitchFamily="49" charset="0"/>
              </a:rPr>
              <a:t>3     ozone       8h         </a:t>
            </a:r>
            <a:r>
              <a:rPr lang="en-US" sz="1400" dirty="0" smtClean="0">
                <a:latin typeface="Consolas" pitchFamily="49" charset="0"/>
                <a:cs typeface="Consolas" pitchFamily="49" charset="0"/>
              </a:rPr>
              <a:t>2</a:t>
            </a:r>
            <a:endParaRPr lang="en-US" sz="1400" dirty="0">
              <a:latin typeface="Consolas" pitchFamily="49" charset="0"/>
              <a:cs typeface="Consolas" pitchFamily="49" charset="0"/>
            </a:endParaRPr>
          </a:p>
        </p:txBody>
      </p:sp>
      <p:sp>
        <p:nvSpPr>
          <p:cNvPr id="8" name="Rectangle 7"/>
          <p:cNvSpPr/>
          <p:nvPr/>
        </p:nvSpPr>
        <p:spPr>
          <a:xfrm>
            <a:off x="271814" y="5364324"/>
            <a:ext cx="8686800"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anti_join</a:t>
            </a:r>
            <a:r>
              <a:rPr lang="en-US" sz="1400" dirty="0">
                <a:latin typeface="Consolas" pitchFamily="49" charset="0"/>
                <a:cs typeface="Consolas" pitchFamily="49" charset="0"/>
              </a:rPr>
              <a:t>(monitors, pollutants, by =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monitorid</a:t>
            </a:r>
            <a:r>
              <a:rPr lang="en-US" sz="1400" dirty="0">
                <a:latin typeface="Consolas" pitchFamily="49" charset="0"/>
                <a:cs typeface="Consolas" pitchFamily="49" charset="0"/>
              </a:rPr>
              <a:t>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a:t>
            </a:r>
          </a:p>
          <a:p>
            <a:r>
              <a:rPr lang="en-US" sz="1400" dirty="0">
                <a:latin typeface="Consolas" pitchFamily="49" charset="0"/>
                <a:cs typeface="Consolas" pitchFamily="49" charset="0"/>
              </a:rPr>
              <a:t>1         3 39.11054 -</a:t>
            </a:r>
            <a:r>
              <a:rPr lang="en-US" sz="1400" dirty="0" smtClean="0">
                <a:latin typeface="Consolas" pitchFamily="49" charset="0"/>
                <a:cs typeface="Consolas" pitchFamily="49" charset="0"/>
              </a:rPr>
              <a:t>90.32408</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830319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Keys</a:t>
            </a:r>
            <a:endParaRPr lang="en-US" dirty="0"/>
          </a:p>
        </p:txBody>
      </p:sp>
      <p:sp>
        <p:nvSpPr>
          <p:cNvPr id="3" name="Rectangle 2"/>
          <p:cNvSpPr/>
          <p:nvPr/>
        </p:nvSpPr>
        <p:spPr>
          <a:xfrm>
            <a:off x="228600" y="1012954"/>
            <a:ext cx="8686800" cy="4770537"/>
          </a:xfrm>
          <a:prstGeom prst="rect">
            <a:avLst/>
          </a:prstGeom>
        </p:spPr>
        <p:txBody>
          <a:bodyPr>
            <a:spAutoFit/>
          </a:bodyPr>
          <a:lstStyle/>
          <a:p>
            <a:r>
              <a:rPr lang="en-US" sz="1600" dirty="0"/>
              <a:t>The </a:t>
            </a:r>
            <a:r>
              <a:rPr lang="en-US" sz="1600" dirty="0" err="1"/>
              <a:t>dplyr</a:t>
            </a:r>
            <a:r>
              <a:rPr lang="en-US" sz="1600" dirty="0"/>
              <a:t> merging functions will merge two data frames on multiple columns with differing names. Below we create two data frames for </a:t>
            </a:r>
            <a:r>
              <a:rPr lang="en-US" sz="1600" dirty="0" smtClean="0"/>
              <a:t>illustration</a:t>
            </a:r>
            <a:endParaRPr lang="en-US" sz="1600" dirty="0"/>
          </a:p>
          <a:p>
            <a:endParaRPr lang="en-US" sz="1600" dirty="0"/>
          </a:p>
          <a:p>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r>
              <a:rPr lang="en-US" sz="1600" dirty="0" smtClean="0"/>
              <a:t>These </a:t>
            </a:r>
            <a:r>
              <a:rPr lang="en-US" sz="1600" dirty="0"/>
              <a:t>two data frames can only be merged if we join on two keys, the column with state information and the column with site </a:t>
            </a:r>
            <a:r>
              <a:rPr lang="en-US" sz="1600" dirty="0" smtClean="0"/>
              <a:t>information </a:t>
            </a:r>
          </a:p>
        </p:txBody>
      </p:sp>
      <p:sp>
        <p:nvSpPr>
          <p:cNvPr id="4" name="Rectangle 3"/>
          <p:cNvSpPr/>
          <p:nvPr/>
        </p:nvSpPr>
        <p:spPr>
          <a:xfrm>
            <a:off x="228600" y="1613706"/>
            <a:ext cx="4630003" cy="338328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sites &lt;- </a:t>
            </a:r>
            <a:r>
              <a:rPr lang="en-US" sz="1400" dirty="0" err="1">
                <a:latin typeface="Consolas" pitchFamily="49" charset="0"/>
                <a:cs typeface="Consolas" pitchFamily="49" charset="0"/>
              </a:rPr>
              <a:t>read.table</a:t>
            </a:r>
            <a:r>
              <a:rPr lang="en-US" sz="1400" dirty="0">
                <a:latin typeface="Consolas" pitchFamily="49" charset="0"/>
                <a:cs typeface="Consolas" pitchFamily="49" charset="0"/>
              </a:rPr>
              <a:t>(header=TRUE, text='</a:t>
            </a:r>
          </a:p>
          <a:p>
            <a:r>
              <a:rPr lang="en-US" sz="1400" dirty="0">
                <a:latin typeface="Consolas" pitchFamily="49" charset="0"/>
                <a:cs typeface="Consolas" pitchFamily="49" charset="0"/>
              </a:rPr>
              <a:t>+   state   site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                 </a:t>
            </a:r>
          </a:p>
          <a:p>
            <a:r>
              <a:rPr lang="en-US" sz="1400" dirty="0">
                <a:latin typeface="Consolas" pitchFamily="49" charset="0"/>
                <a:cs typeface="Consolas" pitchFamily="49" charset="0"/>
              </a:rPr>
              <a:t>+      IL      1   42.467573  -87.810047     </a:t>
            </a:r>
          </a:p>
          <a:p>
            <a:r>
              <a:rPr lang="en-US" sz="1400" dirty="0">
                <a:latin typeface="Consolas" pitchFamily="49" charset="0"/>
                <a:cs typeface="Consolas" pitchFamily="49" charset="0"/>
              </a:rPr>
              <a:t>+      IL      2   42.049148  -88.273029</a:t>
            </a:r>
          </a:p>
          <a:p>
            <a:r>
              <a:rPr lang="en-US" sz="1400" dirty="0">
                <a:latin typeface="Consolas" pitchFamily="49" charset="0"/>
                <a:cs typeface="Consolas" pitchFamily="49" charset="0"/>
              </a:rPr>
              <a:t>+      IN      1   41.68140   -87.49473</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&gt; </a:t>
            </a:r>
          </a:p>
          <a:p>
            <a:r>
              <a:rPr lang="en-US" sz="1400" dirty="0">
                <a:latin typeface="Consolas" pitchFamily="49" charset="0"/>
                <a:cs typeface="Consolas" pitchFamily="49" charset="0"/>
              </a:rPr>
              <a:t>&gt; parameters &lt;- </a:t>
            </a:r>
            <a:r>
              <a:rPr lang="en-US" sz="1400" dirty="0" err="1">
                <a:latin typeface="Consolas" pitchFamily="49" charset="0"/>
                <a:cs typeface="Consolas" pitchFamily="49" charset="0"/>
              </a:rPr>
              <a:t>read.table</a:t>
            </a:r>
            <a:r>
              <a:rPr lang="en-US" sz="1400" dirty="0">
                <a:latin typeface="Consolas" pitchFamily="49" charset="0"/>
                <a:cs typeface="Consolas" pitchFamily="49" charset="0"/>
              </a:rPr>
              <a:t>(header=TRUE, text='</a:t>
            </a:r>
          </a:p>
          <a:p>
            <a:r>
              <a:rPr lang="en-US" sz="1400" dirty="0">
                <a:latin typeface="Consolas" pitchFamily="49" charset="0"/>
                <a:cs typeface="Consolas" pitchFamily="49" charset="0"/>
              </a:rPr>
              <a:t>+   region   monitor   parameter   duration                     </a:t>
            </a:r>
          </a:p>
          <a:p>
            <a:r>
              <a:rPr lang="en-US" sz="1400" dirty="0">
                <a:latin typeface="Consolas" pitchFamily="49" charset="0"/>
                <a:cs typeface="Consolas" pitchFamily="49" charset="0"/>
              </a:rPr>
              <a:t>+       IL         1       ozone         1h</a:t>
            </a:r>
          </a:p>
          <a:p>
            <a:r>
              <a:rPr lang="en-US" sz="1400" dirty="0">
                <a:latin typeface="Consolas" pitchFamily="49" charset="0"/>
                <a:cs typeface="Consolas" pitchFamily="49" charset="0"/>
              </a:rPr>
              <a:t>+       IN         1         so2         1h            </a:t>
            </a:r>
          </a:p>
          <a:p>
            <a:r>
              <a:rPr lang="en-US" sz="1400" dirty="0">
                <a:latin typeface="Consolas" pitchFamily="49" charset="0"/>
                <a:cs typeface="Consolas" pitchFamily="49" charset="0"/>
              </a:rPr>
              <a:t>+       IL         2       ozone         8h            </a:t>
            </a:r>
          </a:p>
          <a:p>
            <a:r>
              <a:rPr lang="en-US" sz="1400" dirty="0">
                <a:latin typeface="Consolas" pitchFamily="49" charset="0"/>
                <a:cs typeface="Consolas" pitchFamily="49" charset="0"/>
              </a:rPr>
              <a:t>+       IL         2         no2         1h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Rectangle 4"/>
          <p:cNvSpPr/>
          <p:nvPr/>
        </p:nvSpPr>
        <p:spPr>
          <a:xfrm>
            <a:off x="5210033" y="1582341"/>
            <a:ext cx="3705367" cy="3383280"/>
          </a:xfrm>
          <a:prstGeom prst="rect">
            <a:avLst/>
          </a:prstGeom>
          <a:solidFill>
            <a:schemeClr val="bg2">
              <a:lumMod val="95000"/>
            </a:schemeClr>
          </a:solidFill>
          <a:ln>
            <a:solidFill>
              <a:schemeClr val="bg2">
                <a:lumMod val="75000"/>
              </a:schemeClr>
            </a:solidFill>
          </a:ln>
        </p:spPr>
        <p:txBody>
          <a:bodyPr wrap="square" rtlCol="0">
            <a:spAutoFit/>
          </a:bodyPr>
          <a:lstStyle/>
          <a:p>
            <a:r>
              <a:rPr lang="it-IT" sz="1400" dirty="0" smtClean="0">
                <a:latin typeface="Consolas" pitchFamily="49" charset="0"/>
                <a:cs typeface="Consolas" pitchFamily="49" charset="0"/>
              </a:rPr>
              <a:t>&gt; </a:t>
            </a:r>
            <a:r>
              <a:rPr lang="it-IT" sz="1400" dirty="0">
                <a:latin typeface="Consolas" pitchFamily="49" charset="0"/>
                <a:cs typeface="Consolas" pitchFamily="49" charset="0"/>
              </a:rPr>
              <a:t>sites</a:t>
            </a:r>
          </a:p>
          <a:p>
            <a:r>
              <a:rPr lang="it-IT" sz="1400" dirty="0">
                <a:latin typeface="Consolas" pitchFamily="49" charset="0"/>
                <a:cs typeface="Consolas" pitchFamily="49" charset="0"/>
              </a:rPr>
              <a:t>  state site      lat      long</a:t>
            </a:r>
          </a:p>
          <a:p>
            <a:r>
              <a:rPr lang="it-IT" sz="1400" dirty="0">
                <a:latin typeface="Consolas" pitchFamily="49" charset="0"/>
                <a:cs typeface="Consolas" pitchFamily="49" charset="0"/>
              </a:rPr>
              <a:t>1    IL    1 42.46757 -87.81005</a:t>
            </a:r>
          </a:p>
          <a:p>
            <a:r>
              <a:rPr lang="it-IT" sz="1400" dirty="0">
                <a:latin typeface="Consolas" pitchFamily="49" charset="0"/>
                <a:cs typeface="Consolas" pitchFamily="49" charset="0"/>
              </a:rPr>
              <a:t>2    IL    2 42.04915 -88.27303</a:t>
            </a:r>
          </a:p>
          <a:p>
            <a:r>
              <a:rPr lang="it-IT" sz="1400" dirty="0">
                <a:latin typeface="Consolas" pitchFamily="49" charset="0"/>
                <a:cs typeface="Consolas" pitchFamily="49" charset="0"/>
              </a:rPr>
              <a:t>3    IN    1 41.68140 -</a:t>
            </a:r>
            <a:r>
              <a:rPr lang="it-IT" sz="1400" dirty="0" smtClean="0">
                <a:latin typeface="Consolas" pitchFamily="49" charset="0"/>
                <a:cs typeface="Consolas" pitchFamily="49" charset="0"/>
              </a:rPr>
              <a:t>87.49473</a:t>
            </a:r>
            <a:br>
              <a:rPr lang="it-IT" sz="1400" dirty="0" smtClean="0">
                <a:latin typeface="Consolas" pitchFamily="49" charset="0"/>
                <a:cs typeface="Consolas" pitchFamily="49" charset="0"/>
              </a:rPr>
            </a:br>
            <a:r>
              <a:rPr lang="it-IT" sz="1400" dirty="0" smtClean="0">
                <a:latin typeface="Consolas" pitchFamily="49" charset="0"/>
                <a:cs typeface="Consolas" pitchFamily="49" charset="0"/>
              </a:rPr>
              <a:t>&gt;</a:t>
            </a:r>
            <a:br>
              <a:rPr lang="it-IT" sz="1400" dirty="0" smtClean="0">
                <a:latin typeface="Consolas" pitchFamily="49" charset="0"/>
                <a:cs typeface="Consolas" pitchFamily="49" charset="0"/>
              </a:rPr>
            </a:br>
            <a:r>
              <a:rPr lang="it-IT" sz="1400" dirty="0" smtClean="0">
                <a:latin typeface="Consolas" pitchFamily="49" charset="0"/>
                <a:cs typeface="Consolas" pitchFamily="49" charset="0"/>
              </a:rPr>
              <a:t>&gt;</a:t>
            </a:r>
            <a:endParaRPr lang="it-IT" sz="1400" dirty="0">
              <a:latin typeface="Consolas" pitchFamily="49" charset="0"/>
              <a:cs typeface="Consolas" pitchFamily="49" charset="0"/>
            </a:endParaRPr>
          </a:p>
          <a:p>
            <a:r>
              <a:rPr lang="it-IT" sz="1400" dirty="0">
                <a:latin typeface="Consolas" pitchFamily="49" charset="0"/>
                <a:cs typeface="Consolas" pitchFamily="49" charset="0"/>
              </a:rPr>
              <a:t>&gt; parameters</a:t>
            </a:r>
          </a:p>
          <a:p>
            <a:r>
              <a:rPr lang="it-IT" sz="1400" dirty="0">
                <a:latin typeface="Consolas" pitchFamily="49" charset="0"/>
                <a:cs typeface="Consolas" pitchFamily="49" charset="0"/>
              </a:rPr>
              <a:t>  region monitor parameter duration</a:t>
            </a:r>
          </a:p>
          <a:p>
            <a:r>
              <a:rPr lang="it-IT" sz="1400" dirty="0">
                <a:latin typeface="Consolas" pitchFamily="49" charset="0"/>
                <a:cs typeface="Consolas" pitchFamily="49" charset="0"/>
              </a:rPr>
              <a:t>1     IL       1     ozone       1h</a:t>
            </a:r>
          </a:p>
          <a:p>
            <a:r>
              <a:rPr lang="it-IT" sz="1400" dirty="0">
                <a:latin typeface="Consolas" pitchFamily="49" charset="0"/>
                <a:cs typeface="Consolas" pitchFamily="49" charset="0"/>
              </a:rPr>
              <a:t>2     IN       1       so2       1h</a:t>
            </a:r>
          </a:p>
          <a:p>
            <a:r>
              <a:rPr lang="it-IT" sz="1400" dirty="0">
                <a:latin typeface="Consolas" pitchFamily="49" charset="0"/>
                <a:cs typeface="Consolas" pitchFamily="49" charset="0"/>
              </a:rPr>
              <a:t>3     IL       2     ozone       8h</a:t>
            </a:r>
          </a:p>
          <a:p>
            <a:r>
              <a:rPr lang="it-IT" sz="1400" dirty="0">
                <a:latin typeface="Consolas" pitchFamily="49" charset="0"/>
                <a:cs typeface="Consolas" pitchFamily="49" charset="0"/>
              </a:rPr>
              <a:t>4     IL       2       no2       </a:t>
            </a:r>
            <a:r>
              <a:rPr lang="it-IT" sz="1400" dirty="0" smtClean="0">
                <a:latin typeface="Consolas" pitchFamily="49" charset="0"/>
                <a:cs typeface="Consolas" pitchFamily="49" charset="0"/>
              </a:rPr>
              <a:t>1h </a:t>
            </a:r>
            <a:endParaRPr lang="it-IT" sz="1400" dirty="0">
              <a:latin typeface="Consolas" pitchFamily="49" charset="0"/>
              <a:cs typeface="Consolas" pitchFamily="49" charset="0"/>
            </a:endParaRPr>
          </a:p>
        </p:txBody>
      </p:sp>
    </p:spTree>
    <p:extLst>
      <p:ext uri="{BB962C8B-B14F-4D97-AF65-F5344CB8AC3E}">
        <p14:creationId xmlns:p14="http://schemas.microsoft.com/office/powerpoint/2010/main" val="194688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Keys  (Example)</a:t>
            </a:r>
            <a:endParaRPr lang="en-US" dirty="0"/>
          </a:p>
        </p:txBody>
      </p:sp>
      <p:sp>
        <p:nvSpPr>
          <p:cNvPr id="3" name="Rectangle 2"/>
          <p:cNvSpPr/>
          <p:nvPr/>
        </p:nvSpPr>
        <p:spPr>
          <a:xfrm>
            <a:off x="228600" y="1012954"/>
            <a:ext cx="8686800" cy="1323439"/>
          </a:xfrm>
          <a:prstGeom prst="rect">
            <a:avLst/>
          </a:prstGeom>
        </p:spPr>
        <p:txBody>
          <a:bodyPr>
            <a:spAutoFit/>
          </a:bodyPr>
          <a:lstStyle/>
          <a:p>
            <a:endParaRPr lang="en-US" sz="1600" dirty="0"/>
          </a:p>
          <a:p>
            <a:r>
              <a:rPr lang="en-US" sz="1600" dirty="0"/>
              <a:t>Those two columns have different names in the two data frames. We can do a full join of these two data frames if we supply the names of the keys in the by parameter.</a:t>
            </a:r>
          </a:p>
          <a:p>
            <a:endParaRPr lang="en-US" sz="1600" dirty="0"/>
          </a:p>
          <a:p>
            <a:endParaRPr lang="en-US" sz="1600" dirty="0"/>
          </a:p>
        </p:txBody>
      </p:sp>
      <p:sp>
        <p:nvSpPr>
          <p:cNvPr id="4" name="Rectangle 3"/>
          <p:cNvSpPr/>
          <p:nvPr/>
        </p:nvSpPr>
        <p:spPr>
          <a:xfrm>
            <a:off x="228600" y="1913962"/>
            <a:ext cx="8465024"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err="1">
                <a:latin typeface="Consolas" pitchFamily="49" charset="0"/>
                <a:cs typeface="Consolas" pitchFamily="49" charset="0"/>
              </a:rPr>
              <a:t>full_join</a:t>
            </a:r>
            <a:r>
              <a:rPr lang="en-US" sz="1400" dirty="0">
                <a:latin typeface="Consolas" pitchFamily="49" charset="0"/>
                <a:cs typeface="Consolas" pitchFamily="49" charset="0"/>
              </a:rPr>
              <a:t>(sites, parameters, by = c("state" = "region", "site" = "monitor</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endParaRPr lang="en-US" sz="1400" dirty="0">
              <a:latin typeface="Consolas" pitchFamily="49" charset="0"/>
              <a:cs typeface="Consolas" pitchFamily="49" charset="0"/>
            </a:endParaRPr>
          </a:p>
          <a:p>
            <a:r>
              <a:rPr lang="en-US" sz="1400" dirty="0">
                <a:latin typeface="Consolas" pitchFamily="49" charset="0"/>
                <a:cs typeface="Consolas" pitchFamily="49" charset="0"/>
              </a:rPr>
              <a:t>  state site      </a:t>
            </a:r>
            <a:r>
              <a:rPr lang="en-US" sz="1400" dirty="0" err="1">
                <a:latin typeface="Consolas" pitchFamily="49" charset="0"/>
                <a:cs typeface="Consolas" pitchFamily="49" charset="0"/>
              </a:rPr>
              <a:t>lat</a:t>
            </a:r>
            <a:r>
              <a:rPr lang="en-US" sz="1400" dirty="0">
                <a:latin typeface="Consolas" pitchFamily="49" charset="0"/>
                <a:cs typeface="Consolas" pitchFamily="49" charset="0"/>
              </a:rPr>
              <a:t>      long parameter duration</a:t>
            </a:r>
          </a:p>
          <a:p>
            <a:r>
              <a:rPr lang="en-US" sz="1400" dirty="0">
                <a:latin typeface="Consolas" pitchFamily="49" charset="0"/>
                <a:cs typeface="Consolas" pitchFamily="49" charset="0"/>
              </a:rPr>
              <a:t>1    IL    1 42.46757 -87.81005     ozone       1h</a:t>
            </a:r>
          </a:p>
          <a:p>
            <a:r>
              <a:rPr lang="en-US" sz="1400" dirty="0">
                <a:latin typeface="Consolas" pitchFamily="49" charset="0"/>
                <a:cs typeface="Consolas" pitchFamily="49" charset="0"/>
              </a:rPr>
              <a:t>2    IL    2 42.04915 -88.27303     ozone       8h</a:t>
            </a:r>
          </a:p>
          <a:p>
            <a:r>
              <a:rPr lang="en-US" sz="1400" dirty="0">
                <a:latin typeface="Consolas" pitchFamily="49" charset="0"/>
                <a:cs typeface="Consolas" pitchFamily="49" charset="0"/>
              </a:rPr>
              <a:t>3    IL    2 42.04915 -88.27303       no2       1h</a:t>
            </a:r>
          </a:p>
          <a:p>
            <a:r>
              <a:rPr lang="en-US" sz="1400" dirty="0">
                <a:latin typeface="Consolas" pitchFamily="49" charset="0"/>
                <a:cs typeface="Consolas" pitchFamily="49" charset="0"/>
              </a:rPr>
              <a:t>4    IN    1 41.68140 -87.49473       so2       1h</a:t>
            </a:r>
          </a:p>
        </p:txBody>
      </p:sp>
    </p:spTree>
    <p:extLst>
      <p:ext uri="{BB962C8B-B14F-4D97-AF65-F5344CB8AC3E}">
        <p14:creationId xmlns:p14="http://schemas.microsoft.com/office/powerpoint/2010/main" val="269941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structures in R (contd.)</a:t>
            </a:r>
            <a:endParaRPr lang="en-US" dirty="0"/>
          </a:p>
        </p:txBody>
      </p:sp>
      <p:sp>
        <p:nvSpPr>
          <p:cNvPr id="8" name="Rectangle 7"/>
          <p:cNvSpPr/>
          <p:nvPr/>
        </p:nvSpPr>
        <p:spPr>
          <a:xfrm>
            <a:off x="232012" y="996288"/>
            <a:ext cx="8775510" cy="4524315"/>
          </a:xfrm>
          <a:prstGeom prst="rect">
            <a:avLst/>
          </a:prstGeom>
        </p:spPr>
        <p:txBody>
          <a:bodyPr wrap="square">
            <a:spAutoFit/>
          </a:bodyPr>
          <a:lstStyle/>
          <a:p>
            <a:r>
              <a:rPr lang="en-US" sz="1600" b="1" i="1" dirty="0" smtClean="0"/>
              <a:t>Data Frames</a:t>
            </a:r>
            <a:endParaRPr lang="en-US" sz="1600" b="1" i="1" dirty="0"/>
          </a:p>
          <a:p>
            <a:pPr marL="285750" indent="-285750">
              <a:buFont typeface="Arial" pitchFamily="34" charset="0"/>
              <a:buChar char="•"/>
            </a:pPr>
            <a:r>
              <a:rPr lang="en-US" sz="1600" dirty="0" smtClean="0"/>
              <a:t>A typical dataset contains data of different modes, which causes matrices to not be feasible for dataset operations</a:t>
            </a:r>
            <a:endParaRPr lang="en-US" sz="1600" dirty="0"/>
          </a:p>
          <a:p>
            <a:endParaRPr lang="en-US" sz="1600" dirty="0" smtClean="0"/>
          </a:p>
          <a:p>
            <a:pPr marL="285750" indent="-285750">
              <a:buFont typeface="Arial" pitchFamily="34" charset="0"/>
              <a:buChar char="•"/>
            </a:pPr>
            <a:r>
              <a:rPr lang="en-US" sz="1600" dirty="0" smtClean="0"/>
              <a:t>Hence, </a:t>
            </a:r>
            <a:r>
              <a:rPr lang="en-US" sz="1600" dirty="0"/>
              <a:t>we use a </a:t>
            </a:r>
            <a:r>
              <a:rPr lang="en-US" sz="1600" i="1" dirty="0"/>
              <a:t>data frame</a:t>
            </a:r>
            <a:r>
              <a:rPr lang="en-US" sz="1600" dirty="0"/>
              <a:t>. A data frame in R is a list, </a:t>
            </a:r>
            <a:r>
              <a:rPr lang="en-US" sz="1600" dirty="0" smtClean="0"/>
              <a:t>with each </a:t>
            </a:r>
            <a:r>
              <a:rPr lang="en-US" sz="1600" dirty="0"/>
              <a:t>component of the list being a vector corresponding to a column in </a:t>
            </a:r>
            <a:r>
              <a:rPr lang="en-US" sz="1600" dirty="0" smtClean="0"/>
              <a:t>our “matrix</a:t>
            </a:r>
            <a:r>
              <a:rPr lang="en-US" sz="1600" dirty="0"/>
              <a:t>” of data. </a:t>
            </a:r>
            <a:r>
              <a:rPr lang="en-US" sz="1600" dirty="0" smtClean="0"/>
              <a:t>You </a:t>
            </a:r>
            <a:r>
              <a:rPr lang="en-US" sz="1600" dirty="0"/>
              <a:t>can create data frames </a:t>
            </a:r>
            <a:r>
              <a:rPr lang="en-US" sz="1600" dirty="0" smtClean="0"/>
              <a:t>as shown below:</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r>
              <a:rPr lang="en-US" sz="1600" dirty="0" smtClean="0"/>
              <a:t>Typically </a:t>
            </a:r>
            <a:r>
              <a:rPr lang="en-US" sz="1600" dirty="0"/>
              <a:t>though, data frames are created by reading in a data set </a:t>
            </a:r>
            <a:r>
              <a:rPr lang="en-US" sz="1600" dirty="0" smtClean="0"/>
              <a:t>from a </a:t>
            </a:r>
            <a:r>
              <a:rPr lang="en-US" sz="1600" dirty="0"/>
              <a:t>file or database</a:t>
            </a:r>
          </a:p>
        </p:txBody>
      </p:sp>
      <p:sp>
        <p:nvSpPr>
          <p:cNvPr id="9" name="TextBox 8"/>
          <p:cNvSpPr txBox="1"/>
          <p:nvPr/>
        </p:nvSpPr>
        <p:spPr>
          <a:xfrm>
            <a:off x="385549" y="3046806"/>
            <a:ext cx="8468436"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d &lt;- </a:t>
            </a:r>
            <a:r>
              <a:rPr lang="en-US" sz="1400" dirty="0" err="1">
                <a:latin typeface="Consolas" pitchFamily="49" charset="0"/>
                <a:cs typeface="Consolas" pitchFamily="49" charset="0"/>
              </a:rPr>
              <a:t>data.frame</a:t>
            </a:r>
            <a:r>
              <a:rPr lang="en-US" sz="1400" dirty="0">
                <a:latin typeface="Consolas" pitchFamily="49" charset="0"/>
                <a:cs typeface="Consolas" pitchFamily="49" charset="0"/>
              </a:rPr>
              <a:t>(list(kids=c("</a:t>
            </a:r>
            <a:r>
              <a:rPr lang="en-US" sz="1400" dirty="0" err="1">
                <a:latin typeface="Consolas" pitchFamily="49" charset="0"/>
                <a:cs typeface="Consolas" pitchFamily="49" charset="0"/>
              </a:rPr>
              <a:t>Jack","Jill</a:t>
            </a:r>
            <a:r>
              <a:rPr lang="en-US" sz="1400" dirty="0">
                <a:latin typeface="Consolas" pitchFamily="49" charset="0"/>
                <a:cs typeface="Consolas" pitchFamily="49" charset="0"/>
              </a:rPr>
              <a:t>"),ages=c(12,10)))</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d</a:t>
            </a:r>
          </a:p>
          <a:p>
            <a:r>
              <a:rPr lang="en-US" sz="1400" dirty="0">
                <a:latin typeface="Consolas" pitchFamily="49" charset="0"/>
                <a:cs typeface="Consolas" pitchFamily="49" charset="0"/>
              </a:rPr>
              <a:t>kids ages</a:t>
            </a:r>
          </a:p>
          <a:p>
            <a:r>
              <a:rPr lang="en-US" sz="1400" dirty="0">
                <a:latin typeface="Consolas" pitchFamily="49" charset="0"/>
                <a:cs typeface="Consolas" pitchFamily="49" charset="0"/>
              </a:rPr>
              <a:t>1 Jack </a:t>
            </a:r>
            <a:r>
              <a:rPr lang="en-US" sz="1400" dirty="0" smtClean="0">
                <a:latin typeface="Consolas" pitchFamily="49" charset="0"/>
                <a:cs typeface="Consolas" pitchFamily="49" charset="0"/>
              </a:rPr>
              <a:t>12</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2 </a:t>
            </a:r>
            <a:r>
              <a:rPr lang="en-US" sz="1400" dirty="0">
                <a:latin typeface="Consolas" pitchFamily="49" charset="0"/>
                <a:cs typeface="Consolas" pitchFamily="49" charset="0"/>
              </a:rPr>
              <a:t>Jill </a:t>
            </a:r>
            <a:r>
              <a:rPr lang="en-US" sz="1400" dirty="0" smtClean="0">
                <a:latin typeface="Consolas" pitchFamily="49" charset="0"/>
                <a:cs typeface="Consolas" pitchFamily="49" charset="0"/>
              </a:rPr>
              <a:t>10</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d$ages</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12 10</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14413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a:t>
            </a:r>
            <a:endParaRPr lang="en-US" dirty="0"/>
          </a:p>
        </p:txBody>
      </p:sp>
      <p:sp>
        <p:nvSpPr>
          <p:cNvPr id="3" name="Rectangle 2"/>
          <p:cNvSpPr/>
          <p:nvPr/>
        </p:nvSpPr>
        <p:spPr>
          <a:xfrm>
            <a:off x="170597" y="988917"/>
            <a:ext cx="8686800" cy="2062103"/>
          </a:xfrm>
          <a:prstGeom prst="rect">
            <a:avLst/>
          </a:prstGeom>
        </p:spPr>
        <p:txBody>
          <a:bodyPr>
            <a:spAutoFit/>
          </a:bodyPr>
          <a:lstStyle/>
          <a:p>
            <a:r>
              <a:rPr lang="en-US" sz="1600" dirty="0"/>
              <a:t>The final type of two-table verb is set operations. These expect the x and y inputs to have the same variables, and treat the observations like sets:</a:t>
            </a:r>
          </a:p>
          <a:p>
            <a:endParaRPr lang="en-US" sz="1600" dirty="0"/>
          </a:p>
          <a:p>
            <a:pPr marL="285750" indent="-285750">
              <a:buFont typeface="Arial" pitchFamily="34" charset="0"/>
              <a:buChar char="•"/>
            </a:pPr>
            <a:r>
              <a:rPr lang="en-US" sz="1600" dirty="0" smtClean="0"/>
              <a:t>Intersect(x</a:t>
            </a:r>
            <a:r>
              <a:rPr lang="en-US" sz="1600" dirty="0"/>
              <a:t>, y): return only observations in both x and y</a:t>
            </a:r>
          </a:p>
          <a:p>
            <a:pPr marL="285750" indent="-285750">
              <a:buFont typeface="Arial" pitchFamily="34" charset="0"/>
              <a:buChar char="•"/>
            </a:pPr>
            <a:r>
              <a:rPr lang="en-US" sz="1600" dirty="0" smtClean="0"/>
              <a:t>Union(x</a:t>
            </a:r>
            <a:r>
              <a:rPr lang="en-US" sz="1600" dirty="0"/>
              <a:t>, y): return unique observations in x and </a:t>
            </a:r>
            <a:r>
              <a:rPr lang="en-US" sz="1600" dirty="0" smtClean="0"/>
              <a:t>y</a:t>
            </a:r>
          </a:p>
          <a:p>
            <a:pPr marL="285750" indent="-285750">
              <a:buFont typeface="Arial" pitchFamily="34" charset="0"/>
              <a:buChar char="•"/>
            </a:pPr>
            <a:r>
              <a:rPr lang="en-US" sz="1600" dirty="0" err="1" smtClean="0"/>
              <a:t>Setdiff</a:t>
            </a:r>
            <a:r>
              <a:rPr lang="en-US" sz="1600" dirty="0" smtClean="0"/>
              <a:t>(x</a:t>
            </a:r>
            <a:r>
              <a:rPr lang="en-US" sz="1600" dirty="0"/>
              <a:t>, y): return observations in x, but not in </a:t>
            </a:r>
            <a:r>
              <a:rPr lang="en-US" sz="1600" dirty="0" smtClean="0"/>
              <a:t>y</a:t>
            </a:r>
            <a:endParaRPr lang="en-US" sz="1600" dirty="0"/>
          </a:p>
          <a:p>
            <a:endParaRPr lang="en-US" sz="1600" dirty="0" smtClean="0"/>
          </a:p>
          <a:p>
            <a:r>
              <a:rPr lang="en-US" sz="1600" dirty="0" smtClean="0"/>
              <a:t>Let us go over the functions with these examples</a:t>
            </a:r>
            <a:endParaRPr lang="en-US" sz="1600" dirty="0"/>
          </a:p>
        </p:txBody>
      </p:sp>
      <p:sp>
        <p:nvSpPr>
          <p:cNvPr id="5" name="Rectangle 4"/>
          <p:cNvSpPr/>
          <p:nvPr/>
        </p:nvSpPr>
        <p:spPr>
          <a:xfrm>
            <a:off x="320725" y="3183226"/>
            <a:ext cx="5607528" cy="289310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Given </a:t>
            </a:r>
            <a:r>
              <a:rPr lang="en-US" sz="1400" dirty="0">
                <a:latin typeface="Consolas" pitchFamily="49" charset="0"/>
                <a:cs typeface="Consolas" pitchFamily="49" charset="0"/>
              </a:rPr>
              <a:t>this simple data</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df1 &lt;- </a:t>
            </a:r>
            <a:r>
              <a:rPr lang="en-US" sz="1400" dirty="0" err="1">
                <a:latin typeface="Consolas" pitchFamily="49" charset="0"/>
                <a:cs typeface="Consolas" pitchFamily="49" charset="0"/>
              </a:rPr>
              <a:t>data_frame</a:t>
            </a:r>
            <a:r>
              <a:rPr lang="en-US" sz="1400" dirty="0">
                <a:latin typeface="Consolas" pitchFamily="49" charset="0"/>
                <a:cs typeface="Consolas" pitchFamily="49" charset="0"/>
              </a:rPr>
              <a:t>(x = 1:2, y = c(1L, 1L</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 A </a:t>
            </a:r>
            <a:r>
              <a:rPr lang="en-US" sz="1400" dirty="0" err="1" smtClean="0">
                <a:latin typeface="Consolas" pitchFamily="49" charset="0"/>
                <a:cs typeface="Consolas" pitchFamily="49" charset="0"/>
              </a:rPr>
              <a:t>tibble</a:t>
            </a:r>
            <a:r>
              <a:rPr lang="en-US" sz="1400" dirty="0" smtClean="0">
                <a:latin typeface="Consolas" pitchFamily="49" charset="0"/>
                <a:cs typeface="Consolas" pitchFamily="49" charset="0"/>
              </a:rPr>
              <a:t>: 2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y</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1     1     1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2     2     1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df2 &lt;- </a:t>
            </a:r>
            <a:r>
              <a:rPr lang="en-US" sz="1400" dirty="0" err="1">
                <a:latin typeface="Consolas" pitchFamily="49" charset="0"/>
                <a:cs typeface="Consolas" pitchFamily="49" charset="0"/>
              </a:rPr>
              <a:t>data_frame</a:t>
            </a:r>
            <a:r>
              <a:rPr lang="en-US" sz="1400" dirty="0">
                <a:latin typeface="Consolas" pitchFamily="49" charset="0"/>
                <a:cs typeface="Consolas" pitchFamily="49" charset="0"/>
              </a:rPr>
              <a:t>(x = 1:2, y = 1:2))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2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y</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1     1     1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2     2     </a:t>
            </a:r>
            <a:r>
              <a:rPr lang="en-US" sz="1400" dirty="0" smtClean="0">
                <a:latin typeface="Consolas" pitchFamily="49" charset="0"/>
                <a:cs typeface="Consolas" pitchFamily="49" charset="0"/>
              </a:rPr>
              <a:t>2</a:t>
            </a:r>
            <a:endParaRPr lang="en-US" sz="1400" dirty="0">
              <a:latin typeface="Consolas" pitchFamily="49" charset="0"/>
              <a:cs typeface="Consolas" pitchFamily="49" charset="0"/>
            </a:endParaRPr>
          </a:p>
        </p:txBody>
      </p:sp>
      <p:sp>
        <p:nvSpPr>
          <p:cNvPr id="6" name="Rectangle 5"/>
          <p:cNvSpPr/>
          <p:nvPr/>
        </p:nvSpPr>
        <p:spPr>
          <a:xfrm>
            <a:off x="2286000" y="-79653"/>
            <a:ext cx="4572000" cy="369332"/>
          </a:xfrm>
          <a:prstGeom prst="rect">
            <a:avLst/>
          </a:prstGeom>
        </p:spPr>
        <p:txBody>
          <a:bodyPr>
            <a:spAutoFit/>
          </a:bodyPr>
          <a:lstStyle/>
          <a:p>
            <a:endParaRPr lang="en-US" dirty="0">
              <a:latin typeface="Consolas" pitchFamily="49" charset="0"/>
              <a:cs typeface="Consolas" pitchFamily="49" charset="0"/>
            </a:endParaRPr>
          </a:p>
        </p:txBody>
      </p:sp>
    </p:spTree>
    <p:extLst>
      <p:ext uri="{BB962C8B-B14F-4D97-AF65-F5344CB8AC3E}">
        <p14:creationId xmlns:p14="http://schemas.microsoft.com/office/powerpoint/2010/main" val="257487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(Examples)</a:t>
            </a:r>
            <a:endParaRPr lang="en-US" dirty="0"/>
          </a:p>
        </p:txBody>
      </p:sp>
      <p:sp>
        <p:nvSpPr>
          <p:cNvPr id="3" name="Rectangle 2"/>
          <p:cNvSpPr/>
          <p:nvPr/>
        </p:nvSpPr>
        <p:spPr>
          <a:xfrm>
            <a:off x="361632" y="1125410"/>
            <a:ext cx="4572000" cy="526297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intersect(df1, df2)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1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y</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1     1     </a:t>
            </a:r>
            <a:r>
              <a:rPr lang="en-US" sz="1400" dirty="0" smtClean="0">
                <a:latin typeface="Consolas" pitchFamily="49" charset="0"/>
                <a:cs typeface="Consolas" pitchFamily="49" charset="0"/>
              </a:rPr>
              <a:t>1</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Note that we get 3 rows, not 4</a:t>
            </a:r>
          </a:p>
          <a:p>
            <a:r>
              <a:rPr lang="en-US" sz="1400" dirty="0" smtClean="0">
                <a:latin typeface="Consolas" pitchFamily="49" charset="0"/>
                <a:cs typeface="Consolas" pitchFamily="49" charset="0"/>
              </a:rPr>
              <a:t>&gt; union(df1</a:t>
            </a:r>
            <a:r>
              <a:rPr lang="en-US" sz="1400" dirty="0">
                <a:latin typeface="Consolas" pitchFamily="49" charset="0"/>
                <a:cs typeface="Consolas" pitchFamily="49" charset="0"/>
              </a:rPr>
              <a:t>, df2)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3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a:t>
            </a:r>
            <a:r>
              <a:rPr lang="en-US" sz="1400" dirty="0" smtClean="0">
                <a:latin typeface="Consolas" pitchFamily="49" charset="0"/>
                <a:cs typeface="Consolas" pitchFamily="49" charset="0"/>
              </a:rPr>
              <a:t>y</a:t>
            </a:r>
          </a:p>
          <a:p>
            <a:r>
              <a:rPr lang="en-US" sz="1400" dirty="0" smtClean="0">
                <a:latin typeface="Consolas" pitchFamily="49" charset="0"/>
                <a:cs typeface="Consolas" pitchFamily="49" charset="0"/>
              </a:rPr>
              <a:t>&gt;   &lt;</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&gt; &lt;</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1     2     2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2     2     1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3     1     1</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setdiff</a:t>
            </a:r>
            <a:r>
              <a:rPr lang="en-US" sz="1400" dirty="0" smtClean="0">
                <a:latin typeface="Consolas" pitchFamily="49" charset="0"/>
                <a:cs typeface="Consolas" pitchFamily="49" charset="0"/>
              </a:rPr>
              <a:t>(df1</a:t>
            </a:r>
            <a:r>
              <a:rPr lang="en-US" sz="1400" dirty="0">
                <a:latin typeface="Consolas" pitchFamily="49" charset="0"/>
                <a:cs typeface="Consolas" pitchFamily="49" charset="0"/>
              </a:rPr>
              <a:t>, df2)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1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y</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1     2     </a:t>
            </a:r>
            <a:r>
              <a:rPr lang="en-US" sz="1400" dirty="0" smtClean="0">
                <a:latin typeface="Consolas" pitchFamily="49" charset="0"/>
                <a:cs typeface="Consolas" pitchFamily="49" charset="0"/>
              </a:rPr>
              <a:t>1</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setdiff</a:t>
            </a:r>
            <a:r>
              <a:rPr lang="en-US" sz="1400" dirty="0" smtClean="0">
                <a:latin typeface="Consolas" pitchFamily="49" charset="0"/>
                <a:cs typeface="Consolas" pitchFamily="49" charset="0"/>
              </a:rPr>
              <a:t>(df2, df1)</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 </a:t>
            </a:r>
            <a:r>
              <a:rPr lang="en-US" sz="1400" dirty="0" err="1">
                <a:latin typeface="Consolas" pitchFamily="49" charset="0"/>
                <a:cs typeface="Consolas" pitchFamily="49" charset="0"/>
              </a:rPr>
              <a:t>tibble</a:t>
            </a:r>
            <a:r>
              <a:rPr lang="en-US" sz="1400" dirty="0">
                <a:latin typeface="Consolas" pitchFamily="49" charset="0"/>
                <a:cs typeface="Consolas" pitchFamily="49" charset="0"/>
              </a:rPr>
              <a:t>: 1 x 2</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y</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 &lt;</a:t>
            </a:r>
            <a:r>
              <a:rPr lang="en-US" sz="1400" dirty="0" err="1">
                <a:latin typeface="Consolas" pitchFamily="49" charset="0"/>
                <a:cs typeface="Consolas" pitchFamily="49" charset="0"/>
              </a:rPr>
              <a:t>int</a:t>
            </a:r>
            <a:r>
              <a:rPr lang="en-US" sz="1400" dirty="0">
                <a:latin typeface="Consolas" pitchFamily="49" charset="0"/>
                <a:cs typeface="Consolas" pitchFamily="49" charset="0"/>
              </a:rPr>
              <a:t>&gt;</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1     2     2</a:t>
            </a:r>
          </a:p>
        </p:txBody>
      </p:sp>
    </p:spTree>
    <p:extLst>
      <p:ext uri="{BB962C8B-B14F-4D97-AF65-F5344CB8AC3E}">
        <p14:creationId xmlns:p14="http://schemas.microsoft.com/office/powerpoint/2010/main" val="188655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in </a:t>
            </a:r>
            <a:r>
              <a:rPr lang="en-US" dirty="0" err="1" smtClean="0"/>
              <a:t>dplyr</a:t>
            </a:r>
            <a:endParaRPr lang="en-US" dirty="0"/>
          </a:p>
        </p:txBody>
      </p:sp>
      <p:sp>
        <p:nvSpPr>
          <p:cNvPr id="4" name="Rectangle 3"/>
          <p:cNvSpPr/>
          <p:nvPr/>
        </p:nvSpPr>
        <p:spPr>
          <a:xfrm>
            <a:off x="170597" y="988917"/>
            <a:ext cx="8686800" cy="1754326"/>
          </a:xfrm>
          <a:prstGeom prst="rect">
            <a:avLst/>
          </a:prstGeom>
        </p:spPr>
        <p:txBody>
          <a:bodyPr>
            <a:spAutoFit/>
          </a:bodyPr>
          <a:lstStyle/>
          <a:p>
            <a:r>
              <a:rPr lang="en-US" dirty="0"/>
              <a:t>Efficiently bind multiple data frames by row and </a:t>
            </a:r>
            <a:r>
              <a:rPr lang="en-US" dirty="0" smtClean="0"/>
              <a:t>column</a:t>
            </a:r>
          </a:p>
          <a:p>
            <a:endParaRPr lang="en-US" dirty="0"/>
          </a:p>
          <a:p>
            <a:r>
              <a:rPr lang="en-US" b="1" dirty="0"/>
              <a:t>Usage</a:t>
            </a:r>
          </a:p>
          <a:p>
            <a:r>
              <a:rPr lang="en-US" dirty="0" err="1"/>
              <a:t>bind_rows</a:t>
            </a:r>
            <a:r>
              <a:rPr lang="en-US" dirty="0"/>
              <a:t>(..., .id = NULL) </a:t>
            </a:r>
            <a:r>
              <a:rPr lang="en-US" dirty="0" smtClean="0"/>
              <a:t/>
            </a:r>
            <a:br>
              <a:rPr lang="en-US" dirty="0" smtClean="0"/>
            </a:br>
            <a:r>
              <a:rPr lang="en-US" dirty="0" err="1" smtClean="0"/>
              <a:t>bind_cols</a:t>
            </a:r>
            <a:r>
              <a:rPr lang="en-US" dirty="0"/>
              <a:t>(...) </a:t>
            </a:r>
            <a:r>
              <a:rPr lang="en-US" dirty="0" smtClean="0"/>
              <a:t/>
            </a:r>
            <a:br>
              <a:rPr lang="en-US" dirty="0" smtClean="0"/>
            </a:br>
            <a:r>
              <a:rPr lang="en-US" dirty="0" smtClean="0"/>
              <a:t>combine(...)</a:t>
            </a:r>
          </a:p>
        </p:txBody>
      </p:sp>
      <p:sp>
        <p:nvSpPr>
          <p:cNvPr id="5" name="Rectangle 4"/>
          <p:cNvSpPr/>
          <p:nvPr/>
        </p:nvSpPr>
        <p:spPr>
          <a:xfrm>
            <a:off x="170597" y="3019453"/>
            <a:ext cx="8686800" cy="267765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one &lt;- </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[1:4, ]</a:t>
            </a:r>
          </a:p>
          <a:p>
            <a:r>
              <a:rPr lang="en-US" sz="1400" dirty="0">
                <a:latin typeface="Consolas" pitchFamily="49" charset="0"/>
                <a:cs typeface="Consolas" pitchFamily="49" charset="0"/>
              </a:rPr>
              <a:t>two &lt;- </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[11:14, ]</a:t>
            </a:r>
          </a:p>
          <a:p>
            <a:r>
              <a:rPr lang="en-US" sz="1400" dirty="0">
                <a:latin typeface="Consolas" pitchFamily="49" charset="0"/>
                <a:cs typeface="Consolas" pitchFamily="49" charset="0"/>
              </a:rPr>
              <a:t># You can either supply data frames as arguments</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(one, two)</a:t>
            </a:r>
          </a:p>
          <a:p>
            <a:r>
              <a:rPr lang="en-US" sz="1400" dirty="0">
                <a:latin typeface="Consolas" pitchFamily="49" charset="0"/>
                <a:cs typeface="Consolas" pitchFamily="49" charset="0"/>
              </a:rPr>
              <a:t># Or a single argument containing a list of data frames</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(list(one, two))</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(split(</a:t>
            </a:r>
            <a:r>
              <a:rPr lang="en-US" sz="1400" dirty="0" err="1">
                <a:latin typeface="Consolas" pitchFamily="49" charset="0"/>
                <a:cs typeface="Consolas" pitchFamily="49" charset="0"/>
              </a:rPr>
              <a:t>mtcars</a:t>
            </a:r>
            <a:r>
              <a:rPr lang="en-US" sz="1400" dirty="0">
                <a:latin typeface="Consolas" pitchFamily="49" charset="0"/>
                <a:cs typeface="Consolas" pitchFamily="49" charset="0"/>
              </a:rPr>
              <a:t>, </a:t>
            </a:r>
            <a:r>
              <a:rPr lang="en-US" sz="1400" dirty="0" err="1">
                <a:latin typeface="Consolas" pitchFamily="49" charset="0"/>
                <a:cs typeface="Consolas" pitchFamily="49" charset="0"/>
              </a:rPr>
              <a:t>mtcars$cyl</a:t>
            </a:r>
            <a:r>
              <a:rPr lang="en-US" sz="1400" dirty="0">
                <a:latin typeface="Consolas" pitchFamily="49" charset="0"/>
                <a:cs typeface="Consolas" pitchFamily="49" charset="0"/>
              </a:rPr>
              <a:t>))</a:t>
            </a:r>
          </a:p>
          <a:p>
            <a:r>
              <a:rPr lang="en-US" sz="1400" dirty="0">
                <a:latin typeface="Consolas" pitchFamily="49" charset="0"/>
                <a:cs typeface="Consolas" pitchFamily="49" charset="0"/>
              </a:rPr>
              <a:t># When you supply a column name with the `.id` argument, a new</a:t>
            </a:r>
          </a:p>
          <a:p>
            <a:r>
              <a:rPr lang="en-US" sz="1400" dirty="0">
                <a:latin typeface="Consolas" pitchFamily="49" charset="0"/>
                <a:cs typeface="Consolas" pitchFamily="49" charset="0"/>
              </a:rPr>
              <a:t># column is created to link each row to its original data frame</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(list(one, two), .id = "id")</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(list(a = one, b = two), .id = "id")</a:t>
            </a:r>
          </a:p>
          <a:p>
            <a:r>
              <a:rPr lang="en-US" sz="1400" dirty="0" err="1">
                <a:latin typeface="Consolas" pitchFamily="49" charset="0"/>
                <a:cs typeface="Consolas" pitchFamily="49" charset="0"/>
              </a:rPr>
              <a:t>bind_rows</a:t>
            </a:r>
            <a:r>
              <a:rPr lang="en-US" sz="1400" dirty="0">
                <a:latin typeface="Consolas" pitchFamily="49" charset="0"/>
                <a:cs typeface="Consolas" pitchFamily="49" charset="0"/>
              </a:rPr>
              <a:t>("group 1" = one, "group 2" = two, .id = "groups")</a:t>
            </a:r>
          </a:p>
        </p:txBody>
      </p:sp>
    </p:spTree>
    <p:extLst>
      <p:ext uri="{BB962C8B-B14F-4D97-AF65-F5344CB8AC3E}">
        <p14:creationId xmlns:p14="http://schemas.microsoft.com/office/powerpoint/2010/main" val="353874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17 : Visualization</a:t>
            </a:r>
            <a:endParaRPr lang="en-US" dirty="0"/>
          </a:p>
        </p:txBody>
      </p:sp>
      <p:sp>
        <p:nvSpPr>
          <p:cNvPr id="3" name="TextBox 2"/>
          <p:cNvSpPr txBox="1"/>
          <p:nvPr/>
        </p:nvSpPr>
        <p:spPr>
          <a:xfrm>
            <a:off x="600501" y="1173707"/>
            <a:ext cx="8093123" cy="4194674"/>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Plotting</a:t>
            </a:r>
          </a:p>
          <a:p>
            <a:pPr marL="285750" indent="-285750">
              <a:lnSpc>
                <a:spcPct val="150000"/>
              </a:lnSpc>
              <a:buFont typeface="Arial" pitchFamily="34" charset="0"/>
              <a:buChar char="•"/>
            </a:pPr>
            <a:r>
              <a:rPr lang="en-US" dirty="0" smtClean="0"/>
              <a:t>Saving graphs</a:t>
            </a:r>
          </a:p>
          <a:p>
            <a:pPr marL="285750" indent="-285750">
              <a:lnSpc>
                <a:spcPct val="150000"/>
              </a:lnSpc>
              <a:buFont typeface="Arial" pitchFamily="34" charset="0"/>
              <a:buChar char="•"/>
            </a:pPr>
            <a:r>
              <a:rPr lang="en-US" dirty="0" smtClean="0"/>
              <a:t>Histograms</a:t>
            </a:r>
          </a:p>
          <a:p>
            <a:pPr marL="285750" indent="-285750">
              <a:lnSpc>
                <a:spcPct val="150000"/>
              </a:lnSpc>
              <a:buFont typeface="Arial" pitchFamily="34" charset="0"/>
              <a:buChar char="•"/>
            </a:pPr>
            <a:r>
              <a:rPr lang="en-US" dirty="0" smtClean="0"/>
              <a:t>Box-plots</a:t>
            </a:r>
          </a:p>
          <a:p>
            <a:pPr marL="285750" indent="-285750">
              <a:lnSpc>
                <a:spcPct val="150000"/>
              </a:lnSpc>
              <a:buFont typeface="Arial" pitchFamily="34" charset="0"/>
              <a:buChar char="•"/>
            </a:pPr>
            <a:r>
              <a:rPr lang="en-US" dirty="0" err="1" smtClean="0"/>
              <a:t>Ggplot</a:t>
            </a:r>
            <a:endParaRPr lang="en-US" dirty="0" smtClean="0"/>
          </a:p>
          <a:p>
            <a:pPr marL="285750" indent="-285750">
              <a:lnSpc>
                <a:spcPct val="150000"/>
              </a:lnSpc>
              <a:buFont typeface="Arial" pitchFamily="34" charset="0"/>
              <a:buChar char="•"/>
            </a:pPr>
            <a:r>
              <a:rPr lang="en-US" dirty="0" err="1" smtClean="0"/>
              <a:t>Qplot</a:t>
            </a:r>
            <a:endParaRPr lang="en-US" dirty="0" smtClean="0"/>
          </a:p>
          <a:p>
            <a:pPr marL="285750" indent="-285750">
              <a:lnSpc>
                <a:spcPct val="150000"/>
              </a:lnSpc>
              <a:buFont typeface="Arial" pitchFamily="34" charset="0"/>
              <a:buChar char="•"/>
            </a:pPr>
            <a:r>
              <a:rPr lang="en-US" dirty="0" err="1" smtClean="0"/>
              <a:t>Trendlines</a:t>
            </a:r>
            <a:endParaRPr lang="en-US" dirty="0" smtClean="0"/>
          </a:p>
          <a:p>
            <a:pPr marL="285750" indent="-285750">
              <a:lnSpc>
                <a:spcPct val="150000"/>
              </a:lnSpc>
              <a:buFont typeface="Arial" pitchFamily="34" charset="0"/>
              <a:buChar char="•"/>
            </a:pPr>
            <a:endParaRPr lang="en-US" dirty="0" smtClean="0"/>
          </a:p>
          <a:p>
            <a:pPr marL="285750" indent="-285750">
              <a:lnSpc>
                <a:spcPct val="150000"/>
              </a:lnSpc>
              <a:buFont typeface="Arial" pitchFamily="34" charset="0"/>
              <a:buChar char="•"/>
            </a:pPr>
            <a:endParaRPr lang="en-US" dirty="0" smtClean="0"/>
          </a:p>
          <a:p>
            <a:pPr marL="285750" indent="-285750">
              <a:lnSpc>
                <a:spcPct val="150000"/>
              </a:lnSpc>
              <a:buFont typeface="Arial" pitchFamily="34" charset="0"/>
              <a:buChar char="•"/>
            </a:pPr>
            <a:endParaRPr lang="en-US" dirty="0"/>
          </a:p>
        </p:txBody>
      </p:sp>
    </p:spTree>
    <p:extLst>
      <p:ext uri="{BB962C8B-B14F-4D97-AF65-F5344CB8AC3E}">
        <p14:creationId xmlns:p14="http://schemas.microsoft.com/office/powerpoint/2010/main" val="391148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86" y="3430196"/>
            <a:ext cx="8899414" cy="3135085"/>
          </a:xfrm>
          <a:prstGeom prst="rect">
            <a:avLst/>
          </a:prstGeom>
        </p:spPr>
      </p:pic>
      <p:sp>
        <p:nvSpPr>
          <p:cNvPr id="2" name="Title 1"/>
          <p:cNvSpPr>
            <a:spLocks noGrp="1"/>
          </p:cNvSpPr>
          <p:nvPr>
            <p:ph type="title"/>
          </p:nvPr>
        </p:nvSpPr>
        <p:spPr/>
        <p:txBody>
          <a:bodyPr/>
          <a:lstStyle/>
          <a:p>
            <a:r>
              <a:rPr lang="en-US" dirty="0" smtClean="0"/>
              <a:t>Plotting</a:t>
            </a:r>
            <a:endParaRPr lang="en-US" dirty="0"/>
          </a:p>
        </p:txBody>
      </p:sp>
      <p:sp>
        <p:nvSpPr>
          <p:cNvPr id="3" name="Rectangle 2"/>
          <p:cNvSpPr/>
          <p:nvPr/>
        </p:nvSpPr>
        <p:spPr>
          <a:xfrm>
            <a:off x="117231" y="927304"/>
            <a:ext cx="8862646" cy="3539430"/>
          </a:xfrm>
          <a:prstGeom prst="rect">
            <a:avLst/>
          </a:prstGeom>
        </p:spPr>
        <p:txBody>
          <a:bodyPr wrap="square">
            <a:spAutoFit/>
          </a:bodyPr>
          <a:lstStyle/>
          <a:p>
            <a:pPr marL="285750" indent="-285750">
              <a:buFont typeface="Arial" pitchFamily="34" charset="0"/>
              <a:buChar char="•"/>
            </a:pPr>
            <a:r>
              <a:rPr lang="en-US" sz="1600" dirty="0"/>
              <a:t>In </a:t>
            </a:r>
            <a:r>
              <a:rPr lang="en-US" sz="1600" b="1" dirty="0"/>
              <a:t>R</a:t>
            </a:r>
            <a:r>
              <a:rPr lang="en-US" sz="1600" dirty="0"/>
              <a:t>, graphs are typically created </a:t>
            </a:r>
            <a:r>
              <a:rPr lang="en-US" sz="1600" dirty="0" smtClean="0"/>
              <a:t>interactively</a:t>
            </a:r>
          </a:p>
          <a:p>
            <a:pPr marL="285750" indent="-285750">
              <a:buFont typeface="Arial" pitchFamily="34" charset="0"/>
              <a:buChar char="•"/>
            </a:pPr>
            <a:r>
              <a:rPr lang="en-US" sz="1600" dirty="0" smtClean="0"/>
              <a:t>Step-by-step features can be added to a plot in R</a:t>
            </a:r>
          </a:p>
          <a:p>
            <a:pPr marL="285750" indent="-285750">
              <a:buFont typeface="Arial" pitchFamily="34" charset="0"/>
              <a:buChar char="•"/>
            </a:pPr>
            <a:r>
              <a:rPr lang="en-US" sz="1600" dirty="0" smtClean="0"/>
              <a:t>Let’s use the inbuilt “</a:t>
            </a:r>
            <a:r>
              <a:rPr lang="en-US" sz="1600" dirty="0" err="1" smtClean="0"/>
              <a:t>mtcars</a:t>
            </a:r>
            <a:r>
              <a:rPr lang="en-US" sz="1600" dirty="0" smtClean="0"/>
              <a:t>” dataset to understand </a:t>
            </a:r>
            <a:r>
              <a:rPr lang="en-US" sz="1600" dirty="0" err="1" smtClean="0"/>
              <a:t>ploting</a:t>
            </a:r>
            <a:r>
              <a:rPr lang="en-US" sz="1600" dirty="0" smtClean="0"/>
              <a:t> on R </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r>
              <a:rPr lang="en-US" sz="1600" dirty="0" smtClean="0"/>
              <a:t>The graph produced:</a:t>
            </a:r>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p:txBody>
      </p:sp>
      <p:sp>
        <p:nvSpPr>
          <p:cNvPr id="4" name="TextBox 3"/>
          <p:cNvSpPr txBox="1"/>
          <p:nvPr/>
        </p:nvSpPr>
        <p:spPr>
          <a:xfrm>
            <a:off x="129106" y="1791755"/>
            <a:ext cx="8850771" cy="1384995"/>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data(</a:t>
            </a:r>
            <a:r>
              <a:rPr lang="en-US" dirty="0" err="1"/>
              <a:t>mtcars</a:t>
            </a:r>
            <a:r>
              <a:rPr lang="en-US" dirty="0"/>
              <a:t>)</a:t>
            </a:r>
          </a:p>
          <a:p>
            <a:r>
              <a:rPr lang="en-US" dirty="0"/>
              <a:t>&gt; attach(</a:t>
            </a:r>
            <a:r>
              <a:rPr lang="en-US" dirty="0" err="1"/>
              <a:t>mtcars</a:t>
            </a:r>
            <a:r>
              <a:rPr lang="en-US" dirty="0"/>
              <a:t>)   #database is searched by R when evaluating a variable, so objects  		in the database can be accessed by simply giving their names</a:t>
            </a:r>
          </a:p>
          <a:p>
            <a:r>
              <a:rPr lang="en-US" dirty="0"/>
              <a:t>&gt; plot(</a:t>
            </a:r>
            <a:r>
              <a:rPr lang="en-US" dirty="0" err="1"/>
              <a:t>disp,mpg</a:t>
            </a:r>
            <a:r>
              <a:rPr lang="en-US" dirty="0"/>
              <a:t>, type=“p”)   #will generate (</a:t>
            </a:r>
            <a:r>
              <a:rPr lang="en-US" dirty="0" err="1"/>
              <a:t>x,y</a:t>
            </a:r>
            <a:r>
              <a:rPr lang="en-US" dirty="0"/>
              <a:t>) dot plot</a:t>
            </a:r>
          </a:p>
          <a:p>
            <a:r>
              <a:rPr lang="en-US" dirty="0"/>
              <a:t>&gt; </a:t>
            </a:r>
            <a:r>
              <a:rPr lang="en-US" dirty="0" err="1"/>
              <a:t>abline</a:t>
            </a:r>
            <a:r>
              <a:rPr lang="en-US" dirty="0"/>
              <a:t>(lm(</a:t>
            </a:r>
            <a:r>
              <a:rPr lang="en-US" dirty="0" err="1"/>
              <a:t>mpg~disp</a:t>
            </a:r>
            <a:r>
              <a:rPr lang="en-US" dirty="0"/>
              <a:t>))  #will generate a regression line on (</a:t>
            </a:r>
            <a:r>
              <a:rPr lang="en-US" dirty="0" err="1"/>
              <a:t>x,y</a:t>
            </a:r>
            <a:r>
              <a:rPr lang="en-US" dirty="0"/>
              <a:t>) dot plot graph</a:t>
            </a:r>
          </a:p>
          <a:p>
            <a:r>
              <a:rPr lang="en-US" dirty="0"/>
              <a:t>&gt; title("Regression of MPG on </a:t>
            </a:r>
            <a:r>
              <a:rPr lang="en-US" dirty="0" err="1"/>
              <a:t>disp</a:t>
            </a:r>
            <a:r>
              <a:rPr lang="en-US" dirty="0"/>
              <a:t>")  #to add label to the graph</a:t>
            </a:r>
          </a:p>
        </p:txBody>
      </p:sp>
    </p:spTree>
    <p:extLst>
      <p:ext uri="{BB962C8B-B14F-4D97-AF65-F5344CB8AC3E}">
        <p14:creationId xmlns:p14="http://schemas.microsoft.com/office/powerpoint/2010/main" val="4041987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(contd.)</a:t>
            </a:r>
            <a:endParaRPr lang="en-US" dirty="0"/>
          </a:p>
        </p:txBody>
      </p:sp>
      <p:sp>
        <p:nvSpPr>
          <p:cNvPr id="3" name="Rectangle 2"/>
          <p:cNvSpPr/>
          <p:nvPr/>
        </p:nvSpPr>
        <p:spPr>
          <a:xfrm>
            <a:off x="117231" y="1104728"/>
            <a:ext cx="8862646" cy="2031325"/>
          </a:xfrm>
          <a:prstGeom prst="rect">
            <a:avLst/>
          </a:prstGeom>
        </p:spPr>
        <p:txBody>
          <a:bodyPr wrap="square">
            <a:spAutoFit/>
          </a:bodyPr>
          <a:lstStyle/>
          <a:p>
            <a:r>
              <a:rPr lang="en-US" dirty="0" smtClean="0"/>
              <a:t>By default, plot() function has type set to “p” which means point plot</a:t>
            </a:r>
          </a:p>
          <a:p>
            <a:pPr marL="285750" indent="-285750">
              <a:buFont typeface="Arial" pitchFamily="34" charset="0"/>
              <a:buChar char="•"/>
            </a:pPr>
            <a:r>
              <a:rPr lang="en-US" dirty="0" smtClean="0"/>
              <a:t>The type of plot can be altered</a:t>
            </a:r>
          </a:p>
          <a:p>
            <a:endParaRPr lang="en-US" dirty="0" smtClean="0"/>
          </a:p>
          <a:p>
            <a:endParaRPr lang="en-US" dirty="0"/>
          </a:p>
          <a:p>
            <a:endParaRPr lang="en-US" dirty="0" smtClean="0"/>
          </a:p>
          <a:p>
            <a:endParaRPr lang="en-US" dirty="0"/>
          </a:p>
          <a:p>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3888914545"/>
              </p:ext>
            </p:extLst>
          </p:nvPr>
        </p:nvGraphicFramePr>
        <p:xfrm>
          <a:off x="254208" y="1945323"/>
          <a:ext cx="8366124" cy="3200400"/>
        </p:xfrm>
        <a:graphic>
          <a:graphicData uri="http://schemas.openxmlformats.org/drawingml/2006/table">
            <a:tbl>
              <a:tblPr/>
              <a:tblGrid>
                <a:gridCol w="4183062"/>
                <a:gridCol w="4183062"/>
              </a:tblGrid>
              <a:tr h="365760">
                <a:tc>
                  <a:txBody>
                    <a:bodyPr/>
                    <a:lstStyle/>
                    <a:p>
                      <a:r>
                        <a:rPr lang="en-US" sz="1800" b="1" dirty="0" smtClean="0"/>
                        <a:t>Type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800" b="1" dirty="0" smtClean="0"/>
                        <a:t>Description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5760">
                <a:tc>
                  <a:txBody>
                    <a:bodyPr/>
                    <a:lstStyle/>
                    <a:p>
                      <a:r>
                        <a:rPr lang="en-US" sz="1800" b="1" dirty="0"/>
                        <a:t>p</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points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l</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lines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o</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overplotted points and lines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b, c </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points (empty if "c") joined by lines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s, S </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stair steps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dirty="0"/>
                        <a:t>h</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histogram-like vertical lines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r>
                        <a:rPr lang="en-US" sz="1800" b="1"/>
                        <a:t>n</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does not produce any points or lines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97548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Graphs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7025524"/>
              </p:ext>
            </p:extLst>
          </p:nvPr>
        </p:nvGraphicFramePr>
        <p:xfrm>
          <a:off x="273172" y="1910316"/>
          <a:ext cx="8609572" cy="2560320"/>
        </p:xfrm>
        <a:graphic>
          <a:graphicData uri="http://schemas.openxmlformats.org/drawingml/2006/table">
            <a:tbl>
              <a:tblPr/>
              <a:tblGrid>
                <a:gridCol w="4304786"/>
                <a:gridCol w="4304786"/>
              </a:tblGrid>
              <a:tr h="365760">
                <a:tc>
                  <a:txBody>
                    <a:bodyPr/>
                    <a:lstStyle/>
                    <a:p>
                      <a:r>
                        <a:rPr lang="en-US" sz="1800" b="1" dirty="0"/>
                        <a:t>Function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800" b="1" dirty="0"/>
                        <a:t>Output to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5760">
                <a:tc>
                  <a:txBody>
                    <a:bodyPr/>
                    <a:lstStyle/>
                    <a:p>
                      <a:r>
                        <a:rPr lang="en-US" sz="1800" b="1"/>
                        <a:t>pdf("mygraph.pdf")</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pdf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win.metafile("mygraph.wmf")</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windows metafile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dirty="0" err="1"/>
                        <a:t>png</a:t>
                      </a:r>
                      <a:r>
                        <a:rPr lang="en-US" sz="1800" b="1" dirty="0"/>
                        <a:t>("mygraph.png")</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png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jpeg("mygraph.jpg")</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jpeg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dirty="0"/>
                        <a:t>bmp("mygraph.bmp")</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bmp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60">
                <a:tc>
                  <a:txBody>
                    <a:bodyPr/>
                    <a:lstStyle/>
                    <a:p>
                      <a:r>
                        <a:rPr lang="en-US" sz="1800" b="1"/>
                        <a:t>postscript("mygraph.ps")</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postscript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17231" y="1036488"/>
            <a:ext cx="8862646" cy="646331"/>
          </a:xfrm>
          <a:prstGeom prst="rect">
            <a:avLst/>
          </a:prstGeom>
        </p:spPr>
        <p:txBody>
          <a:bodyPr wrap="square">
            <a:spAutoFit/>
          </a:bodyPr>
          <a:lstStyle/>
          <a:p>
            <a:r>
              <a:rPr lang="en-US" dirty="0" smtClean="0"/>
              <a:t>Graphs could be exported to any format in R</a:t>
            </a:r>
          </a:p>
          <a:p>
            <a:r>
              <a:rPr lang="en-US" dirty="0" smtClean="0"/>
              <a:t>Below is the list of functions and the output graphs presented in different types</a:t>
            </a:r>
            <a:endParaRPr lang="en-US" dirty="0"/>
          </a:p>
        </p:txBody>
      </p:sp>
    </p:spTree>
    <p:extLst>
      <p:ext uri="{BB962C8B-B14F-4D97-AF65-F5344CB8AC3E}">
        <p14:creationId xmlns:p14="http://schemas.microsoft.com/office/powerpoint/2010/main" val="2004821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6" y="1942300"/>
            <a:ext cx="8578777" cy="4636630"/>
          </a:xfrm>
          <a:prstGeom prst="rect">
            <a:avLst/>
          </a:prstGeom>
        </p:spPr>
      </p:pic>
      <p:sp>
        <p:nvSpPr>
          <p:cNvPr id="2" name="Title 1"/>
          <p:cNvSpPr>
            <a:spLocks noGrp="1"/>
          </p:cNvSpPr>
          <p:nvPr>
            <p:ph type="title"/>
          </p:nvPr>
        </p:nvSpPr>
        <p:spPr/>
        <p:txBody>
          <a:bodyPr/>
          <a:lstStyle/>
          <a:p>
            <a:r>
              <a:rPr lang="en-US" dirty="0" smtClean="0"/>
              <a:t>Histograms</a:t>
            </a:r>
            <a:endParaRPr lang="en-US" dirty="0"/>
          </a:p>
        </p:txBody>
      </p:sp>
      <p:sp>
        <p:nvSpPr>
          <p:cNvPr id="3" name="Rectangle 2"/>
          <p:cNvSpPr/>
          <p:nvPr/>
        </p:nvSpPr>
        <p:spPr>
          <a:xfrm>
            <a:off x="117231" y="1022840"/>
            <a:ext cx="8862646" cy="369332"/>
          </a:xfrm>
          <a:prstGeom prst="rect">
            <a:avLst/>
          </a:prstGeom>
        </p:spPr>
        <p:txBody>
          <a:bodyPr wrap="square">
            <a:spAutoFit/>
          </a:bodyPr>
          <a:lstStyle/>
          <a:p>
            <a:r>
              <a:rPr lang="en-US" dirty="0" smtClean="0"/>
              <a:t>Histograms can be created by </a:t>
            </a:r>
            <a:r>
              <a:rPr lang="en-US" dirty="0" err="1" smtClean="0"/>
              <a:t>hist</a:t>
            </a:r>
            <a:r>
              <a:rPr lang="en-US" dirty="0" smtClean="0"/>
              <a:t>() function</a:t>
            </a:r>
            <a:endParaRPr lang="en-US" dirty="0"/>
          </a:p>
        </p:txBody>
      </p:sp>
      <p:sp>
        <p:nvSpPr>
          <p:cNvPr id="4" name="TextBox 3"/>
          <p:cNvSpPr txBox="1"/>
          <p:nvPr/>
        </p:nvSpPr>
        <p:spPr>
          <a:xfrm>
            <a:off x="129106" y="1441525"/>
            <a:ext cx="8851438" cy="523220"/>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Colored Histogram with different Number of bins</a:t>
            </a:r>
          </a:p>
          <a:p>
            <a:r>
              <a:rPr lang="en-US" dirty="0"/>
              <a:t>&gt; </a:t>
            </a:r>
            <a:r>
              <a:rPr lang="en-US" dirty="0" err="1"/>
              <a:t>hist</a:t>
            </a:r>
            <a:r>
              <a:rPr lang="en-US" dirty="0"/>
              <a:t>(</a:t>
            </a:r>
            <a:r>
              <a:rPr lang="en-US" dirty="0" err="1"/>
              <a:t>mtcars$mpg</a:t>
            </a:r>
            <a:r>
              <a:rPr lang="en-US" dirty="0"/>
              <a:t>, breaks=12, col="red") </a:t>
            </a:r>
          </a:p>
        </p:txBody>
      </p:sp>
    </p:spTree>
    <p:extLst>
      <p:ext uri="{BB962C8B-B14F-4D97-AF65-F5344CB8AC3E}">
        <p14:creationId xmlns:p14="http://schemas.microsoft.com/office/powerpoint/2010/main" val="304137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60" y="2149433"/>
            <a:ext cx="8819084" cy="4429497"/>
          </a:xfrm>
          <a:prstGeom prst="rect">
            <a:avLst/>
          </a:prstGeom>
        </p:spPr>
      </p:pic>
      <p:sp>
        <p:nvSpPr>
          <p:cNvPr id="2" name="Title 1"/>
          <p:cNvSpPr>
            <a:spLocks noGrp="1"/>
          </p:cNvSpPr>
          <p:nvPr>
            <p:ph type="title"/>
          </p:nvPr>
        </p:nvSpPr>
        <p:spPr/>
        <p:txBody>
          <a:bodyPr/>
          <a:lstStyle/>
          <a:p>
            <a:r>
              <a:rPr lang="en-US" dirty="0" smtClean="0"/>
              <a:t>Boxplot</a:t>
            </a:r>
            <a:endParaRPr lang="en-US" dirty="0"/>
          </a:p>
        </p:txBody>
      </p:sp>
      <p:sp>
        <p:nvSpPr>
          <p:cNvPr id="3" name="Rectangle 2"/>
          <p:cNvSpPr/>
          <p:nvPr/>
        </p:nvSpPr>
        <p:spPr>
          <a:xfrm>
            <a:off x="117231" y="981896"/>
            <a:ext cx="8862646" cy="369332"/>
          </a:xfrm>
          <a:prstGeom prst="rect">
            <a:avLst/>
          </a:prstGeom>
        </p:spPr>
        <p:txBody>
          <a:bodyPr wrap="square">
            <a:spAutoFit/>
          </a:bodyPr>
          <a:lstStyle/>
          <a:p>
            <a:r>
              <a:rPr lang="en-US" dirty="0"/>
              <a:t>Boxplots can be created for individual variables or for variables by </a:t>
            </a:r>
            <a:r>
              <a:rPr lang="en-US" dirty="0" smtClean="0"/>
              <a:t>group</a:t>
            </a:r>
          </a:p>
        </p:txBody>
      </p:sp>
      <p:sp>
        <p:nvSpPr>
          <p:cNvPr id="4" name="TextBox 3"/>
          <p:cNvSpPr txBox="1"/>
          <p:nvPr/>
        </p:nvSpPr>
        <p:spPr>
          <a:xfrm>
            <a:off x="129106" y="1400581"/>
            <a:ext cx="8851438"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 Boxplot of MPG by Car Cylinders </a:t>
            </a:r>
            <a:br>
              <a:rPr lang="en-US" dirty="0"/>
            </a:br>
            <a:r>
              <a:rPr lang="en-US" dirty="0"/>
              <a:t>&gt; boxplot(</a:t>
            </a:r>
            <a:r>
              <a:rPr lang="en-US" dirty="0" err="1"/>
              <a:t>mpg~cyl,data</a:t>
            </a:r>
            <a:r>
              <a:rPr lang="en-US" dirty="0"/>
              <a:t>=</a:t>
            </a:r>
            <a:r>
              <a:rPr lang="en-US" dirty="0" err="1"/>
              <a:t>mtcars</a:t>
            </a:r>
            <a:r>
              <a:rPr lang="en-US" dirty="0"/>
              <a:t>, main="Car </a:t>
            </a:r>
            <a:r>
              <a:rPr lang="en-US" dirty="0" err="1"/>
              <a:t>Milage</a:t>
            </a:r>
            <a:r>
              <a:rPr lang="en-US" dirty="0"/>
              <a:t> Data", </a:t>
            </a:r>
            <a:br>
              <a:rPr lang="en-US" dirty="0"/>
            </a:br>
            <a:r>
              <a:rPr lang="en-US" dirty="0"/>
              <a:t>   </a:t>
            </a:r>
            <a:r>
              <a:rPr lang="en-US" dirty="0" err="1"/>
              <a:t>xlab</a:t>
            </a:r>
            <a:r>
              <a:rPr lang="en-US" dirty="0"/>
              <a:t>="Number of Cylinders", </a:t>
            </a:r>
            <a:r>
              <a:rPr lang="en-US" dirty="0" err="1"/>
              <a:t>ylab</a:t>
            </a:r>
            <a:r>
              <a:rPr lang="en-US" dirty="0"/>
              <a:t>="Miles Per Gallon")</a:t>
            </a:r>
          </a:p>
        </p:txBody>
      </p:sp>
    </p:spTree>
    <p:extLst>
      <p:ext uri="{BB962C8B-B14F-4D97-AF65-F5344CB8AC3E}">
        <p14:creationId xmlns:p14="http://schemas.microsoft.com/office/powerpoint/2010/main" val="2139119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Ggplot2</a:t>
            </a:r>
            <a:endParaRPr lang="en-US" dirty="0"/>
          </a:p>
        </p:txBody>
      </p:sp>
      <p:sp>
        <p:nvSpPr>
          <p:cNvPr id="3" name="Rectangle 2"/>
          <p:cNvSpPr/>
          <p:nvPr/>
        </p:nvSpPr>
        <p:spPr>
          <a:xfrm>
            <a:off x="117231" y="954600"/>
            <a:ext cx="8862646" cy="3293209"/>
          </a:xfrm>
          <a:prstGeom prst="rect">
            <a:avLst/>
          </a:prstGeom>
        </p:spPr>
        <p:txBody>
          <a:bodyPr wrap="square">
            <a:spAutoFit/>
          </a:bodyPr>
          <a:lstStyle/>
          <a:p>
            <a:r>
              <a:rPr lang="en-US" sz="1600" dirty="0" smtClean="0"/>
              <a:t>The ggplot2 package </a:t>
            </a:r>
            <a:r>
              <a:rPr lang="en-US" sz="1600" dirty="0"/>
              <a:t>offers a powerful graphics language for creating elegant and complex plots. </a:t>
            </a:r>
            <a:r>
              <a:rPr lang="en-US" sz="1600" dirty="0" smtClean="0"/>
              <a:t>Ggplot2 allows to create </a:t>
            </a:r>
            <a:r>
              <a:rPr lang="en-US" sz="1600" dirty="0"/>
              <a:t>graphs that represent both </a:t>
            </a:r>
            <a:r>
              <a:rPr lang="en-US" sz="1600" dirty="0" err="1"/>
              <a:t>univariate</a:t>
            </a:r>
            <a:r>
              <a:rPr lang="en-US" sz="1600" dirty="0"/>
              <a:t> and multivariate numerical and categorical data in a straightforward manner. Grouping can be represented by color, symbol, size, and transparency. The creation of trellis plots (i.e., conditioning) is relatively simple. </a:t>
            </a:r>
            <a:br>
              <a:rPr lang="en-US" sz="1600" dirty="0"/>
            </a:br>
            <a:endParaRPr lang="en-US" sz="1600" dirty="0" smtClean="0"/>
          </a:p>
          <a:p>
            <a:r>
              <a:rPr lang="en-US" sz="1600" dirty="0"/>
              <a:t>There are two major functions that </a:t>
            </a:r>
            <a:r>
              <a:rPr lang="en-US" sz="1600" dirty="0" smtClean="0"/>
              <a:t>can be used </a:t>
            </a:r>
            <a:r>
              <a:rPr lang="en-US" sz="1600" dirty="0"/>
              <a:t>in ggplot2 </a:t>
            </a:r>
          </a:p>
          <a:p>
            <a:pPr marL="285750" indent="-285750">
              <a:buFont typeface="Arial" pitchFamily="34" charset="0"/>
              <a:buChar char="•"/>
            </a:pPr>
            <a:r>
              <a:rPr lang="en-US" sz="1600" dirty="0" err="1"/>
              <a:t>qplot</a:t>
            </a:r>
            <a:r>
              <a:rPr lang="en-US" sz="1600" dirty="0"/>
              <a:t>() – for quick plots </a:t>
            </a:r>
          </a:p>
          <a:p>
            <a:pPr marL="285750" indent="-285750">
              <a:buFont typeface="Arial" pitchFamily="34" charset="0"/>
              <a:buChar char="•"/>
            </a:pPr>
            <a:r>
              <a:rPr lang="en-US" sz="1600" dirty="0" err="1"/>
              <a:t>ggplot</a:t>
            </a:r>
            <a:r>
              <a:rPr lang="en-US" sz="1600" dirty="0"/>
              <a:t>() – for fine, granular </a:t>
            </a:r>
            <a:r>
              <a:rPr lang="en-US" sz="1600" dirty="0" smtClean="0"/>
              <a:t>control</a:t>
            </a:r>
          </a:p>
          <a:p>
            <a:endParaRPr lang="en-US" sz="1600" dirty="0"/>
          </a:p>
          <a:p>
            <a:r>
              <a:rPr lang="en-US" sz="1600" dirty="0" smtClean="0"/>
              <a:t>Let’s start with preparing the current R session for </a:t>
            </a:r>
            <a:r>
              <a:rPr lang="en-US" sz="1600" dirty="0" err="1" smtClean="0"/>
              <a:t>ggplot</a:t>
            </a:r>
            <a:r>
              <a:rPr lang="en-US" sz="1600" dirty="0" smtClean="0"/>
              <a:t> :</a:t>
            </a:r>
          </a:p>
          <a:p>
            <a:endParaRPr lang="en-US" sz="1600" dirty="0" smtClean="0"/>
          </a:p>
          <a:p>
            <a:r>
              <a:rPr lang="en-US" sz="1600" dirty="0" smtClean="0"/>
              <a:t>X`</a:t>
            </a:r>
            <a:endParaRPr lang="en-US" sz="1600" dirty="0"/>
          </a:p>
          <a:p>
            <a:endParaRPr lang="en-US" sz="1600" dirty="0" smtClean="0"/>
          </a:p>
        </p:txBody>
      </p:sp>
      <p:sp>
        <p:nvSpPr>
          <p:cNvPr id="4" name="TextBox 3"/>
          <p:cNvSpPr txBox="1"/>
          <p:nvPr/>
        </p:nvSpPr>
        <p:spPr>
          <a:xfrm>
            <a:off x="140981" y="3565542"/>
            <a:ext cx="8851438"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a:t>
            </a:r>
            <a:r>
              <a:rPr lang="en-US" dirty="0" err="1"/>
              <a:t>install.packages</a:t>
            </a:r>
            <a:r>
              <a:rPr lang="en-US" dirty="0"/>
              <a:t>(“ggplot2”)  #to install ggplot2 in R</a:t>
            </a:r>
          </a:p>
          <a:p>
            <a:r>
              <a:rPr lang="en-US" dirty="0"/>
              <a:t>&gt; library(ggplot2)  #to activate </a:t>
            </a:r>
            <a:r>
              <a:rPr lang="en-US" dirty="0" err="1"/>
              <a:t>ggplot</a:t>
            </a:r>
            <a:r>
              <a:rPr lang="en-US" dirty="0"/>
              <a:t> in the current session</a:t>
            </a:r>
          </a:p>
          <a:p>
            <a:r>
              <a:rPr lang="en-US" dirty="0"/>
              <a:t>&gt; </a:t>
            </a:r>
            <a:r>
              <a:rPr lang="en-US" dirty="0" err="1"/>
              <a:t>qplot</a:t>
            </a:r>
            <a:r>
              <a:rPr lang="en-US" dirty="0"/>
              <a:t>(data=</a:t>
            </a:r>
            <a:r>
              <a:rPr lang="en-US" dirty="0" err="1"/>
              <a:t>mtcars</a:t>
            </a:r>
            <a:r>
              <a:rPr lang="en-US" dirty="0"/>
              <a:t>, x=</a:t>
            </a:r>
            <a:r>
              <a:rPr lang="en-US" dirty="0" err="1"/>
              <a:t>carb,main</a:t>
            </a:r>
            <a:r>
              <a:rPr lang="en-US" dirty="0"/>
              <a:t>="Histogram of carb") #for histogram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1" y="4541348"/>
            <a:ext cx="8862646" cy="2114151"/>
          </a:xfrm>
          <a:prstGeom prst="rect">
            <a:avLst/>
          </a:prstGeom>
        </p:spPr>
      </p:pic>
    </p:spTree>
    <p:extLst>
      <p:ext uri="{BB962C8B-B14F-4D97-AF65-F5344CB8AC3E}">
        <p14:creationId xmlns:p14="http://schemas.microsoft.com/office/powerpoint/2010/main" val="278016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368914639"/>
              </p:ext>
            </p:extLst>
          </p:nvPr>
        </p:nvGraphicFramePr>
        <p:xfrm>
          <a:off x="504964" y="1028504"/>
          <a:ext cx="7656396" cy="5547360"/>
        </p:xfrm>
        <a:graphic>
          <a:graphicData uri="http://schemas.openxmlformats.org/drawingml/2006/table">
            <a:tbl>
              <a:tblPr firstRow="1" bandRow="1">
                <a:tableStyleId>{073A0DAA-6AF3-43AB-8588-CEC1D06C72B9}</a:tableStyleId>
              </a:tblPr>
              <a:tblGrid>
                <a:gridCol w="3220875"/>
                <a:gridCol w="4435521"/>
              </a:tblGrid>
              <a:tr h="304800">
                <a:tc>
                  <a:txBody>
                    <a:bodyPr/>
                    <a:lstStyle/>
                    <a:p>
                      <a:r>
                        <a:rPr lang="en-US" sz="1600" dirty="0" smtClean="0"/>
                        <a:t>Section</a:t>
                      </a:r>
                      <a:endParaRPr lang="en-US" sz="1600" dirty="0"/>
                    </a:p>
                  </a:txBody>
                  <a:tcPr anchor="ctr"/>
                </a:tc>
                <a:tc>
                  <a:txBody>
                    <a:bodyPr/>
                    <a:lstStyle/>
                    <a:p>
                      <a:r>
                        <a:rPr lang="en-US" sz="1600" dirty="0" smtClean="0"/>
                        <a:t>Chapter</a:t>
                      </a:r>
                      <a:endParaRPr lang="en-US" sz="1600" dirty="0"/>
                    </a:p>
                  </a:txBody>
                  <a:tcPr anchor="ctr"/>
                </a:tc>
              </a:tr>
              <a:tr h="304800">
                <a:tc rowSpan="7">
                  <a:txBody>
                    <a:bodyPr/>
                    <a:lstStyle/>
                    <a:p>
                      <a:r>
                        <a:rPr lang="en-US" sz="1600" b="1" dirty="0" smtClean="0"/>
                        <a:t>Building</a:t>
                      </a:r>
                      <a:r>
                        <a:rPr lang="en-US" sz="1600" b="1" baseline="0" dirty="0" smtClean="0"/>
                        <a:t> blocks in R</a:t>
                      </a:r>
                      <a:endParaRPr lang="en-US" sz="1600" b="1" dirty="0"/>
                    </a:p>
                  </a:txBody>
                  <a:tcPr anchor="ctr">
                    <a:solidFill>
                      <a:schemeClr val="bg1">
                        <a:lumMod val="85000"/>
                      </a:schemeClr>
                    </a:solidFill>
                  </a:tcPr>
                </a:tc>
                <a:tc>
                  <a:txBody>
                    <a:bodyPr/>
                    <a:lstStyle/>
                    <a:p>
                      <a:r>
                        <a:rPr lang="en-US" sz="1400" dirty="0" smtClean="0"/>
                        <a:t>Introduction to R</a:t>
                      </a:r>
                      <a:endParaRPr lang="en-US" sz="1400" dirty="0"/>
                    </a:p>
                  </a:txBody>
                  <a:tcPr anchor="ctr"/>
                </a:tc>
              </a:tr>
              <a:tr h="304800">
                <a:tc vMerge="1">
                  <a:txBody>
                    <a:bodyPr/>
                    <a:lstStyle/>
                    <a:p>
                      <a:endParaRPr lang="en-US" sz="1400" dirty="0"/>
                    </a:p>
                  </a:txBody>
                  <a:tcPr/>
                </a:tc>
                <a:tc>
                  <a:txBody>
                    <a:bodyPr/>
                    <a:lstStyle/>
                    <a:p>
                      <a:r>
                        <a:rPr lang="en-US" sz="1400" dirty="0" smtClean="0"/>
                        <a:t>Vectors</a:t>
                      </a:r>
                      <a:endParaRPr lang="en-US" sz="1400" dirty="0"/>
                    </a:p>
                  </a:txBody>
                  <a:tcPr anchor="ctr"/>
                </a:tc>
              </a:tr>
              <a:tr h="304800">
                <a:tc vMerge="1">
                  <a:txBody>
                    <a:bodyPr/>
                    <a:lstStyle/>
                    <a:p>
                      <a:endParaRPr lang="en-US" sz="1400" dirty="0"/>
                    </a:p>
                  </a:txBody>
                  <a:tcPr/>
                </a:tc>
                <a:tc>
                  <a:txBody>
                    <a:bodyPr/>
                    <a:lstStyle/>
                    <a:p>
                      <a:r>
                        <a:rPr lang="en-US" sz="1400" dirty="0" smtClean="0"/>
                        <a:t>Lists</a:t>
                      </a:r>
                      <a:endParaRPr lang="en-US" sz="1400" dirty="0"/>
                    </a:p>
                  </a:txBody>
                  <a:tcPr anchor="ctr"/>
                </a:tc>
              </a:tr>
              <a:tr h="304800">
                <a:tc vMerge="1">
                  <a:txBody>
                    <a:bodyPr/>
                    <a:lstStyle/>
                    <a:p>
                      <a:endParaRPr lang="en-US" sz="1400" dirty="0"/>
                    </a:p>
                  </a:txBody>
                  <a:tcPr/>
                </a:tc>
                <a:tc>
                  <a:txBody>
                    <a:bodyPr/>
                    <a:lstStyle/>
                    <a:p>
                      <a:r>
                        <a:rPr lang="en-US" sz="1400" dirty="0" smtClean="0"/>
                        <a:t>Arrays and Matrices</a:t>
                      </a:r>
                      <a:endParaRPr lang="en-US" sz="1400" dirty="0"/>
                    </a:p>
                  </a:txBody>
                  <a:tcPr anchor="ctr"/>
                </a:tc>
              </a:tr>
              <a:tr h="304800">
                <a:tc vMerge="1">
                  <a:txBody>
                    <a:bodyPr/>
                    <a:lstStyle/>
                    <a:p>
                      <a:endParaRPr lang="en-US" sz="1400" dirty="0"/>
                    </a:p>
                  </a:txBody>
                  <a:tcPr/>
                </a:tc>
                <a:tc>
                  <a:txBody>
                    <a:bodyPr/>
                    <a:lstStyle/>
                    <a:p>
                      <a:r>
                        <a:rPr lang="en-US" sz="1400" dirty="0" smtClean="0"/>
                        <a:t>Data Frames</a:t>
                      </a:r>
                      <a:endParaRPr lang="en-US" sz="1400" dirty="0"/>
                    </a:p>
                  </a:txBody>
                  <a:tcPr anchor="ctr"/>
                </a:tc>
              </a:tr>
              <a:tr h="304800">
                <a:tc vMerge="1">
                  <a:txBody>
                    <a:bodyPr/>
                    <a:lstStyle/>
                    <a:p>
                      <a:endParaRPr lang="en-US"/>
                    </a:p>
                  </a:txBody>
                  <a:tcPr/>
                </a:tc>
                <a:tc>
                  <a:txBody>
                    <a:bodyPr/>
                    <a:lstStyle/>
                    <a:p>
                      <a:r>
                        <a:rPr lang="en-US" sz="1400" dirty="0" smtClean="0"/>
                        <a:t>Factors</a:t>
                      </a:r>
                      <a:endParaRPr lang="en-US" sz="1400" dirty="0"/>
                    </a:p>
                  </a:txBody>
                  <a:tcPr anchor="ctr"/>
                </a:tc>
              </a:tr>
              <a:tr h="304800">
                <a:tc vMerge="1">
                  <a:txBody>
                    <a:bodyPr/>
                    <a:lstStyle/>
                    <a:p>
                      <a:endParaRPr lang="en-US" sz="1400" dirty="0"/>
                    </a:p>
                  </a:txBody>
                  <a:tcPr/>
                </a:tc>
                <a:tc>
                  <a:txBody>
                    <a:bodyPr/>
                    <a:lstStyle/>
                    <a:p>
                      <a:r>
                        <a:rPr lang="en-US" sz="1400" dirty="0" smtClean="0"/>
                        <a:t>Import / Export</a:t>
                      </a:r>
                      <a:endParaRPr lang="en-US" sz="1400" dirty="0"/>
                    </a:p>
                  </a:txBody>
                  <a:tcPr anchor="ctr"/>
                </a:tc>
              </a:tr>
              <a:tr h="304800">
                <a:tc rowSpan="6">
                  <a:txBody>
                    <a:bodyPr/>
                    <a:lstStyle/>
                    <a:p>
                      <a:r>
                        <a:rPr lang="en-US" sz="1600" b="1" dirty="0" smtClean="0"/>
                        <a:t>Control structures in R</a:t>
                      </a:r>
                      <a:endParaRPr lang="en-US" sz="1600" b="1" dirty="0"/>
                    </a:p>
                  </a:txBody>
                  <a:tcPr anchor="ctr">
                    <a:solidFill>
                      <a:schemeClr val="bg1">
                        <a:lumMod val="85000"/>
                      </a:schemeClr>
                    </a:solidFill>
                  </a:tcPr>
                </a:tc>
                <a:tc>
                  <a:txBody>
                    <a:bodyPr/>
                    <a:lstStyle/>
                    <a:p>
                      <a:r>
                        <a:rPr lang="en-US" sz="1400" dirty="0" smtClean="0"/>
                        <a:t>Control flow</a:t>
                      </a:r>
                      <a:endParaRPr lang="en-US" sz="1400" dirty="0"/>
                    </a:p>
                  </a:txBody>
                  <a:tcPr anchor="ctr"/>
                </a:tc>
              </a:tr>
              <a:tr h="304800">
                <a:tc vMerge="1">
                  <a:txBody>
                    <a:bodyPr/>
                    <a:lstStyle/>
                    <a:p>
                      <a:endParaRPr lang="en-US" sz="1400" dirty="0"/>
                    </a:p>
                  </a:txBody>
                  <a:tcPr/>
                </a:tc>
                <a:tc>
                  <a:txBody>
                    <a:bodyPr/>
                    <a:lstStyle/>
                    <a:p>
                      <a:r>
                        <a:rPr lang="en-US" sz="1400" dirty="0" smtClean="0"/>
                        <a:t>Loops</a:t>
                      </a:r>
                      <a:endParaRPr lang="en-US" sz="1400" dirty="0"/>
                    </a:p>
                  </a:txBody>
                  <a:tcPr anchor="ctr"/>
                </a:tc>
              </a:tr>
              <a:tr h="304800">
                <a:tc vMerge="1">
                  <a:txBody>
                    <a:bodyPr/>
                    <a:lstStyle/>
                    <a:p>
                      <a:endParaRPr lang="en-US" sz="1400" dirty="0"/>
                    </a:p>
                  </a:txBody>
                  <a:tcPr/>
                </a:tc>
                <a:tc>
                  <a:txBody>
                    <a:bodyPr/>
                    <a:lstStyle/>
                    <a:p>
                      <a:r>
                        <a:rPr lang="en-US" sz="1400" dirty="0" smtClean="0"/>
                        <a:t>Functions</a:t>
                      </a:r>
                      <a:endParaRPr lang="en-US" sz="1400" dirty="0"/>
                    </a:p>
                  </a:txBody>
                  <a:tcPr anchor="ctr"/>
                </a:tc>
              </a:tr>
              <a:tr h="304800">
                <a:tc vMerge="1">
                  <a:txBody>
                    <a:bodyPr/>
                    <a:lstStyle/>
                    <a:p>
                      <a:endParaRPr lang="en-US" sz="1400" dirty="0"/>
                    </a:p>
                  </a:txBody>
                  <a:tcPr/>
                </a:tc>
                <a:tc>
                  <a:txBody>
                    <a:bodyPr/>
                    <a:lstStyle/>
                    <a:p>
                      <a:r>
                        <a:rPr lang="en-US" sz="1400" dirty="0" smtClean="0"/>
                        <a:t>apply</a:t>
                      </a:r>
                      <a:endParaRPr lang="en-US" sz="1400" dirty="0"/>
                    </a:p>
                  </a:txBody>
                  <a:tcPr anchor="ctr"/>
                </a:tc>
              </a:tr>
              <a:tr h="304800">
                <a:tc vMerge="1">
                  <a:txBody>
                    <a:bodyPr/>
                    <a:lstStyle/>
                    <a:p>
                      <a:endParaRPr lang="en-US" sz="1400" dirty="0"/>
                    </a:p>
                  </a:txBody>
                  <a:tcPr/>
                </a:tc>
                <a:tc>
                  <a:txBody>
                    <a:bodyPr/>
                    <a:lstStyle/>
                    <a:p>
                      <a:r>
                        <a:rPr lang="en-US" sz="1400" dirty="0" err="1" smtClean="0"/>
                        <a:t>sapply</a:t>
                      </a:r>
                      <a:endParaRPr lang="en-US" sz="1400" dirty="0"/>
                    </a:p>
                  </a:txBody>
                  <a:tcPr anchor="ctr"/>
                </a:tc>
              </a:tr>
              <a:tr h="304800">
                <a:tc vMerge="1">
                  <a:txBody>
                    <a:bodyPr/>
                    <a:lstStyle/>
                    <a:p>
                      <a:endParaRPr lang="en-US" sz="1400" dirty="0"/>
                    </a:p>
                  </a:txBody>
                  <a:tcPr/>
                </a:tc>
                <a:tc>
                  <a:txBody>
                    <a:bodyPr/>
                    <a:lstStyle/>
                    <a:p>
                      <a:r>
                        <a:rPr lang="en-US" sz="1400" dirty="0" err="1" smtClean="0"/>
                        <a:t>lapply</a:t>
                      </a:r>
                      <a:endParaRPr lang="en-US" sz="1400" dirty="0"/>
                    </a:p>
                  </a:txBody>
                  <a:tcPr anchor="ctr"/>
                </a:tc>
              </a:tr>
              <a:tr h="304800">
                <a:tc rowSpan="3">
                  <a:txBody>
                    <a:bodyPr/>
                    <a:lstStyle/>
                    <a:p>
                      <a:r>
                        <a:rPr lang="en-US" sz="1600" b="1" dirty="0" smtClean="0"/>
                        <a:t>Data manipulation</a:t>
                      </a:r>
                      <a:endParaRPr lang="en-US" sz="1600" b="1" dirty="0"/>
                    </a:p>
                  </a:txBody>
                  <a:tcPr anchor="ctr">
                    <a:solidFill>
                      <a:schemeClr val="bg1">
                        <a:lumMod val="85000"/>
                      </a:schemeClr>
                    </a:solidFill>
                  </a:tcPr>
                </a:tc>
                <a:tc>
                  <a:txBody>
                    <a:bodyPr/>
                    <a:lstStyle/>
                    <a:p>
                      <a:r>
                        <a:rPr lang="en-US" sz="1400" dirty="0" smtClean="0"/>
                        <a:t>Utilities</a:t>
                      </a:r>
                      <a:endParaRPr lang="en-US" sz="1400" dirty="0"/>
                    </a:p>
                  </a:txBody>
                  <a:tcPr anchor="ctr"/>
                </a:tc>
              </a:tr>
              <a:tr h="304800">
                <a:tc vMerge="1">
                  <a:txBody>
                    <a:bodyPr/>
                    <a:lstStyle/>
                    <a:p>
                      <a:endParaRPr lang="en-US" sz="1600" b="1" dirty="0"/>
                    </a:p>
                  </a:txBody>
                  <a:tcPr anchor="ctr">
                    <a:solidFill>
                      <a:schemeClr val="bg1">
                        <a:lumMod val="85000"/>
                      </a:schemeClr>
                    </a:solidFill>
                  </a:tcPr>
                </a:tc>
                <a:tc>
                  <a:txBody>
                    <a:bodyPr/>
                    <a:lstStyle/>
                    <a:p>
                      <a:r>
                        <a:rPr lang="en-US" sz="1400" dirty="0" smtClean="0"/>
                        <a:t>Data Cleaning</a:t>
                      </a:r>
                      <a:endParaRPr lang="en-US" sz="1400" dirty="0"/>
                    </a:p>
                  </a:txBody>
                  <a:tcPr anchor="ctr"/>
                </a:tc>
              </a:tr>
              <a:tr h="304800">
                <a:tc vMerge="1">
                  <a:txBody>
                    <a:bodyPr/>
                    <a:lstStyle/>
                    <a:p>
                      <a:endParaRPr lang="en-US" sz="1400" dirty="0"/>
                    </a:p>
                  </a:txBody>
                  <a:tcPr/>
                </a:tc>
                <a:tc>
                  <a:txBody>
                    <a:bodyPr/>
                    <a:lstStyle/>
                    <a:p>
                      <a:r>
                        <a:rPr lang="en-US" sz="1400" dirty="0" err="1" smtClean="0"/>
                        <a:t>dplyr</a:t>
                      </a:r>
                      <a:endParaRPr lang="en-US" sz="1400" dirty="0"/>
                    </a:p>
                  </a:txBody>
                  <a:tcPr anchor="ctr"/>
                </a:tc>
              </a:tr>
              <a:tr h="304800">
                <a:tc>
                  <a:txBody>
                    <a:bodyPr/>
                    <a:lstStyle/>
                    <a:p>
                      <a:r>
                        <a:rPr lang="en-US" sz="1600" b="1" dirty="0" smtClean="0"/>
                        <a:t>Visualization</a:t>
                      </a:r>
                      <a:endParaRPr lang="en-US" sz="1600" b="1" dirty="0"/>
                    </a:p>
                  </a:txBody>
                  <a:tcPr anchor="ctr">
                    <a:solidFill>
                      <a:schemeClr val="bg1">
                        <a:lumMod val="85000"/>
                      </a:schemeClr>
                    </a:solidFill>
                  </a:tcPr>
                </a:tc>
                <a:tc>
                  <a:txBody>
                    <a:bodyPr/>
                    <a:lstStyle/>
                    <a:p>
                      <a:r>
                        <a:rPr lang="en-US" sz="1400" dirty="0" smtClean="0"/>
                        <a:t>ggplot2, plot</a:t>
                      </a:r>
                      <a:endParaRPr lang="en-US" sz="1400" dirty="0"/>
                    </a:p>
                  </a:txBody>
                  <a:tcPr anchor="ctr"/>
                </a:tc>
              </a:tr>
            </a:tbl>
          </a:graphicData>
        </a:graphic>
      </p:graphicFrame>
    </p:spTree>
    <p:extLst>
      <p:ext uri="{BB962C8B-B14F-4D97-AF65-F5344CB8AC3E}">
        <p14:creationId xmlns:p14="http://schemas.microsoft.com/office/powerpoint/2010/main" val="420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Environment</a:t>
            </a:r>
            <a:endParaRPr lang="en-US" dirty="0"/>
          </a:p>
        </p:txBody>
      </p:sp>
      <p:sp>
        <p:nvSpPr>
          <p:cNvPr id="5" name="TextBox 4"/>
          <p:cNvSpPr txBox="1"/>
          <p:nvPr/>
        </p:nvSpPr>
        <p:spPr>
          <a:xfrm>
            <a:off x="395785" y="1187358"/>
            <a:ext cx="8447964" cy="4770537"/>
          </a:xfrm>
          <a:prstGeom prst="rect">
            <a:avLst/>
          </a:prstGeom>
          <a:noFill/>
        </p:spPr>
        <p:txBody>
          <a:bodyPr wrap="square" rtlCol="0">
            <a:spAutoFit/>
          </a:bodyPr>
          <a:lstStyle/>
          <a:p>
            <a:r>
              <a:rPr lang="en-US" sz="1600" dirty="0"/>
              <a:t>The workspace is </a:t>
            </a:r>
            <a:r>
              <a:rPr lang="en-US" sz="1600" dirty="0" smtClean="0"/>
              <a:t>the </a:t>
            </a:r>
            <a:r>
              <a:rPr lang="en-US" sz="1600" dirty="0"/>
              <a:t>current </a:t>
            </a:r>
            <a:r>
              <a:rPr lang="en-US" sz="1600" b="1" dirty="0"/>
              <a:t>R</a:t>
            </a:r>
            <a:r>
              <a:rPr lang="en-US" sz="1600" dirty="0"/>
              <a:t> working environment and includes any user-defined objects (vectors, matrices, data frames, lists, functions). </a:t>
            </a:r>
            <a:endParaRPr lang="en-US" sz="1600" dirty="0" smtClean="0"/>
          </a:p>
          <a:p>
            <a:endParaRPr lang="en-US" sz="1600" dirty="0"/>
          </a:p>
          <a:p>
            <a:r>
              <a:rPr lang="en-US" sz="1600" dirty="0" smtClean="0"/>
              <a:t>At </a:t>
            </a:r>
            <a:r>
              <a:rPr lang="en-US" sz="1600" dirty="0"/>
              <a:t>the end of an </a:t>
            </a:r>
            <a:r>
              <a:rPr lang="en-US" sz="1600" b="1" dirty="0"/>
              <a:t>R</a:t>
            </a:r>
            <a:r>
              <a:rPr lang="en-US" sz="1600" dirty="0"/>
              <a:t> session, the user can save an image of the current workspace that is automatically reloaded the next time </a:t>
            </a:r>
            <a:r>
              <a:rPr lang="en-US" sz="1600" b="1" dirty="0"/>
              <a:t>R</a:t>
            </a:r>
            <a:r>
              <a:rPr lang="en-US" sz="1600" dirty="0"/>
              <a:t> is started. </a:t>
            </a:r>
            <a:endParaRPr lang="en-US" sz="1600" dirty="0" smtClean="0"/>
          </a:p>
          <a:p>
            <a:r>
              <a:rPr lang="en-US" sz="1600" dirty="0" smtClean="0"/>
              <a:t>Commands </a:t>
            </a:r>
            <a:r>
              <a:rPr lang="en-US" sz="1600" dirty="0"/>
              <a:t>are entered interactively at the </a:t>
            </a:r>
            <a:r>
              <a:rPr lang="en-US" sz="1600" b="1" dirty="0"/>
              <a:t>R</a:t>
            </a:r>
            <a:r>
              <a:rPr lang="en-US" sz="1600" dirty="0"/>
              <a:t> user prompt. </a:t>
            </a:r>
            <a:r>
              <a:rPr lang="en-US" sz="1600" b="1" dirty="0"/>
              <a:t>Up</a:t>
            </a:r>
            <a:r>
              <a:rPr lang="en-US" sz="1600" dirty="0"/>
              <a:t> and </a:t>
            </a:r>
            <a:r>
              <a:rPr lang="en-US" sz="1600" b="1" dirty="0"/>
              <a:t>down arrow keys</a:t>
            </a:r>
            <a:r>
              <a:rPr lang="en-US" sz="1600" dirty="0"/>
              <a:t> scroll through your command history. </a:t>
            </a:r>
            <a:br>
              <a:rPr lang="en-US" sz="1600" dirty="0"/>
            </a:br>
            <a:r>
              <a:rPr lang="en-US" sz="1600" dirty="0"/>
              <a:t/>
            </a:r>
            <a:br>
              <a:rPr lang="en-US" sz="1600" dirty="0"/>
            </a:br>
            <a:r>
              <a:rPr lang="en-US" sz="1600" dirty="0" smtClean="0"/>
              <a:t>User may </a:t>
            </a:r>
            <a:r>
              <a:rPr lang="en-US" sz="1600" dirty="0"/>
              <a:t>want to keep different projects in different physical directories. </a:t>
            </a:r>
            <a:endParaRPr lang="en-US" sz="1600" dirty="0" smtClean="0"/>
          </a:p>
          <a:p>
            <a:r>
              <a:rPr lang="en-US" sz="1600" dirty="0" smtClean="0"/>
              <a:t>Next slide has </a:t>
            </a:r>
            <a:r>
              <a:rPr lang="en-US" sz="1600" dirty="0"/>
              <a:t>are some standard commands for managing </a:t>
            </a:r>
            <a:r>
              <a:rPr lang="en-US" sz="1600" dirty="0" smtClean="0"/>
              <a:t>the workspace. </a:t>
            </a:r>
          </a:p>
          <a:p>
            <a:endParaRPr lang="en-US" sz="1600" b="1" dirty="0" smtClean="0"/>
          </a:p>
          <a:p>
            <a:r>
              <a:rPr lang="en-US" sz="1600" b="1" dirty="0" smtClean="0"/>
              <a:t>FOR WINDOWS USERS:</a:t>
            </a:r>
            <a:r>
              <a:rPr lang="en-US" sz="1600" dirty="0" smtClean="0"/>
              <a:t> </a:t>
            </a:r>
            <a:br>
              <a:rPr lang="en-US" sz="1600" dirty="0" smtClean="0"/>
            </a:br>
            <a:r>
              <a:rPr lang="en-US" sz="1600" b="1" dirty="0" smtClean="0"/>
              <a:t>   R</a:t>
            </a:r>
            <a:r>
              <a:rPr lang="en-US" sz="1600" dirty="0" smtClean="0"/>
              <a:t> gets confused if user specifies a path in code like</a:t>
            </a:r>
            <a:br>
              <a:rPr lang="en-US" sz="1600" dirty="0" smtClean="0"/>
            </a:br>
            <a:r>
              <a:rPr lang="en-US" sz="1600" dirty="0" smtClean="0"/>
              <a:t>  </a:t>
            </a:r>
            <a:r>
              <a:rPr lang="en-US" sz="1600" i="1" dirty="0" smtClean="0"/>
              <a:t>     c:\mydocuments\myfile.txt</a:t>
            </a:r>
            <a:r>
              <a:rPr lang="en-US" sz="1600" dirty="0" smtClean="0"/>
              <a:t/>
            </a:r>
            <a:br>
              <a:rPr lang="en-US" sz="1600" dirty="0" smtClean="0"/>
            </a:br>
            <a:r>
              <a:rPr lang="en-US" sz="1600" dirty="0" smtClean="0"/>
              <a:t>   This is because R sees "\" as an escape character. Instead, use </a:t>
            </a:r>
            <a:br>
              <a:rPr lang="en-US" sz="1600" dirty="0" smtClean="0"/>
            </a:br>
            <a:r>
              <a:rPr lang="en-US" sz="1600" dirty="0" smtClean="0"/>
              <a:t> </a:t>
            </a:r>
            <a:r>
              <a:rPr lang="en-US" sz="1600" i="1" dirty="0" smtClean="0"/>
              <a:t>      	        c:\\my documents\\myfile.txt</a:t>
            </a:r>
            <a:endParaRPr lang="en-US" sz="1600" dirty="0"/>
          </a:p>
          <a:p>
            <a:r>
              <a:rPr lang="en-US" sz="1600" i="1" dirty="0" smtClean="0"/>
              <a:t>	OR </a:t>
            </a:r>
            <a:r>
              <a:rPr lang="en-US" sz="1600" dirty="0" smtClean="0"/>
              <a:t>  </a:t>
            </a:r>
            <a:r>
              <a:rPr lang="en-US" sz="1600" i="1" dirty="0" smtClean="0"/>
              <a:t>c:/mydocuments/myfile.txt</a:t>
            </a:r>
            <a:br>
              <a:rPr lang="en-US" sz="1600" i="1" dirty="0" smtClean="0"/>
            </a:br>
            <a:endParaRPr lang="en-US" sz="1600" i="1" dirty="0" smtClean="0"/>
          </a:p>
          <a:p>
            <a:r>
              <a:rPr lang="en-US" sz="1600" dirty="0"/>
              <a:t>   Either will work. </a:t>
            </a:r>
            <a:endParaRPr lang="en-US" sz="1600" dirty="0" smtClean="0"/>
          </a:p>
        </p:txBody>
      </p:sp>
    </p:spTree>
    <p:extLst>
      <p:ext uri="{BB962C8B-B14F-4D97-AF65-F5344CB8AC3E}">
        <p14:creationId xmlns:p14="http://schemas.microsoft.com/office/powerpoint/2010/main" val="2527600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Qplot</a:t>
            </a:r>
            <a:r>
              <a:rPr lang="en-US" dirty="0" smtClean="0"/>
              <a:t> </a:t>
            </a:r>
            <a:endParaRPr lang="en-US" dirty="0"/>
          </a:p>
        </p:txBody>
      </p:sp>
      <p:sp>
        <p:nvSpPr>
          <p:cNvPr id="3" name="Rectangle 2"/>
          <p:cNvSpPr/>
          <p:nvPr/>
        </p:nvSpPr>
        <p:spPr>
          <a:xfrm>
            <a:off x="117231" y="954600"/>
            <a:ext cx="8862646" cy="1077218"/>
          </a:xfrm>
          <a:prstGeom prst="rect">
            <a:avLst/>
          </a:prstGeom>
        </p:spPr>
        <p:txBody>
          <a:bodyPr wrap="square">
            <a:spAutoFit/>
          </a:bodyPr>
          <a:lstStyle/>
          <a:p>
            <a:r>
              <a:rPr lang="en-US" sz="1600" dirty="0"/>
              <a:t>We can use </a:t>
            </a:r>
            <a:r>
              <a:rPr lang="en-US" sz="1600" dirty="0" err="1" smtClean="0"/>
              <a:t>qplot</a:t>
            </a:r>
            <a:r>
              <a:rPr lang="en-US" sz="1600" dirty="0" smtClean="0"/>
              <a:t> to create color coded scatterplots</a:t>
            </a:r>
          </a:p>
          <a:p>
            <a:endParaRPr lang="en-US" sz="1600" dirty="0" smtClean="0"/>
          </a:p>
          <a:p>
            <a:endParaRPr lang="en-US" sz="1600" dirty="0"/>
          </a:p>
          <a:p>
            <a:endParaRPr lang="en-US" sz="1600" dirty="0" smtClean="0"/>
          </a:p>
        </p:txBody>
      </p:sp>
      <p:sp>
        <p:nvSpPr>
          <p:cNvPr id="4" name="TextBox 3"/>
          <p:cNvSpPr txBox="1"/>
          <p:nvPr/>
        </p:nvSpPr>
        <p:spPr>
          <a:xfrm>
            <a:off x="140981" y="1286078"/>
            <a:ext cx="8851438" cy="2092881"/>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unique(</a:t>
            </a:r>
            <a:r>
              <a:rPr lang="en-US" dirty="0" err="1"/>
              <a:t>mtcars$am</a:t>
            </a:r>
            <a:r>
              <a:rPr lang="en-US" dirty="0"/>
              <a:t>)   #am is a factor variable with only to unique values</a:t>
            </a:r>
          </a:p>
          <a:p>
            <a:r>
              <a:rPr lang="en-US" dirty="0"/>
              <a:t>[1] 1 0</a:t>
            </a:r>
          </a:p>
          <a:p>
            <a:r>
              <a:rPr lang="en-US" dirty="0"/>
              <a:t>&gt; </a:t>
            </a:r>
            <a:r>
              <a:rPr lang="en-US" dirty="0" err="1"/>
              <a:t>mtcars$carb</a:t>
            </a:r>
            <a:r>
              <a:rPr lang="en-US" dirty="0"/>
              <a:t>  #A numeric variable </a:t>
            </a:r>
          </a:p>
          <a:p>
            <a:r>
              <a:rPr lang="en-US" dirty="0"/>
              <a:t>[1] 4 4 1 1 2 1 4 2 2 4 4 3 3 3 4 4 4 1 2 1 1 2 2 4 2 1 2 2 4 6 8 2</a:t>
            </a:r>
          </a:p>
          <a:p>
            <a:r>
              <a:rPr lang="en-US" dirty="0"/>
              <a:t>&gt; </a:t>
            </a:r>
            <a:r>
              <a:rPr lang="en-US" dirty="0" err="1"/>
              <a:t>mtcars$carb</a:t>
            </a:r>
            <a:r>
              <a:rPr lang="en-US" dirty="0"/>
              <a:t>&lt;-factor(</a:t>
            </a:r>
            <a:r>
              <a:rPr lang="en-US" dirty="0" err="1"/>
              <a:t>mtcars$carb</a:t>
            </a:r>
            <a:r>
              <a:rPr lang="en-US" dirty="0"/>
              <a:t>) #converting to factor for better visualization</a:t>
            </a:r>
          </a:p>
          <a:p>
            <a:r>
              <a:rPr lang="en-US" dirty="0"/>
              <a:t>&gt; </a:t>
            </a:r>
            <a:r>
              <a:rPr lang="en-US" dirty="0" err="1"/>
              <a:t>mtcars$carb</a:t>
            </a:r>
            <a:endParaRPr lang="en-US" dirty="0"/>
          </a:p>
          <a:p>
            <a:r>
              <a:rPr lang="en-US" dirty="0"/>
              <a:t>[1] 4 4 1 1 2 1 4 2 2 4 4 3 3 3 4 4 4 1 2 1 1 2 2 4 2 1 2 2 4 6 8 2 </a:t>
            </a:r>
          </a:p>
          <a:p>
            <a:r>
              <a:rPr lang="en-US" dirty="0"/>
              <a:t>Levels: 1 2 3 4 6 8</a:t>
            </a:r>
          </a:p>
          <a:p>
            <a:r>
              <a:rPr lang="en-US" dirty="0"/>
              <a:t>&gt; </a:t>
            </a:r>
            <a:r>
              <a:rPr lang="en-US" dirty="0" err="1"/>
              <a:t>qplot</a:t>
            </a:r>
            <a:r>
              <a:rPr lang="en-US" dirty="0"/>
              <a:t>(data=</a:t>
            </a:r>
            <a:r>
              <a:rPr lang="en-US" dirty="0" err="1"/>
              <a:t>mtcars</a:t>
            </a:r>
            <a:r>
              <a:rPr lang="en-US" dirty="0"/>
              <a:t>, x=</a:t>
            </a:r>
            <a:r>
              <a:rPr lang="en-US" dirty="0" err="1"/>
              <a:t>disp</a:t>
            </a:r>
            <a:r>
              <a:rPr lang="en-US" dirty="0"/>
              <a:t>, y=</a:t>
            </a:r>
            <a:r>
              <a:rPr lang="en-US" dirty="0" err="1"/>
              <a:t>wt</a:t>
            </a:r>
            <a:r>
              <a:rPr lang="en-US" dirty="0"/>
              <a:t>, color=carb)</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87" y="3621958"/>
            <a:ext cx="8830290" cy="2956971"/>
          </a:xfrm>
          <a:prstGeom prst="rect">
            <a:avLst/>
          </a:prstGeom>
        </p:spPr>
      </p:pic>
    </p:spTree>
    <p:extLst>
      <p:ext uri="{BB962C8B-B14F-4D97-AF65-F5344CB8AC3E}">
        <p14:creationId xmlns:p14="http://schemas.microsoft.com/office/powerpoint/2010/main" val="1302975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Facets in </a:t>
            </a:r>
            <a:r>
              <a:rPr lang="en-US" dirty="0" err="1" smtClean="0"/>
              <a:t>Qplot</a:t>
            </a:r>
            <a:endParaRPr lang="en-US" dirty="0"/>
          </a:p>
        </p:txBody>
      </p:sp>
      <p:sp>
        <p:nvSpPr>
          <p:cNvPr id="3" name="Rectangle 2"/>
          <p:cNvSpPr/>
          <p:nvPr/>
        </p:nvSpPr>
        <p:spPr>
          <a:xfrm>
            <a:off x="117231" y="940952"/>
            <a:ext cx="8862646" cy="1569660"/>
          </a:xfrm>
          <a:prstGeom prst="rect">
            <a:avLst/>
          </a:prstGeom>
        </p:spPr>
        <p:txBody>
          <a:bodyPr wrap="square">
            <a:spAutoFit/>
          </a:bodyPr>
          <a:lstStyle/>
          <a:p>
            <a:r>
              <a:rPr lang="en-US" sz="1600" dirty="0" smtClean="0"/>
              <a:t>For better visualization of the factor variable in a two variable scatter plot, sometimes plotting the levels in different facets is quite useful</a:t>
            </a:r>
          </a:p>
          <a:p>
            <a:endParaRPr lang="en-US" sz="1600" dirty="0" smtClean="0"/>
          </a:p>
          <a:p>
            <a:endParaRPr lang="en-US" sz="1600" dirty="0" smtClean="0"/>
          </a:p>
          <a:p>
            <a:endParaRPr lang="en-US" sz="1600" dirty="0"/>
          </a:p>
          <a:p>
            <a:endParaRPr lang="en-US" sz="1600" dirty="0" smtClean="0"/>
          </a:p>
        </p:txBody>
      </p:sp>
      <p:sp>
        <p:nvSpPr>
          <p:cNvPr id="4" name="TextBox 3"/>
          <p:cNvSpPr txBox="1"/>
          <p:nvPr/>
        </p:nvSpPr>
        <p:spPr>
          <a:xfrm>
            <a:off x="140981" y="1568068"/>
            <a:ext cx="8851438"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a:t>
            </a:r>
            <a:r>
              <a:rPr lang="en-US" dirty="0" err="1"/>
              <a:t>qplot</a:t>
            </a:r>
            <a:r>
              <a:rPr lang="en-US" dirty="0"/>
              <a:t>(data=</a:t>
            </a:r>
            <a:r>
              <a:rPr lang="en-US" dirty="0" err="1"/>
              <a:t>mtcars</a:t>
            </a:r>
            <a:r>
              <a:rPr lang="en-US" dirty="0"/>
              <a:t>, x=</a:t>
            </a:r>
            <a:r>
              <a:rPr lang="en-US" dirty="0" err="1"/>
              <a:t>disp</a:t>
            </a:r>
            <a:r>
              <a:rPr lang="en-US" dirty="0"/>
              <a:t>, y=</a:t>
            </a:r>
            <a:r>
              <a:rPr lang="en-US" dirty="0" err="1"/>
              <a:t>wt</a:t>
            </a:r>
            <a:r>
              <a:rPr lang="en-US" dirty="0"/>
              <a:t>, color=carb, facets=~carb)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11" y="1989799"/>
            <a:ext cx="8519401" cy="4506003"/>
          </a:xfrm>
          <a:prstGeom prst="rect">
            <a:avLst/>
          </a:prstGeom>
        </p:spPr>
      </p:pic>
    </p:spTree>
    <p:extLst>
      <p:ext uri="{BB962C8B-B14F-4D97-AF65-F5344CB8AC3E}">
        <p14:creationId xmlns:p14="http://schemas.microsoft.com/office/powerpoint/2010/main" val="112305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lines- Statistical Transformation</a:t>
            </a:r>
            <a:endParaRPr lang="en-US" dirty="0"/>
          </a:p>
        </p:txBody>
      </p:sp>
      <p:sp>
        <p:nvSpPr>
          <p:cNvPr id="3" name="Rectangle 2"/>
          <p:cNvSpPr/>
          <p:nvPr/>
        </p:nvSpPr>
        <p:spPr>
          <a:xfrm>
            <a:off x="117231" y="981896"/>
            <a:ext cx="8862646" cy="1569660"/>
          </a:xfrm>
          <a:prstGeom prst="rect">
            <a:avLst/>
          </a:prstGeom>
        </p:spPr>
        <p:txBody>
          <a:bodyPr wrap="square">
            <a:spAutoFit/>
          </a:bodyPr>
          <a:lstStyle/>
          <a:p>
            <a:r>
              <a:rPr lang="en-US" sz="1600" dirty="0" smtClean="0"/>
              <a:t>In </a:t>
            </a:r>
            <a:r>
              <a:rPr lang="en-US" sz="1600" dirty="0"/>
              <a:t>ggplot2, </a:t>
            </a:r>
            <a:r>
              <a:rPr lang="en-US" sz="1600" dirty="0" smtClean="0"/>
              <a:t>a plot can be thought of made </a:t>
            </a:r>
            <a:r>
              <a:rPr lang="en-US" sz="1600" dirty="0"/>
              <a:t>up </a:t>
            </a:r>
            <a:r>
              <a:rPr lang="en-US" sz="1600" dirty="0" smtClean="0"/>
              <a:t>at different </a:t>
            </a:r>
            <a:r>
              <a:rPr lang="en-US" sz="1600" dirty="0"/>
              <a:t>layers.  A </a:t>
            </a:r>
            <a:r>
              <a:rPr lang="en-US" sz="1600" dirty="0" smtClean="0"/>
              <a:t>trend line </a:t>
            </a:r>
            <a:r>
              <a:rPr lang="en-US" sz="1600" dirty="0"/>
              <a:t>is a statistical transformation layer that is overlaid on the graph. </a:t>
            </a:r>
            <a:r>
              <a:rPr lang="en-US" sz="1600" dirty="0" smtClean="0"/>
              <a:t>A trend line can be added to any plot. A plot can be saved as variable and features could be added at every step</a:t>
            </a:r>
          </a:p>
          <a:p>
            <a:endParaRPr lang="en-US" sz="1600" dirty="0" smtClean="0"/>
          </a:p>
          <a:p>
            <a:endParaRPr lang="en-US" sz="1600" dirty="0"/>
          </a:p>
          <a:p>
            <a:endParaRPr lang="en-US" sz="1600" dirty="0" smtClean="0"/>
          </a:p>
        </p:txBody>
      </p:sp>
      <p:sp>
        <p:nvSpPr>
          <p:cNvPr id="4" name="TextBox 3"/>
          <p:cNvSpPr txBox="1"/>
          <p:nvPr/>
        </p:nvSpPr>
        <p:spPr>
          <a:xfrm>
            <a:off x="140981" y="1923782"/>
            <a:ext cx="8851438"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a:t>
            </a:r>
            <a:r>
              <a:rPr lang="en-US" dirty="0" err="1"/>
              <a:t>myplot</a:t>
            </a:r>
            <a:r>
              <a:rPr lang="en-US" dirty="0"/>
              <a:t> &lt;- </a:t>
            </a:r>
            <a:r>
              <a:rPr lang="en-US" dirty="0" err="1"/>
              <a:t>qplot</a:t>
            </a:r>
            <a:r>
              <a:rPr lang="en-US" dirty="0"/>
              <a:t>(data=</a:t>
            </a:r>
            <a:r>
              <a:rPr lang="en-US" dirty="0" err="1"/>
              <a:t>mtcars</a:t>
            </a:r>
            <a:r>
              <a:rPr lang="en-US" dirty="0"/>
              <a:t>, x=</a:t>
            </a:r>
            <a:r>
              <a:rPr lang="en-US" dirty="0" err="1"/>
              <a:t>disp</a:t>
            </a:r>
            <a:r>
              <a:rPr lang="en-US" dirty="0"/>
              <a:t>, y=</a:t>
            </a:r>
            <a:r>
              <a:rPr lang="en-US" dirty="0" err="1"/>
              <a:t>wt</a:t>
            </a:r>
            <a:r>
              <a:rPr lang="en-US" dirty="0"/>
              <a:t>, color=carb, facets = ~carb)</a:t>
            </a:r>
          </a:p>
          <a:p>
            <a:r>
              <a:rPr lang="en-US" dirty="0"/>
              <a:t>&gt; </a:t>
            </a:r>
            <a:r>
              <a:rPr lang="en-US" dirty="0" err="1"/>
              <a:t>myplot</a:t>
            </a:r>
            <a:r>
              <a:rPr lang="en-US" dirty="0"/>
              <a:t> &lt;- </a:t>
            </a:r>
            <a:r>
              <a:rPr lang="en-US" dirty="0" err="1"/>
              <a:t>myplot</a:t>
            </a:r>
            <a:r>
              <a:rPr lang="en-US" dirty="0"/>
              <a:t> + </a:t>
            </a:r>
            <a:r>
              <a:rPr lang="en-US" dirty="0" err="1"/>
              <a:t>stat_smooth</a:t>
            </a:r>
            <a:r>
              <a:rPr lang="en-US" dirty="0"/>
              <a:t>(method="loess")</a:t>
            </a:r>
          </a:p>
          <a:p>
            <a:r>
              <a:rPr lang="en-US" dirty="0"/>
              <a:t>&gt; </a:t>
            </a:r>
            <a:r>
              <a:rPr lang="en-US" dirty="0" err="1"/>
              <a:t>myplot</a:t>
            </a:r>
            <a:r>
              <a:rPr lang="en-US"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81" y="2838202"/>
            <a:ext cx="8838896" cy="3800103"/>
          </a:xfrm>
          <a:prstGeom prst="rect">
            <a:avLst/>
          </a:prstGeom>
        </p:spPr>
      </p:pic>
    </p:spTree>
    <p:extLst>
      <p:ext uri="{BB962C8B-B14F-4D97-AF65-F5344CB8AC3E}">
        <p14:creationId xmlns:p14="http://schemas.microsoft.com/office/powerpoint/2010/main" val="27238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GGPLOT</a:t>
            </a:r>
            <a:endParaRPr lang="en-US" dirty="0"/>
          </a:p>
        </p:txBody>
      </p:sp>
      <p:sp>
        <p:nvSpPr>
          <p:cNvPr id="3" name="Rectangle 2"/>
          <p:cNvSpPr/>
          <p:nvPr/>
        </p:nvSpPr>
        <p:spPr>
          <a:xfrm>
            <a:off x="117231" y="993771"/>
            <a:ext cx="8862646" cy="1077218"/>
          </a:xfrm>
          <a:prstGeom prst="rect">
            <a:avLst/>
          </a:prstGeom>
        </p:spPr>
        <p:txBody>
          <a:bodyPr wrap="square">
            <a:spAutoFit/>
          </a:bodyPr>
          <a:lstStyle/>
          <a:p>
            <a:r>
              <a:rPr lang="en-US" sz="1600" dirty="0" err="1" smtClean="0"/>
              <a:t>Ggplot</a:t>
            </a:r>
            <a:r>
              <a:rPr lang="en-US" sz="1600" dirty="0" smtClean="0"/>
              <a:t> allows for extreme customization in the graphics that we create.</a:t>
            </a:r>
          </a:p>
          <a:p>
            <a:endParaRPr lang="en-US" sz="1600" dirty="0" smtClean="0"/>
          </a:p>
          <a:p>
            <a:endParaRPr lang="en-US" sz="1600" dirty="0"/>
          </a:p>
          <a:p>
            <a:endParaRPr lang="en-US" sz="1600" dirty="0" smtClean="0"/>
          </a:p>
        </p:txBody>
      </p:sp>
      <p:sp>
        <p:nvSpPr>
          <p:cNvPr id="4" name="TextBox 3"/>
          <p:cNvSpPr txBox="1"/>
          <p:nvPr/>
        </p:nvSpPr>
        <p:spPr>
          <a:xfrm>
            <a:off x="140981" y="1698157"/>
            <a:ext cx="8851438"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myggplot</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ggplot</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mtcars</a:t>
            </a:r>
            <a:r>
              <a:rPr lang="en-US" sz="1400" dirty="0">
                <a:latin typeface="Consolas" pitchFamily="49" charset="0"/>
                <a:cs typeface="Consolas" pitchFamily="49" charset="0"/>
              </a:rPr>
              <a:t>, </a:t>
            </a:r>
            <a:r>
              <a:rPr lang="en-US" sz="1400" dirty="0" err="1" smtClean="0">
                <a:latin typeface="Consolas" pitchFamily="49" charset="0"/>
                <a:cs typeface="Consolas" pitchFamily="49" charset="0"/>
              </a:rPr>
              <a:t>aes</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disp,wt</a:t>
            </a:r>
            <a:r>
              <a:rPr lang="en-US" sz="1400" dirty="0" smtClean="0">
                <a:latin typeface="Consolas" pitchFamily="49" charset="0"/>
                <a:cs typeface="Consolas" pitchFamily="49" charset="0"/>
              </a:rPr>
              <a:t>))  #to set up the datasets in </a:t>
            </a:r>
            <a:r>
              <a:rPr lang="en-US" sz="1400" dirty="0" err="1" smtClean="0">
                <a:latin typeface="Consolas" pitchFamily="49" charset="0"/>
                <a:cs typeface="Consolas" pitchFamily="49" charset="0"/>
              </a:rPr>
              <a:t>ggplot</a:t>
            </a:r>
            <a:r>
              <a:rPr lang="en-US" sz="1400" dirty="0" smtClean="0">
                <a:latin typeface="Consolas" pitchFamily="49" charset="0"/>
                <a:cs typeface="Consolas" pitchFamily="49" charset="0"/>
              </a:rPr>
              <a:t> function</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myggplot</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myggplot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r>
              <a:rPr lang="en-US" sz="1400" dirty="0" err="1" smtClean="0">
                <a:latin typeface="Consolas" pitchFamily="49" charset="0"/>
                <a:cs typeface="Consolas" pitchFamily="49" charset="0"/>
              </a:rPr>
              <a:t>geom_point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geom_point</a:t>
            </a:r>
            <a:r>
              <a:rPr lang="en-US" sz="1400" dirty="0" smtClean="0">
                <a:latin typeface="Consolas" pitchFamily="49" charset="0"/>
                <a:cs typeface="Consolas" pitchFamily="49" charset="0"/>
              </a:rPr>
              <a:t> produces scatter plot</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mycolor</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myggplot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geom_point</a:t>
            </a:r>
            <a:r>
              <a:rPr lang="en-US" sz="1400" dirty="0">
                <a:latin typeface="Consolas" pitchFamily="49" charset="0"/>
                <a:cs typeface="Consolas" pitchFamily="49" charset="0"/>
              </a:rPr>
              <a:t>(color="red</a:t>
            </a:r>
            <a:r>
              <a:rPr lang="en-US" sz="1400" dirty="0" smtClean="0">
                <a:latin typeface="Consolas" pitchFamily="49" charset="0"/>
                <a:cs typeface="Consolas" pitchFamily="49" charset="0"/>
              </a:rPr>
              <a:t>") #scatter plot in red</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myaes</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myggplot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r>
              <a:rPr lang="en-US" sz="1400" dirty="0" err="1" smtClean="0">
                <a:latin typeface="Consolas" pitchFamily="49" charset="0"/>
                <a:cs typeface="Consolas" pitchFamily="49" charset="0"/>
              </a:rPr>
              <a:t>geom_point</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aes</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colour</a:t>
            </a:r>
            <a:r>
              <a:rPr lang="en-US" sz="1400" dirty="0" smtClean="0">
                <a:latin typeface="Consolas" pitchFamily="49" charset="0"/>
                <a:cs typeface="Consolas" pitchFamily="49" charset="0"/>
              </a:rPr>
              <a:t>=am))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aes</a:t>
            </a:r>
            <a:r>
              <a:rPr lang="en-US" sz="1400" dirty="0" smtClean="0">
                <a:latin typeface="Consolas" pitchFamily="49" charset="0"/>
                <a:cs typeface="Consolas" pitchFamily="49" charset="0"/>
              </a:rPr>
              <a:t> produces color for </a:t>
            </a:r>
            <a:r>
              <a:rPr lang="en-US" sz="1400" dirty="0" err="1" smtClean="0">
                <a:latin typeface="Consolas" pitchFamily="49" charset="0"/>
                <a:cs typeface="Consolas" pitchFamily="49" charset="0"/>
              </a:rPr>
              <a:t>eac</a:t>
            </a:r>
            <a:r>
              <a:rPr lang="en-US" sz="1400" dirty="0" smtClean="0">
                <a:latin typeface="Consolas" pitchFamily="49" charset="0"/>
                <a:cs typeface="Consolas" pitchFamily="49" charset="0"/>
              </a:rPr>
              <a:t> levels of the factor, same as shown in </a:t>
            </a:r>
            <a:r>
              <a:rPr lang="en-US" sz="1400" dirty="0" err="1" smtClean="0">
                <a:latin typeface="Consolas" pitchFamily="49" charset="0"/>
                <a:cs typeface="Consolas" pitchFamily="49" charset="0"/>
              </a:rPr>
              <a:t>qplot</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myaes</a:t>
            </a:r>
            <a:r>
              <a:rPr lang="en-US" sz="1400" dirty="0" smtClean="0">
                <a:latin typeface="Consolas" pitchFamily="49" charset="0"/>
                <a:cs typeface="Consolas" pitchFamily="49" charset="0"/>
              </a:rPr>
              <a:t> &lt;- </a:t>
            </a:r>
            <a:r>
              <a:rPr lang="en-US" sz="1400" dirty="0" err="1" smtClean="0">
                <a:latin typeface="Consolas" pitchFamily="49" charset="0"/>
                <a:cs typeface="Consolas" pitchFamily="49" charset="0"/>
              </a:rPr>
              <a:t>myaes</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geom_point</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aes</a:t>
            </a:r>
            <a:r>
              <a:rPr lang="en-US" sz="1400" dirty="0" smtClean="0">
                <a:latin typeface="Consolas" pitchFamily="49" charset="0"/>
                <a:cs typeface="Consolas" pitchFamily="49" charset="0"/>
              </a:rPr>
              <a:t>(shape=carb)) + </a:t>
            </a:r>
            <a:r>
              <a:rPr lang="en-US" sz="1400" dirty="0" err="1">
                <a:latin typeface="Consolas" pitchFamily="49" charset="0"/>
                <a:cs typeface="Consolas" pitchFamily="49" charset="0"/>
              </a:rPr>
              <a:t>facet_wrap</a:t>
            </a:r>
            <a:r>
              <a:rPr lang="en-US" sz="1400" dirty="0">
                <a:latin typeface="Consolas" pitchFamily="49" charset="0"/>
                <a:cs typeface="Consolas" pitchFamily="49" charset="0"/>
              </a:rPr>
              <a:t>(~</a:t>
            </a:r>
            <a:r>
              <a:rPr lang="en-US" sz="1400" dirty="0" err="1">
                <a:latin typeface="Consolas" pitchFamily="49" charset="0"/>
                <a:cs typeface="Consolas" pitchFamily="49" charset="0"/>
              </a:rPr>
              <a:t>vs,nrow</a:t>
            </a:r>
            <a:r>
              <a:rPr lang="en-US" sz="1400" dirty="0">
                <a:latin typeface="Consolas" pitchFamily="49" charset="0"/>
                <a:cs typeface="Consolas" pitchFamily="49" charset="0"/>
              </a:rPr>
              <a:t>=1</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ggtitle</a:t>
            </a:r>
            <a:r>
              <a:rPr lang="en-US" sz="1400" dirty="0" smtClean="0">
                <a:latin typeface="Consolas" pitchFamily="49" charset="0"/>
                <a:cs typeface="Consolas" pitchFamily="49" charset="0"/>
              </a:rPr>
              <a:t>(“MTCARS”) + </a:t>
            </a:r>
            <a:r>
              <a:rPr lang="en-US" sz="1400" dirty="0">
                <a:latin typeface="Consolas" pitchFamily="49" charset="0"/>
                <a:cs typeface="Consolas" pitchFamily="49" charset="0"/>
              </a:rPr>
              <a:t>labs(x="</a:t>
            </a:r>
            <a:r>
              <a:rPr lang="en-US" sz="1400" dirty="0" err="1">
                <a:latin typeface="Consolas" pitchFamily="49" charset="0"/>
                <a:cs typeface="Consolas" pitchFamily="49" charset="0"/>
              </a:rPr>
              <a:t>DISPLACEMENT",y</a:t>
            </a:r>
            <a:r>
              <a:rPr lang="en-US" sz="1400" dirty="0">
                <a:latin typeface="Consolas" pitchFamily="49" charset="0"/>
                <a:cs typeface="Consolas" pitchFamily="49" charset="0"/>
              </a:rPr>
              <a:t>="WEIGHT</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#depicts the three factors on the same graph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81" y="3906982"/>
            <a:ext cx="8851438" cy="2718718"/>
          </a:xfrm>
          <a:prstGeom prst="rect">
            <a:avLst/>
          </a:prstGeom>
        </p:spPr>
      </p:pic>
    </p:spTree>
    <p:extLst>
      <p:ext uri="{BB962C8B-B14F-4D97-AF65-F5344CB8AC3E}">
        <p14:creationId xmlns:p14="http://schemas.microsoft.com/office/powerpoint/2010/main" val="1099456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features</a:t>
            </a:r>
            <a:endParaRPr lang="en-US" dirty="0"/>
          </a:p>
        </p:txBody>
      </p:sp>
      <p:sp>
        <p:nvSpPr>
          <p:cNvPr id="3" name="Rectangle 2"/>
          <p:cNvSpPr/>
          <p:nvPr/>
        </p:nvSpPr>
        <p:spPr>
          <a:xfrm>
            <a:off x="117231" y="980123"/>
            <a:ext cx="8862646" cy="1323439"/>
          </a:xfrm>
          <a:prstGeom prst="rect">
            <a:avLst/>
          </a:prstGeom>
        </p:spPr>
        <p:txBody>
          <a:bodyPr wrap="square">
            <a:spAutoFit/>
          </a:bodyPr>
          <a:lstStyle/>
          <a:p>
            <a:r>
              <a:rPr lang="en-US" sz="1600" dirty="0" smtClean="0"/>
              <a:t>Further integration on factors is possible. </a:t>
            </a:r>
            <a:r>
              <a:rPr lang="en-US" sz="1600" dirty="0" err="1" smtClean="0"/>
              <a:t>Facet_grid</a:t>
            </a:r>
            <a:r>
              <a:rPr lang="en-US" sz="1600" dirty="0" smtClean="0"/>
              <a:t> can be used for doing so</a:t>
            </a:r>
          </a:p>
          <a:p>
            <a:r>
              <a:rPr lang="en-US" sz="1600" dirty="0" smtClean="0"/>
              <a:t> </a:t>
            </a:r>
          </a:p>
          <a:p>
            <a:endParaRPr lang="en-US" sz="1600" dirty="0" smtClean="0"/>
          </a:p>
          <a:p>
            <a:endParaRPr lang="en-US" sz="1600" dirty="0"/>
          </a:p>
          <a:p>
            <a:endParaRPr lang="en-US" sz="1600" dirty="0" smtClean="0"/>
          </a:p>
        </p:txBody>
      </p:sp>
      <p:sp>
        <p:nvSpPr>
          <p:cNvPr id="4" name="TextBox 3"/>
          <p:cNvSpPr txBox="1"/>
          <p:nvPr/>
        </p:nvSpPr>
        <p:spPr>
          <a:xfrm>
            <a:off x="140981" y="1345989"/>
            <a:ext cx="8851438"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myaes2 &lt;- </a:t>
            </a:r>
            <a:r>
              <a:rPr lang="en-US" dirty="0" err="1"/>
              <a:t>myaes</a:t>
            </a:r>
            <a:r>
              <a:rPr lang="en-US" dirty="0"/>
              <a:t> + </a:t>
            </a:r>
            <a:r>
              <a:rPr lang="en-US" dirty="0" err="1"/>
              <a:t>geom_point</a:t>
            </a:r>
            <a:r>
              <a:rPr lang="en-US" dirty="0"/>
              <a:t>(</a:t>
            </a:r>
            <a:r>
              <a:rPr lang="en-US" dirty="0" err="1"/>
              <a:t>aes</a:t>
            </a:r>
            <a:r>
              <a:rPr lang="en-US" dirty="0"/>
              <a:t>(shape=carb)) + </a:t>
            </a:r>
            <a:r>
              <a:rPr lang="en-US" dirty="0" err="1"/>
              <a:t>ggtitle</a:t>
            </a:r>
            <a:r>
              <a:rPr lang="en-US" dirty="0"/>
              <a:t>(“MTCARS”) </a:t>
            </a:r>
            <a:r>
              <a:rPr lang="en-US" dirty="0" smtClean="0"/>
              <a:t>                    + labs(x</a:t>
            </a:r>
            <a:r>
              <a:rPr lang="en-US" dirty="0"/>
              <a:t>="</a:t>
            </a:r>
            <a:r>
              <a:rPr lang="en-US" dirty="0" err="1"/>
              <a:t>DISPLACEMENT",y</a:t>
            </a:r>
            <a:r>
              <a:rPr lang="en-US" dirty="0"/>
              <a:t>="WEIGHT")  #used from last page</a:t>
            </a:r>
          </a:p>
          <a:p>
            <a:r>
              <a:rPr lang="en-US" dirty="0"/>
              <a:t>&gt; </a:t>
            </a:r>
            <a:r>
              <a:rPr lang="en-US" dirty="0" err="1"/>
              <a:t>Myface</a:t>
            </a:r>
            <a:r>
              <a:rPr lang="en-US" dirty="0"/>
              <a:t> &lt;- myaes2 + </a:t>
            </a:r>
            <a:r>
              <a:rPr lang="en-US" dirty="0" err="1"/>
              <a:t>facet_grid</a:t>
            </a:r>
            <a:r>
              <a:rPr lang="en-US" dirty="0"/>
              <a:t>(</a:t>
            </a:r>
            <a:r>
              <a:rPr lang="en-US" dirty="0" err="1"/>
              <a:t>vs~gear</a:t>
            </a:r>
            <a:r>
              <a:rPr lang="en-US" dirty="0"/>
              <a:t>) #breaks the </a:t>
            </a:r>
            <a:r>
              <a:rPr lang="en-US" dirty="0" err="1"/>
              <a:t>gaphs</a:t>
            </a:r>
            <a:r>
              <a:rPr lang="en-US" dirty="0"/>
              <a:t> on </a:t>
            </a:r>
            <a:r>
              <a:rPr lang="en-US" dirty="0" err="1"/>
              <a:t>vs</a:t>
            </a:r>
            <a:r>
              <a:rPr lang="en-US" dirty="0"/>
              <a:t>-gear levels</a:t>
            </a:r>
          </a:p>
          <a:p>
            <a:r>
              <a:rPr lang="en-US" dirty="0"/>
              <a:t>&gt; </a:t>
            </a:r>
            <a:r>
              <a:rPr lang="en-US" dirty="0" err="1"/>
              <a:t>Myline</a:t>
            </a:r>
            <a:r>
              <a:rPr lang="en-US" dirty="0"/>
              <a:t> &lt;- </a:t>
            </a:r>
            <a:r>
              <a:rPr lang="en-US" dirty="0" err="1"/>
              <a:t>myface</a:t>
            </a:r>
            <a:r>
              <a:rPr lang="en-US" dirty="0"/>
              <a:t> + </a:t>
            </a:r>
            <a:r>
              <a:rPr lang="en-US" dirty="0" err="1"/>
              <a:t>geom_line</a:t>
            </a:r>
            <a:r>
              <a:rPr lang="en-US" dirty="0"/>
              <a:t>(color=“green”, </a:t>
            </a:r>
            <a:r>
              <a:rPr lang="en-US" dirty="0" err="1"/>
              <a:t>lwd</a:t>
            </a:r>
            <a:r>
              <a:rPr lang="en-US" dirty="0"/>
              <a:t>=1)  #Adding a line plot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81" y="2412517"/>
            <a:ext cx="8851438" cy="4173504"/>
          </a:xfrm>
          <a:prstGeom prst="rect">
            <a:avLst/>
          </a:prstGeom>
        </p:spPr>
      </p:pic>
    </p:spTree>
    <p:extLst>
      <p:ext uri="{BB962C8B-B14F-4D97-AF65-F5344CB8AC3E}">
        <p14:creationId xmlns:p14="http://schemas.microsoft.com/office/powerpoint/2010/main" val="93165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Schedule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0792664"/>
              </p:ext>
            </p:extLst>
          </p:nvPr>
        </p:nvGraphicFramePr>
        <p:xfrm>
          <a:off x="1524000" y="1397000"/>
          <a:ext cx="6096000" cy="3337560"/>
        </p:xfrm>
        <a:graphic>
          <a:graphicData uri="http://schemas.openxmlformats.org/drawingml/2006/table">
            <a:tbl>
              <a:tblPr firstRow="1" bandRow="1">
                <a:tableStyleId>{8EC20E35-A176-4012-BC5E-935CFFF8708E}</a:tableStyleId>
              </a:tblPr>
              <a:tblGrid>
                <a:gridCol w="1273791"/>
                <a:gridCol w="4822209"/>
              </a:tblGrid>
              <a:tr h="370840">
                <a:tc>
                  <a:txBody>
                    <a:bodyPr/>
                    <a:lstStyle/>
                    <a:p>
                      <a:r>
                        <a:rPr lang="en-US" dirty="0" smtClean="0"/>
                        <a:t>Day</a:t>
                      </a:r>
                      <a:endParaRPr lang="en-US" dirty="0"/>
                    </a:p>
                  </a:txBody>
                  <a:tcPr/>
                </a:tc>
                <a:tc>
                  <a:txBody>
                    <a:bodyPr/>
                    <a:lstStyle/>
                    <a:p>
                      <a:r>
                        <a:rPr lang="en-US" dirty="0" smtClean="0"/>
                        <a:t>Chapters</a:t>
                      </a:r>
                      <a:endParaRPr lang="en-US" dirty="0"/>
                    </a:p>
                  </a:txBody>
                  <a:tcPr/>
                </a:tc>
              </a:tr>
              <a:tr h="370840">
                <a:tc>
                  <a:txBody>
                    <a:bodyPr/>
                    <a:lstStyle/>
                    <a:p>
                      <a:r>
                        <a:rPr lang="en-US" dirty="0" smtClean="0"/>
                        <a:t>1-2</a:t>
                      </a:r>
                    </a:p>
                  </a:txBody>
                  <a:tcPr/>
                </a:tc>
                <a:tc>
                  <a:txBody>
                    <a:bodyPr/>
                    <a:lstStyle/>
                    <a:p>
                      <a:r>
                        <a:rPr lang="en-US" dirty="0" smtClean="0"/>
                        <a:t>Introduction</a:t>
                      </a:r>
                      <a:r>
                        <a:rPr lang="en-US" baseline="0" dirty="0" smtClean="0"/>
                        <a:t> to R, Vectors, Lists, Arrays</a:t>
                      </a:r>
                      <a:endParaRPr lang="en-US" dirty="0"/>
                    </a:p>
                  </a:txBody>
                  <a:tcPr/>
                </a:tc>
              </a:tr>
              <a:tr h="370840">
                <a:tc>
                  <a:txBody>
                    <a:bodyPr/>
                    <a:lstStyle/>
                    <a:p>
                      <a:r>
                        <a:rPr lang="en-US" dirty="0" smtClean="0"/>
                        <a:t>3</a:t>
                      </a:r>
                      <a:endParaRPr lang="en-US" dirty="0"/>
                    </a:p>
                  </a:txBody>
                  <a:tcPr/>
                </a:tc>
                <a:tc>
                  <a:txBody>
                    <a:bodyPr/>
                    <a:lstStyle/>
                    <a:p>
                      <a:r>
                        <a:rPr lang="en-US" dirty="0" smtClean="0"/>
                        <a:t>Matrices, Data</a:t>
                      </a:r>
                      <a:r>
                        <a:rPr lang="en-US" baseline="0" dirty="0" smtClean="0"/>
                        <a:t> Frames, Factors, Import/Export</a:t>
                      </a:r>
                      <a:endParaRPr lang="en-US" dirty="0"/>
                    </a:p>
                  </a:txBody>
                  <a:tcPr/>
                </a:tc>
              </a:tr>
              <a:tr h="370840">
                <a:tc>
                  <a:txBody>
                    <a:bodyPr/>
                    <a:lstStyle/>
                    <a:p>
                      <a:r>
                        <a:rPr lang="en-US" dirty="0" smtClean="0"/>
                        <a:t>4</a:t>
                      </a:r>
                      <a:endParaRPr lang="en-US" dirty="0"/>
                    </a:p>
                  </a:txBody>
                  <a:tcPr/>
                </a:tc>
                <a:tc>
                  <a:txBody>
                    <a:bodyPr/>
                    <a:lstStyle/>
                    <a:p>
                      <a:r>
                        <a:rPr lang="en-US" dirty="0" smtClean="0"/>
                        <a:t>Control flow, Loops</a:t>
                      </a:r>
                      <a:endParaRPr lang="en-US" dirty="0"/>
                    </a:p>
                  </a:txBody>
                  <a:tcPr/>
                </a:tc>
              </a:tr>
              <a:tr h="370840">
                <a:tc>
                  <a:txBody>
                    <a:bodyPr/>
                    <a:lstStyle/>
                    <a:p>
                      <a:r>
                        <a:rPr lang="en-US" dirty="0" smtClean="0"/>
                        <a:t>5</a:t>
                      </a:r>
                      <a:endParaRPr lang="en-US" dirty="0"/>
                    </a:p>
                  </a:txBody>
                  <a:tcPr/>
                </a:tc>
                <a:tc>
                  <a:txBody>
                    <a:bodyPr/>
                    <a:lstStyle/>
                    <a:p>
                      <a:r>
                        <a:rPr lang="en-US" dirty="0" smtClean="0"/>
                        <a:t>Vectorization, Apply</a:t>
                      </a:r>
                      <a:r>
                        <a:rPr lang="en-US" baseline="0" dirty="0" smtClean="0"/>
                        <a:t> Family</a:t>
                      </a:r>
                      <a:endParaRPr lang="en-US" dirty="0"/>
                    </a:p>
                  </a:txBody>
                  <a:tcPr/>
                </a:tc>
              </a:tr>
              <a:tr h="370840">
                <a:tc>
                  <a:txBody>
                    <a:bodyPr/>
                    <a:lstStyle/>
                    <a:p>
                      <a:r>
                        <a:rPr lang="en-US" dirty="0" smtClean="0"/>
                        <a:t>6</a:t>
                      </a:r>
                      <a:endParaRPr lang="en-US" dirty="0"/>
                    </a:p>
                  </a:txBody>
                  <a:tcPr/>
                </a:tc>
                <a:tc>
                  <a:txBody>
                    <a:bodyPr/>
                    <a:lstStyle/>
                    <a:p>
                      <a:r>
                        <a:rPr lang="en-US" dirty="0" smtClean="0"/>
                        <a:t>Functions, </a:t>
                      </a:r>
                      <a:r>
                        <a:rPr lang="en-US" baseline="0" dirty="0" smtClean="0"/>
                        <a:t>Utilities</a:t>
                      </a:r>
                      <a:endParaRPr lang="en-US" dirty="0"/>
                    </a:p>
                  </a:txBody>
                  <a:tcPr/>
                </a:tc>
              </a:tr>
              <a:tr h="370840">
                <a:tc>
                  <a:txBody>
                    <a:bodyPr/>
                    <a:lstStyle/>
                    <a:p>
                      <a:r>
                        <a:rPr lang="en-US" dirty="0" smtClean="0"/>
                        <a:t>7</a:t>
                      </a:r>
                      <a:endParaRPr lang="en-US" dirty="0"/>
                    </a:p>
                  </a:txBody>
                  <a:tcPr/>
                </a:tc>
                <a:tc>
                  <a:txBody>
                    <a:bodyPr/>
                    <a:lstStyle/>
                    <a:p>
                      <a:r>
                        <a:rPr lang="en-US" dirty="0" smtClean="0"/>
                        <a:t>Data Prep, Data Cleaning</a:t>
                      </a:r>
                      <a:endParaRPr lang="en-US" dirty="0"/>
                    </a:p>
                  </a:txBody>
                  <a:tcPr/>
                </a:tc>
              </a:tr>
              <a:tr h="370840">
                <a:tc>
                  <a:txBody>
                    <a:bodyPr/>
                    <a:lstStyle/>
                    <a:p>
                      <a:r>
                        <a:rPr lang="en-US" dirty="0" smtClean="0"/>
                        <a:t>8</a:t>
                      </a:r>
                      <a:endParaRPr lang="en-US" dirty="0"/>
                    </a:p>
                  </a:txBody>
                  <a:tcPr/>
                </a:tc>
                <a:tc>
                  <a:txBody>
                    <a:bodyPr/>
                    <a:lstStyle/>
                    <a:p>
                      <a:r>
                        <a:rPr lang="en-US" dirty="0" err="1" smtClean="0"/>
                        <a:t>Dplyr</a:t>
                      </a:r>
                      <a:r>
                        <a:rPr lang="en-US" dirty="0" smtClean="0"/>
                        <a:t>, visualization</a:t>
                      </a:r>
                      <a:endParaRPr lang="en-US" dirty="0"/>
                    </a:p>
                  </a:txBody>
                  <a:tcPr/>
                </a:tc>
              </a:tr>
              <a:tr h="370840">
                <a:tc>
                  <a:txBody>
                    <a:bodyPr/>
                    <a:lstStyle/>
                    <a:p>
                      <a:r>
                        <a:rPr lang="en-US" dirty="0" smtClean="0"/>
                        <a:t>Take</a:t>
                      </a:r>
                      <a:r>
                        <a:rPr lang="en-US" baseline="0" dirty="0" smtClean="0"/>
                        <a:t> away</a:t>
                      </a:r>
                      <a:endParaRPr lang="en-US" dirty="0"/>
                    </a:p>
                  </a:txBody>
                  <a:tcPr/>
                </a:tc>
                <a:tc>
                  <a:txBody>
                    <a:bodyPr/>
                    <a:lstStyle/>
                    <a:p>
                      <a:r>
                        <a:rPr lang="en-US" dirty="0" smtClean="0"/>
                        <a:t>Case Study</a:t>
                      </a:r>
                      <a:r>
                        <a:rPr lang="en-US" baseline="0" dirty="0" smtClean="0"/>
                        <a:t> and discussions</a:t>
                      </a:r>
                      <a:endParaRPr lang="en-US" dirty="0"/>
                    </a:p>
                  </a:txBody>
                  <a:tcPr/>
                </a:tc>
              </a:tr>
            </a:tbl>
          </a:graphicData>
        </a:graphic>
      </p:graphicFrame>
    </p:spTree>
    <p:extLst>
      <p:ext uri="{BB962C8B-B14F-4D97-AF65-F5344CB8AC3E}">
        <p14:creationId xmlns:p14="http://schemas.microsoft.com/office/powerpoint/2010/main" val="246252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7937"/>
            <a:ext cx="8676959" cy="896467"/>
          </a:xfrm>
        </p:spPr>
        <p:txBody>
          <a:bodyPr/>
          <a:lstStyle/>
          <a:p>
            <a:r>
              <a:rPr lang="en-US" dirty="0" smtClean="0"/>
              <a:t>Case Study - Flights</a:t>
            </a:r>
            <a:endParaRPr lang="en-US" dirty="0"/>
          </a:p>
        </p:txBody>
      </p:sp>
      <p:sp>
        <p:nvSpPr>
          <p:cNvPr id="3" name="AutoShape 4" descr="Image result for cargo flight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age result for cargo flight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15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960" y="1434173"/>
            <a:ext cx="2543914" cy="94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8425" y="1000289"/>
            <a:ext cx="8302625" cy="1077218"/>
          </a:xfrm>
          <a:prstGeom prst="rect">
            <a:avLst/>
          </a:prstGeom>
        </p:spPr>
        <p:txBody>
          <a:bodyPr wrap="square">
            <a:spAutoFit/>
          </a:bodyPr>
          <a:lstStyle/>
          <a:p>
            <a:r>
              <a:rPr lang="en-US" sz="1600" dirty="0">
                <a:latin typeface="+mj-lt"/>
              </a:rPr>
              <a:t>This project involves data on flight departure and arrival times from the Bureau of Transportation Statistics. </a:t>
            </a:r>
            <a:r>
              <a:rPr lang="en-US" sz="1600" dirty="0" smtClean="0">
                <a:latin typeface="+mj-lt"/>
              </a:rPr>
              <a:t/>
            </a:r>
            <a:br>
              <a:rPr lang="en-US" sz="1600" dirty="0" smtClean="0">
                <a:latin typeface="+mj-lt"/>
              </a:rPr>
            </a:br>
            <a:r>
              <a:rPr lang="en-US" sz="1600" dirty="0" smtClean="0">
                <a:latin typeface="+mj-lt"/>
              </a:rPr>
              <a:t>Source: </a:t>
            </a:r>
            <a:r>
              <a:rPr lang="en-US" sz="1600" dirty="0">
                <a:latin typeface="+mj-lt"/>
              </a:rPr>
              <a:t> </a:t>
            </a:r>
            <a:r>
              <a:rPr lang="en-US" sz="1600" dirty="0" err="1">
                <a:latin typeface="+mj-lt"/>
                <a:hlinkClick r:id="rId4"/>
              </a:rPr>
              <a:t>Ontime</a:t>
            </a:r>
            <a:r>
              <a:rPr lang="en-US" sz="1600" dirty="0">
                <a:latin typeface="+mj-lt"/>
                <a:hlinkClick r:id="rId4"/>
              </a:rPr>
              <a:t> Table</a:t>
            </a:r>
            <a:r>
              <a:rPr lang="en-US" sz="1600" dirty="0">
                <a:latin typeface="+mj-lt"/>
              </a:rPr>
              <a:t> for flights in January, 2013. </a:t>
            </a:r>
            <a:br>
              <a:rPr lang="en-US" sz="1600" dirty="0">
                <a:latin typeface="+mj-lt"/>
              </a:rPr>
            </a:br>
            <a:endParaRPr lang="en-US" sz="1600" dirty="0">
              <a:latin typeface="+mj-lt"/>
            </a:endParaRPr>
          </a:p>
        </p:txBody>
      </p:sp>
      <p:sp>
        <p:nvSpPr>
          <p:cNvPr id="7" name="Rectangle 6"/>
          <p:cNvSpPr/>
          <p:nvPr/>
        </p:nvSpPr>
        <p:spPr>
          <a:xfrm>
            <a:off x="174624" y="2568475"/>
            <a:ext cx="8512175" cy="1569660"/>
          </a:xfrm>
          <a:prstGeom prst="rect">
            <a:avLst/>
          </a:prstGeom>
          <a:solidFill>
            <a:schemeClr val="accent2">
              <a:lumMod val="20000"/>
              <a:lumOff val="80000"/>
            </a:schemeClr>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dirty="0">
                <a:solidFill>
                  <a:srgbClr val="0070C0"/>
                </a:solidFill>
              </a:rPr>
              <a:t/>
            </a:r>
            <a:br>
              <a:rPr lang="en-US" sz="1600" dirty="0">
                <a:solidFill>
                  <a:srgbClr val="0070C0"/>
                </a:solidFill>
              </a:rPr>
            </a:br>
            <a:endParaRPr lang="en-US" sz="1600" dirty="0" smtClean="0">
              <a:solidFill>
                <a:srgbClr val="0070C0"/>
              </a:solidFill>
              <a:sym typeface="Wingdings" pitchFamily="2" charset="2"/>
            </a:endParaRPr>
          </a:p>
          <a:p>
            <a:r>
              <a:rPr lang="en-US" sz="1600" u="sng" dirty="0" smtClean="0">
                <a:solidFill>
                  <a:srgbClr val="0070C0"/>
                </a:solidFill>
                <a:sym typeface="Wingdings" pitchFamily="2" charset="2"/>
              </a:rPr>
              <a:t>Files available:</a:t>
            </a:r>
            <a:endParaRPr lang="en-US" sz="1600" u="sng" dirty="0">
              <a:solidFill>
                <a:srgbClr val="0070C0"/>
              </a:solidFill>
              <a:sym typeface="Wingdings" pitchFamily="2" charset="2"/>
            </a:endParaRPr>
          </a:p>
          <a:p>
            <a:r>
              <a:rPr lang="en-US" sz="1600" dirty="0" smtClean="0">
                <a:solidFill>
                  <a:srgbClr val="0070C0"/>
                </a:solidFill>
              </a:rPr>
              <a:t>ONTIME1.csv </a:t>
            </a:r>
            <a:r>
              <a:rPr lang="en-US" sz="1600" dirty="0">
                <a:solidFill>
                  <a:srgbClr val="0070C0"/>
                </a:solidFill>
              </a:rPr>
              <a:t>– contains the flight data</a:t>
            </a:r>
            <a:br>
              <a:rPr lang="en-US" sz="1600" dirty="0">
                <a:solidFill>
                  <a:srgbClr val="0070C0"/>
                </a:solidFill>
              </a:rPr>
            </a:br>
            <a:r>
              <a:rPr lang="en-US" sz="1600" dirty="0">
                <a:solidFill>
                  <a:srgbClr val="0070C0"/>
                </a:solidFill>
              </a:rPr>
              <a:t>aircarriernames.csv - a table with the </a:t>
            </a:r>
            <a:r>
              <a:rPr lang="en-US" sz="1600" dirty="0" smtClean="0">
                <a:solidFill>
                  <a:srgbClr val="0070C0"/>
                </a:solidFill>
              </a:rPr>
              <a:t>names </a:t>
            </a:r>
            <a:r>
              <a:rPr lang="en-US" sz="1600" dirty="0">
                <a:solidFill>
                  <a:srgbClr val="0070C0"/>
                </a:solidFill>
              </a:rPr>
              <a:t>of airlines and a 2-3 letter code</a:t>
            </a:r>
          </a:p>
          <a:p>
            <a:r>
              <a:rPr lang="en-US" sz="1600" dirty="0">
                <a:solidFill>
                  <a:srgbClr val="0070C0"/>
                </a:solidFill>
              </a:rPr>
              <a:t>airport_codes.csv - a lookup table for the DOT integer </a:t>
            </a:r>
            <a:r>
              <a:rPr lang="en-US" sz="1600" dirty="0" smtClean="0">
                <a:solidFill>
                  <a:srgbClr val="0070C0"/>
                </a:solidFill>
              </a:rPr>
              <a:t>codes</a:t>
            </a:r>
            <a:endParaRPr lang="en-US" sz="1600" dirty="0">
              <a:solidFill>
                <a:srgbClr val="0070C0"/>
              </a:solidFill>
            </a:endParaRPr>
          </a:p>
        </p:txBody>
      </p:sp>
      <p:sp>
        <p:nvSpPr>
          <p:cNvPr id="10" name="Rectangle 9"/>
          <p:cNvSpPr/>
          <p:nvPr/>
        </p:nvSpPr>
        <p:spPr>
          <a:xfrm>
            <a:off x="98425" y="2383809"/>
            <a:ext cx="2606676" cy="369332"/>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err="1">
                <a:solidFill>
                  <a:schemeClr val="bg1"/>
                </a:solidFill>
              </a:rPr>
              <a:t>Ontime</a:t>
            </a:r>
            <a:r>
              <a:rPr lang="en-US" dirty="0">
                <a:solidFill>
                  <a:schemeClr val="bg1"/>
                </a:solidFill>
              </a:rPr>
              <a:t> flight </a:t>
            </a:r>
            <a:r>
              <a:rPr lang="en-US" dirty="0" smtClean="0">
                <a:solidFill>
                  <a:schemeClr val="bg1"/>
                </a:solidFill>
              </a:rPr>
              <a:t>data.zip</a:t>
            </a:r>
            <a:endParaRPr lang="en-US" dirty="0">
              <a:solidFill>
                <a:schemeClr val="bg1"/>
              </a:solidFill>
            </a:endParaRPr>
          </a:p>
        </p:txBody>
      </p:sp>
      <p:sp>
        <p:nvSpPr>
          <p:cNvPr id="8" name="AutoShape 9" descr="Image result for flight delay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122833" y="4410460"/>
            <a:ext cx="8871042" cy="1308050"/>
          </a:xfrm>
          <a:prstGeom prst="rect">
            <a:avLst/>
          </a:prstGeom>
        </p:spPr>
        <p:txBody>
          <a:bodyPr wrap="square">
            <a:spAutoFit/>
          </a:bodyPr>
          <a:lstStyle/>
          <a:p>
            <a:pPr>
              <a:spcBef>
                <a:spcPts val="600"/>
              </a:spcBef>
            </a:pPr>
            <a:r>
              <a:rPr lang="en-US" sz="1600" dirty="0" smtClean="0"/>
              <a:t>Before turning over for questions, please do the following:</a:t>
            </a:r>
          </a:p>
          <a:p>
            <a:pPr marL="285750" indent="-285750">
              <a:spcBef>
                <a:spcPts val="600"/>
              </a:spcBef>
              <a:buFont typeface="Arial" pitchFamily="34" charset="0"/>
              <a:buChar char="•"/>
            </a:pPr>
            <a:r>
              <a:rPr lang="en-US" sz="1600" dirty="0" smtClean="0"/>
              <a:t>Keep all datasets in one location</a:t>
            </a:r>
          </a:p>
          <a:p>
            <a:pPr marL="285750" indent="-285750">
              <a:spcBef>
                <a:spcPts val="600"/>
              </a:spcBef>
              <a:buFont typeface="Arial" pitchFamily="34" charset="0"/>
              <a:buChar char="•"/>
            </a:pPr>
            <a:r>
              <a:rPr lang="en-US" sz="1600" dirty="0" smtClean="0"/>
              <a:t>Set the working directory to the above location</a:t>
            </a:r>
          </a:p>
          <a:p>
            <a:pPr marL="285750" indent="-285750">
              <a:spcBef>
                <a:spcPts val="600"/>
              </a:spcBef>
              <a:buFont typeface="Arial" pitchFamily="34" charset="0"/>
              <a:buChar char="•"/>
            </a:pPr>
            <a:r>
              <a:rPr lang="en-US" sz="1600" dirty="0" smtClean="0"/>
              <a:t>Load the CSV files as a </a:t>
            </a:r>
            <a:r>
              <a:rPr lang="en-US" sz="1600" dirty="0" err="1" smtClean="0"/>
              <a:t>dataframe</a:t>
            </a:r>
            <a:r>
              <a:rPr lang="en-US" sz="1600" dirty="0" smtClean="0"/>
              <a:t> using read.csv and </a:t>
            </a:r>
            <a:r>
              <a:rPr lang="en-US" sz="1600" dirty="0" err="1" smtClean="0"/>
              <a:t>read.table</a:t>
            </a:r>
            <a:r>
              <a:rPr lang="en-US" sz="1600" dirty="0"/>
              <a:t> </a:t>
            </a:r>
            <a:r>
              <a:rPr lang="en-US" sz="1600" dirty="0" smtClean="0"/>
              <a:t>functionalities </a:t>
            </a:r>
          </a:p>
        </p:txBody>
      </p:sp>
      <p:graphicFrame>
        <p:nvGraphicFramePr>
          <p:cNvPr id="9" name="Object 8"/>
          <p:cNvGraphicFramePr>
            <a:graphicFrameLocks noChangeAspect="1"/>
          </p:cNvGraphicFramePr>
          <p:nvPr>
            <p:extLst>
              <p:ext uri="{D42A27DB-BD31-4B8C-83A1-F6EECF244321}">
                <p14:modId xmlns:p14="http://schemas.microsoft.com/office/powerpoint/2010/main" val="3678056854"/>
              </p:ext>
            </p:extLst>
          </p:nvPr>
        </p:nvGraphicFramePr>
        <p:xfrm>
          <a:off x="6449960" y="2790616"/>
          <a:ext cx="1866900" cy="685800"/>
        </p:xfrm>
        <a:graphic>
          <a:graphicData uri="http://schemas.openxmlformats.org/presentationml/2006/ole">
            <mc:AlternateContent xmlns:mc="http://schemas.openxmlformats.org/markup-compatibility/2006">
              <mc:Choice xmlns:v="urn:schemas-microsoft-com:vml" Requires="v">
                <p:oleObj spid="_x0000_s151652" name="Packager Shell Object" showAsIcon="1" r:id="rId5" imgW="1867320" imgH="685800" progId="Package">
                  <p:embed/>
                </p:oleObj>
              </mc:Choice>
              <mc:Fallback>
                <p:oleObj name="Packager Shell Object" showAsIcon="1" r:id="rId5" imgW="1867320" imgH="685800" progId="Package">
                  <p:embed/>
                  <p:pic>
                    <p:nvPicPr>
                      <p:cNvPr id="0" name=""/>
                      <p:cNvPicPr/>
                      <p:nvPr/>
                    </p:nvPicPr>
                    <p:blipFill>
                      <a:blip r:embed="rId6"/>
                      <a:stretch>
                        <a:fillRect/>
                      </a:stretch>
                    </p:blipFill>
                    <p:spPr>
                      <a:xfrm>
                        <a:off x="6449960" y="2790616"/>
                        <a:ext cx="1866900" cy="685800"/>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574525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Questions</a:t>
            </a:r>
            <a:endParaRPr lang="en-US" dirty="0"/>
          </a:p>
        </p:txBody>
      </p:sp>
      <p:sp>
        <p:nvSpPr>
          <p:cNvPr id="3" name="Rectangle 2"/>
          <p:cNvSpPr/>
          <p:nvPr/>
        </p:nvSpPr>
        <p:spPr>
          <a:xfrm>
            <a:off x="27294" y="984874"/>
            <a:ext cx="9116705" cy="5437386"/>
          </a:xfrm>
          <a:prstGeom prst="rect">
            <a:avLst/>
          </a:prstGeom>
        </p:spPr>
        <p:txBody>
          <a:bodyPr wrap="square">
            <a:spAutoFit/>
          </a:bodyPr>
          <a:lstStyle/>
          <a:p>
            <a:pPr marL="342900" indent="-342900">
              <a:spcBef>
                <a:spcPts val="400"/>
              </a:spcBef>
              <a:buFont typeface="+mj-lt"/>
              <a:buAutoNum type="arabicPeriod"/>
            </a:pPr>
            <a:r>
              <a:rPr lang="en-US" sz="1600" dirty="0" smtClean="0"/>
              <a:t>Are </a:t>
            </a:r>
            <a:r>
              <a:rPr lang="en-US" sz="1600" dirty="0"/>
              <a:t>there any flights with missing CARRIER </a:t>
            </a:r>
            <a:r>
              <a:rPr lang="en-US" sz="1600" dirty="0" smtClean="0"/>
              <a:t>information?</a:t>
            </a:r>
          </a:p>
          <a:p>
            <a:pPr marL="342900" indent="-342900">
              <a:spcBef>
                <a:spcPts val="400"/>
              </a:spcBef>
              <a:buFont typeface="+mj-lt"/>
              <a:buAutoNum type="arabicPeriod"/>
            </a:pPr>
            <a:r>
              <a:rPr lang="en-US" sz="1600" dirty="0" smtClean="0"/>
              <a:t>Are </a:t>
            </a:r>
            <a:r>
              <a:rPr lang="en-US" sz="1600" dirty="0"/>
              <a:t>there any flights with carrier codes that aren't found in the carrier look-up </a:t>
            </a:r>
            <a:r>
              <a:rPr lang="en-US" sz="1600" dirty="0" smtClean="0"/>
              <a:t>table?</a:t>
            </a:r>
          </a:p>
          <a:p>
            <a:pPr marL="342900" indent="-342900">
              <a:spcBef>
                <a:spcPts val="400"/>
              </a:spcBef>
              <a:buFont typeface="+mj-lt"/>
              <a:buAutoNum type="arabicPeriod"/>
            </a:pPr>
            <a:r>
              <a:rPr lang="en-US" sz="1600" dirty="0" smtClean="0"/>
              <a:t>How </a:t>
            </a:r>
            <a:r>
              <a:rPr lang="en-US" sz="1600" dirty="0"/>
              <a:t>many airlines had a flight in January 2013 in this </a:t>
            </a:r>
            <a:r>
              <a:rPr lang="en-US" sz="1600" dirty="0" smtClean="0"/>
              <a:t>database?</a:t>
            </a:r>
          </a:p>
          <a:p>
            <a:pPr marL="342900" indent="-342900">
              <a:spcBef>
                <a:spcPts val="400"/>
              </a:spcBef>
              <a:buFont typeface="+mj-lt"/>
              <a:buAutoNum type="arabicPeriod"/>
            </a:pPr>
            <a:r>
              <a:rPr lang="en-US" sz="1600" dirty="0" smtClean="0"/>
              <a:t>Merge </a:t>
            </a:r>
            <a:r>
              <a:rPr lang="en-US" sz="1600" dirty="0"/>
              <a:t>the </a:t>
            </a:r>
            <a:r>
              <a:rPr lang="en-US" sz="1600" dirty="0" err="1"/>
              <a:t>ontime</a:t>
            </a:r>
            <a:r>
              <a:rPr lang="en-US" sz="1600" dirty="0"/>
              <a:t> flight data with the airport codes to create a text field description of the originating airport to the </a:t>
            </a:r>
            <a:r>
              <a:rPr lang="en-US" sz="1600" dirty="0" err="1"/>
              <a:t>ontime</a:t>
            </a:r>
            <a:r>
              <a:rPr lang="en-US" sz="1600" dirty="0"/>
              <a:t> flight </a:t>
            </a:r>
            <a:r>
              <a:rPr lang="en-US" sz="1600" dirty="0" smtClean="0"/>
              <a:t>data frame</a:t>
            </a:r>
            <a:r>
              <a:rPr lang="en-US" sz="1600" dirty="0"/>
              <a:t>. </a:t>
            </a:r>
            <a:r>
              <a:rPr lang="en-US" sz="1600" dirty="0" smtClean="0"/>
              <a:t/>
            </a:r>
            <a:br>
              <a:rPr lang="en-US" sz="1600" dirty="0" smtClean="0"/>
            </a:br>
            <a:r>
              <a:rPr lang="en-US" sz="1600" dirty="0" smtClean="0"/>
              <a:t>When </a:t>
            </a:r>
            <a:r>
              <a:rPr lang="en-US" sz="1600" dirty="0"/>
              <a:t>done, use the </a:t>
            </a:r>
            <a:r>
              <a:rPr lang="en-US" sz="1600" dirty="0" err="1"/>
              <a:t>str</a:t>
            </a:r>
            <a:r>
              <a:rPr lang="en-US" sz="1600" dirty="0"/>
              <a:t> command to exhibit the characteristics of the new </a:t>
            </a:r>
            <a:r>
              <a:rPr lang="en-US" sz="1600" dirty="0" err="1"/>
              <a:t>data.frame</a:t>
            </a:r>
            <a:r>
              <a:rPr lang="en-US" sz="1600" dirty="0"/>
              <a:t>. Note that this didn't introduce any new </a:t>
            </a:r>
            <a:r>
              <a:rPr lang="en-US" sz="1600" dirty="0" smtClean="0"/>
              <a:t>records.</a:t>
            </a:r>
          </a:p>
          <a:p>
            <a:pPr marL="342900" indent="-342900">
              <a:spcBef>
                <a:spcPts val="400"/>
              </a:spcBef>
              <a:buFont typeface="+mj-lt"/>
              <a:buAutoNum type="arabicPeriod"/>
            </a:pPr>
            <a:r>
              <a:rPr lang="en-US" sz="1600" dirty="0" smtClean="0"/>
              <a:t>Use </a:t>
            </a:r>
            <a:r>
              <a:rPr lang="en-US" sz="1600" dirty="0"/>
              <a:t>the lookup table of carrier codes to find the code for United Airlines. Create a </a:t>
            </a:r>
            <a:r>
              <a:rPr lang="en-US" sz="1600" dirty="0" smtClean="0"/>
              <a:t>subset containing only United </a:t>
            </a:r>
            <a:r>
              <a:rPr lang="en-US" sz="1600" dirty="0"/>
              <a:t>Airlines </a:t>
            </a:r>
            <a:r>
              <a:rPr lang="en-US" sz="1600" dirty="0" smtClean="0"/>
              <a:t>flights</a:t>
            </a:r>
          </a:p>
          <a:p>
            <a:pPr marL="342900" indent="-342900">
              <a:spcBef>
                <a:spcPts val="400"/>
              </a:spcBef>
              <a:buFont typeface="+mj-lt"/>
              <a:buAutoNum type="arabicPeriod"/>
            </a:pPr>
            <a:r>
              <a:rPr lang="en-US" sz="1600" dirty="0" smtClean="0"/>
              <a:t>Create a delay </a:t>
            </a:r>
            <a:r>
              <a:rPr lang="en-US" sz="1600" dirty="0"/>
              <a:t>indicator </a:t>
            </a:r>
            <a:r>
              <a:rPr lang="en-US" sz="1600" dirty="0" smtClean="0"/>
              <a:t>variable (</a:t>
            </a:r>
            <a:r>
              <a:rPr lang="en-US" sz="1600" dirty="0" err="1" smtClean="0"/>
              <a:t>boolean</a:t>
            </a:r>
            <a:r>
              <a:rPr lang="en-US" sz="1600" dirty="0" smtClean="0"/>
              <a:t>) specifying whether or not a flight was delayed</a:t>
            </a:r>
            <a:endParaRPr lang="en-US" sz="1600" dirty="0"/>
          </a:p>
          <a:p>
            <a:pPr marL="342900" indent="-342900">
              <a:spcBef>
                <a:spcPts val="400"/>
              </a:spcBef>
              <a:buFont typeface="+mj-lt"/>
              <a:buAutoNum type="arabicPeriod"/>
            </a:pPr>
            <a:r>
              <a:rPr lang="en-US" sz="1600" dirty="0" smtClean="0"/>
              <a:t>What </a:t>
            </a:r>
            <a:r>
              <a:rPr lang="en-US" sz="1600" dirty="0"/>
              <a:t>percentage of United Airlines </a:t>
            </a:r>
            <a:r>
              <a:rPr lang="en-US" sz="1600" dirty="0" smtClean="0"/>
              <a:t>flights </a:t>
            </a:r>
            <a:r>
              <a:rPr lang="en-US" sz="1600" dirty="0"/>
              <a:t>had a </a:t>
            </a:r>
            <a:r>
              <a:rPr lang="en-US" sz="1600" dirty="0" smtClean="0"/>
              <a:t>delay?</a:t>
            </a:r>
          </a:p>
          <a:p>
            <a:pPr marL="342900" indent="-342900">
              <a:spcBef>
                <a:spcPts val="400"/>
              </a:spcBef>
              <a:buFont typeface="+mj-lt"/>
              <a:buAutoNum type="arabicPeriod"/>
            </a:pPr>
            <a:r>
              <a:rPr lang="en-US" sz="1600" dirty="0" smtClean="0"/>
              <a:t>Sort </a:t>
            </a:r>
            <a:r>
              <a:rPr lang="en-US" sz="1600" dirty="0"/>
              <a:t>the </a:t>
            </a:r>
            <a:r>
              <a:rPr lang="en-US" sz="1600" dirty="0" smtClean="0"/>
              <a:t>data frame </a:t>
            </a:r>
            <a:r>
              <a:rPr lang="en-US" sz="1600" dirty="0"/>
              <a:t>generated in 8 by the amount of delay in decreasing </a:t>
            </a:r>
            <a:r>
              <a:rPr lang="en-US" sz="1600" dirty="0" smtClean="0"/>
              <a:t>order</a:t>
            </a:r>
          </a:p>
          <a:p>
            <a:pPr marL="342900" indent="-342900">
              <a:spcBef>
                <a:spcPts val="400"/>
              </a:spcBef>
              <a:buFont typeface="+mj-lt"/>
              <a:buAutoNum type="arabicPeriod"/>
            </a:pPr>
            <a:r>
              <a:rPr lang="en-US" sz="1600" dirty="0" smtClean="0"/>
              <a:t>Which originating airports had the 3 longest delays for United Airlines in January 2013?</a:t>
            </a:r>
          </a:p>
          <a:p>
            <a:pPr>
              <a:spcBef>
                <a:spcPts val="400"/>
              </a:spcBef>
            </a:pPr>
            <a:r>
              <a:rPr lang="en-US" sz="1600" dirty="0" smtClean="0"/>
              <a:t/>
            </a:r>
            <a:br>
              <a:rPr lang="en-US" sz="1600" dirty="0" smtClean="0"/>
            </a:br>
            <a:r>
              <a:rPr lang="en-US" sz="1600" dirty="0" smtClean="0"/>
              <a:t>Use </a:t>
            </a:r>
            <a:r>
              <a:rPr lang="en-US" sz="1600" dirty="0"/>
              <a:t>loops and apply family functions to answer the following:</a:t>
            </a:r>
          </a:p>
          <a:p>
            <a:pPr marL="285750" indent="-285750">
              <a:spcBef>
                <a:spcPts val="400"/>
              </a:spcBef>
              <a:buFont typeface="Arial" pitchFamily="34" charset="0"/>
              <a:buChar char="•"/>
            </a:pPr>
            <a:r>
              <a:rPr lang="en-US" sz="1600" dirty="0" smtClean="0"/>
              <a:t>Which </a:t>
            </a:r>
            <a:r>
              <a:rPr lang="en-US" sz="1600" dirty="0"/>
              <a:t>airlines had the best on-time performance </a:t>
            </a:r>
            <a:r>
              <a:rPr lang="en-US" sz="1600" dirty="0" smtClean="0"/>
              <a:t>record?</a:t>
            </a:r>
          </a:p>
          <a:p>
            <a:pPr marL="285750" indent="-285750">
              <a:spcBef>
                <a:spcPts val="400"/>
              </a:spcBef>
              <a:buFont typeface="Arial" pitchFamily="34" charset="0"/>
              <a:buChar char="•"/>
            </a:pPr>
            <a:r>
              <a:rPr lang="en-US" sz="1600" dirty="0" smtClean="0"/>
              <a:t>What </a:t>
            </a:r>
            <a:r>
              <a:rPr lang="en-US" sz="1600" dirty="0"/>
              <a:t>are the prevalent reasons for </a:t>
            </a:r>
            <a:r>
              <a:rPr lang="en-US" sz="1600" dirty="0" smtClean="0"/>
              <a:t>delays?</a:t>
            </a:r>
          </a:p>
          <a:p>
            <a:pPr marL="285750" indent="-285750">
              <a:spcBef>
                <a:spcPts val="400"/>
              </a:spcBef>
              <a:buFont typeface="Arial" pitchFamily="34" charset="0"/>
              <a:buChar char="•"/>
            </a:pPr>
            <a:r>
              <a:rPr lang="en-US" sz="1600" dirty="0" smtClean="0"/>
              <a:t>Which </a:t>
            </a:r>
            <a:r>
              <a:rPr lang="en-US" sz="1600" dirty="0"/>
              <a:t>airports had the greatest number of weather delays? </a:t>
            </a:r>
            <a:endParaRPr lang="en-US" sz="1600" dirty="0" smtClean="0"/>
          </a:p>
          <a:p>
            <a:pPr marL="742950" lvl="1" indent="-285750">
              <a:spcBef>
                <a:spcPts val="400"/>
              </a:spcBef>
              <a:buFont typeface="Courier New" pitchFamily="49" charset="0"/>
              <a:buChar char="o"/>
            </a:pPr>
            <a:r>
              <a:rPr lang="en-US" sz="1600" dirty="0" smtClean="0"/>
              <a:t>Which airport saw weather delays on the greatest </a:t>
            </a:r>
            <a:r>
              <a:rPr lang="en-US" sz="1600" dirty="0"/>
              <a:t>number of </a:t>
            </a:r>
            <a:r>
              <a:rPr lang="en-US" sz="1600" dirty="0" smtClean="0"/>
              <a:t>days?</a:t>
            </a:r>
          </a:p>
        </p:txBody>
      </p:sp>
    </p:spTree>
    <p:extLst>
      <p:ext uri="{BB962C8B-B14F-4D97-AF65-F5344CB8AC3E}">
        <p14:creationId xmlns:p14="http://schemas.microsoft.com/office/powerpoint/2010/main" val="113201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Rectangle 2"/>
          <p:cNvSpPr/>
          <p:nvPr/>
        </p:nvSpPr>
        <p:spPr>
          <a:xfrm>
            <a:off x="259303" y="1062208"/>
            <a:ext cx="8720924" cy="8217634"/>
          </a:xfrm>
          <a:prstGeom prst="rect">
            <a:avLst/>
          </a:prstGeom>
        </p:spPr>
        <p:txBody>
          <a:bodyPr wrap="square">
            <a:spAutoFit/>
          </a:bodyPr>
          <a:lstStyle/>
          <a:p>
            <a:pPr marL="342900" indent="-342900">
              <a:buFont typeface="+mj-lt"/>
              <a:buAutoNum type="arabicPeriod"/>
            </a:pPr>
            <a:r>
              <a:rPr lang="en-US" sz="1600" dirty="0" smtClean="0"/>
              <a:t>The Art of R Programming , </a:t>
            </a:r>
            <a:r>
              <a:rPr lang="en-US" sz="1600" dirty="0" err="1" smtClean="0"/>
              <a:t>Normann</a:t>
            </a:r>
            <a:r>
              <a:rPr lang="en-US" sz="1600" dirty="0" smtClean="0"/>
              <a:t> </a:t>
            </a:r>
            <a:r>
              <a:rPr lang="en-US" sz="1600" dirty="0" err="1" smtClean="0"/>
              <a:t>Matloff</a:t>
            </a:r>
            <a:endParaRPr lang="en-US" sz="1600" dirty="0" smtClean="0"/>
          </a:p>
          <a:p>
            <a:pPr marL="342900" indent="-342900">
              <a:buFont typeface="+mj-lt"/>
              <a:buAutoNum type="arabicPeriod"/>
            </a:pPr>
            <a:r>
              <a:rPr lang="en-US" sz="1600" dirty="0" smtClean="0">
                <a:hlinkClick r:id="rId2"/>
              </a:rPr>
              <a:t>www.rdocumentation.org</a:t>
            </a:r>
            <a:endParaRPr lang="en-US" sz="1600" dirty="0" smtClean="0"/>
          </a:p>
          <a:p>
            <a:pPr marL="342900" indent="-342900">
              <a:buFont typeface="+mj-lt"/>
              <a:buAutoNum type="arabicPeriod"/>
            </a:pPr>
            <a:r>
              <a:rPr lang="en-US" sz="1600" dirty="0">
                <a:hlinkClick r:id="rId3"/>
              </a:rPr>
              <a:t>https://cran.r-project.org</a:t>
            </a:r>
            <a:r>
              <a:rPr lang="en-US" sz="1600" dirty="0" smtClean="0">
                <a:hlinkClick r:id="rId3"/>
              </a:rPr>
              <a:t>/</a:t>
            </a:r>
            <a:endParaRPr lang="en-US" sz="1600" dirty="0" smtClean="0"/>
          </a:p>
          <a:p>
            <a:pPr marL="342900" indent="-342900">
              <a:buFont typeface="+mj-lt"/>
              <a:buAutoNum type="arabicPeriod"/>
            </a:pPr>
            <a:r>
              <a:rPr lang="en-US" sz="1600" dirty="0" smtClean="0">
                <a:hlinkClick r:id="rId4"/>
              </a:rPr>
              <a:t>www.analyticsvidha.com</a:t>
            </a:r>
            <a:endParaRPr lang="en-US" sz="1600" dirty="0" smtClean="0"/>
          </a:p>
          <a:p>
            <a:pPr marL="342900" indent="-342900">
              <a:buFont typeface="+mj-lt"/>
              <a:buAutoNum type="arabicPeriod"/>
            </a:pPr>
            <a:r>
              <a:rPr lang="en-US" sz="1600" dirty="0"/>
              <a:t> </a:t>
            </a:r>
            <a:r>
              <a:rPr lang="en-US" sz="1600" dirty="0">
                <a:hlinkClick r:id="rId5"/>
              </a:rPr>
              <a:t>http://www.kdnuggets.com</a:t>
            </a:r>
            <a:r>
              <a:rPr lang="en-US" sz="1600" dirty="0" smtClean="0">
                <a:hlinkClick r:id="rId5"/>
              </a:rPr>
              <a:t>/</a:t>
            </a:r>
            <a:endParaRPr lang="en-US" sz="1600" dirty="0" smtClean="0"/>
          </a:p>
          <a:p>
            <a:pPr marL="342900" indent="-342900">
              <a:buFont typeface="+mj-lt"/>
              <a:buAutoNum type="arabicPeriod"/>
            </a:pPr>
            <a:r>
              <a:rPr lang="en-US" sz="1600" dirty="0" smtClean="0">
                <a:hlinkClick r:id="rId6"/>
              </a:rPr>
              <a:t>www.rbloggers.com</a:t>
            </a:r>
            <a:endParaRPr lang="en-US" sz="1600" dirty="0" smtClean="0"/>
          </a:p>
          <a:p>
            <a:pPr marL="342900" indent="-342900">
              <a:buFont typeface="+mj-lt"/>
              <a:buAutoNum type="arabicPeriod"/>
            </a:pPr>
            <a:r>
              <a:rPr lang="en-US" sz="1600" dirty="0">
                <a:hlinkClick r:id="rId7"/>
              </a:rPr>
              <a:t>http://statistics.ats.ucla.edu/stat/r</a:t>
            </a:r>
            <a:r>
              <a:rPr lang="en-US" sz="1600" dirty="0" smtClean="0">
                <a:hlinkClick r:id="rId7"/>
              </a:rPr>
              <a:t>/</a:t>
            </a:r>
            <a:endParaRPr lang="en-US" sz="1600" dirty="0" smtClean="0"/>
          </a:p>
          <a:p>
            <a:pPr marL="342900" indent="-342900">
              <a:buFont typeface="+mj-lt"/>
              <a:buAutoNum type="arabicPeriod"/>
            </a:pPr>
            <a:r>
              <a:rPr lang="en-US" sz="1600" dirty="0">
                <a:hlinkClick r:id="rId8"/>
              </a:rPr>
              <a:t>http://</a:t>
            </a:r>
            <a:r>
              <a:rPr lang="en-US" sz="1600" dirty="0" smtClean="0">
                <a:hlinkClick r:id="rId8"/>
              </a:rPr>
              <a:t>vita.had.co.nz/papers/tidy-data.pdf</a:t>
            </a:r>
            <a:endParaRPr lang="en-US" sz="1600" dirty="0" smtClean="0"/>
          </a:p>
          <a:p>
            <a:pPr marL="342900" indent="-342900">
              <a:buFont typeface="+mj-lt"/>
              <a:buAutoNum type="arabicPeriod"/>
            </a:pPr>
            <a:r>
              <a:rPr lang="en-US" sz="1600" dirty="0">
                <a:hlinkClick r:id="rId9"/>
              </a:rPr>
              <a:t>https://</a:t>
            </a:r>
            <a:r>
              <a:rPr lang="en-US" sz="1600" dirty="0" smtClean="0">
                <a:hlinkClick r:id="rId9"/>
              </a:rPr>
              <a:t>cran.r-project.org/doc/contrib/de_Jonge+van_der_Loo-Introduction_to_data_cleaning_with_R.pdf</a:t>
            </a:r>
            <a:endParaRPr lang="en-US" sz="1600" dirty="0" smtClean="0"/>
          </a:p>
          <a:p>
            <a:pPr marL="342900" indent="-342900">
              <a:buFont typeface="+mj-lt"/>
              <a:buAutoNum type="arabicPeriod"/>
            </a:pPr>
            <a:r>
              <a:rPr lang="en-US" sz="1600" dirty="0">
                <a:hlinkClick r:id="rId10"/>
              </a:rPr>
              <a:t>http://dept.stat.lsa.umich.edu/~</a:t>
            </a:r>
            <a:r>
              <a:rPr lang="en-US" sz="1600" dirty="0" smtClean="0">
                <a:hlinkClick r:id="rId10"/>
              </a:rPr>
              <a:t>kshedden/Courses/Stat401/Notes/401-bivariate-slides.pdf</a:t>
            </a:r>
            <a:endParaRPr lang="en-US" sz="1600" dirty="0" smtClean="0"/>
          </a:p>
          <a:p>
            <a:pPr marL="342900" indent="-342900">
              <a:buFont typeface="+mj-lt"/>
              <a:buAutoNum type="arabicPeriod"/>
            </a:pPr>
            <a:r>
              <a:rPr lang="en-US" sz="1600" dirty="0">
                <a:hlinkClick r:id="rId11"/>
              </a:rPr>
              <a:t>https://</a:t>
            </a:r>
            <a:r>
              <a:rPr lang="en-US" sz="1600" dirty="0" smtClean="0">
                <a:hlinkClick r:id="rId11"/>
              </a:rPr>
              <a:t>cran.r-project.org/web/packages/dplyr/vignettes/two-table.html</a:t>
            </a:r>
            <a:endParaRPr lang="en-US" sz="1600" dirty="0" smtClean="0"/>
          </a:p>
          <a:p>
            <a:pPr marL="342900" indent="-342900">
              <a:buFont typeface="+mj-lt"/>
              <a:buAutoNum type="arabicPeriod"/>
            </a:pPr>
            <a:r>
              <a:rPr lang="en-US" sz="1600" dirty="0">
                <a:hlinkClick r:id="rId12"/>
              </a:rPr>
              <a:t>http://</a:t>
            </a:r>
            <a:r>
              <a:rPr lang="en-US" sz="1600" dirty="0" smtClean="0">
                <a:hlinkClick r:id="rId12"/>
              </a:rPr>
              <a:t>transtats.bts.gov/DL_SelectFields.asp?Table_ID=236</a:t>
            </a: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endParaRPr lang="en-US" sz="1600" dirty="0" smtClean="0"/>
          </a:p>
          <a:p>
            <a:pPr marL="342900" indent="-342900">
              <a:buFont typeface="+mj-lt"/>
              <a:buAutoNum type="arabicPeriod"/>
            </a:pPr>
            <a:endParaRPr lang="en-US" sz="1600" dirty="0" smtClean="0"/>
          </a:p>
          <a:p>
            <a:endParaRPr lang="en-US" sz="1600" dirty="0"/>
          </a:p>
          <a:p>
            <a:endParaRPr lang="en-US" sz="1600" dirty="0" smtClean="0"/>
          </a:p>
          <a:p>
            <a:endParaRPr lang="en-US" sz="1600" dirty="0"/>
          </a:p>
          <a:p>
            <a:endParaRPr lang="en-US" sz="1600" dirty="0"/>
          </a:p>
          <a:p>
            <a:endParaRPr lang="en-US" sz="1600" dirty="0"/>
          </a:p>
          <a:p>
            <a:r>
              <a:rPr lang="en-US" sz="1600" dirty="0" smtClean="0"/>
              <a:t> </a:t>
            </a:r>
            <a:endParaRPr lang="en-US" sz="1600" dirty="0"/>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p:txBody>
      </p:sp>
    </p:spTree>
    <p:extLst>
      <p:ext uri="{BB962C8B-B14F-4D97-AF65-F5344CB8AC3E}">
        <p14:creationId xmlns:p14="http://schemas.microsoft.com/office/powerpoint/2010/main" val="344362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 Environment (contd.)</a:t>
            </a:r>
            <a:endParaRPr lang="en-US" dirty="0"/>
          </a:p>
        </p:txBody>
      </p:sp>
      <p:sp>
        <p:nvSpPr>
          <p:cNvPr id="4" name="TextBox 3"/>
          <p:cNvSpPr txBox="1"/>
          <p:nvPr/>
        </p:nvSpPr>
        <p:spPr>
          <a:xfrm>
            <a:off x="385549" y="1081497"/>
            <a:ext cx="8349016" cy="418576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getwd</a:t>
            </a:r>
            <a:r>
              <a:rPr lang="en-US" sz="1400" dirty="0">
                <a:latin typeface="Consolas" pitchFamily="49" charset="0"/>
                <a:cs typeface="Consolas" pitchFamily="49" charset="0"/>
              </a:rPr>
              <a:t>() # print the current working directory - </a:t>
            </a:r>
            <a:r>
              <a:rPr lang="en-US" sz="1400" dirty="0" err="1">
                <a:latin typeface="Consolas" pitchFamily="49" charset="0"/>
                <a:cs typeface="Consolas" pitchFamily="49" charset="0"/>
              </a:rPr>
              <a:t>cwd</a:t>
            </a:r>
            <a:r>
              <a:rPr lang="en-US" sz="1400" dirty="0">
                <a:latin typeface="Consolas" pitchFamily="49" charset="0"/>
                <a:cs typeface="Consolas" pitchFamily="49" charset="0"/>
              </a:rPr>
              <a:t>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ls</a:t>
            </a:r>
            <a:r>
              <a:rPr lang="en-US" sz="1400" dirty="0">
                <a:latin typeface="Consolas" pitchFamily="49" charset="0"/>
                <a:cs typeface="Consolas" pitchFamily="49" charset="0"/>
              </a:rPr>
              <a:t>()    # list the objects in the current workspace</a:t>
            </a: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setwd</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mydirectory</a:t>
            </a:r>
            <a:r>
              <a:rPr lang="en-US" sz="1400" dirty="0">
                <a:latin typeface="Consolas" pitchFamily="49" charset="0"/>
                <a:cs typeface="Consolas" pitchFamily="49" charset="0"/>
              </a:rPr>
              <a:t>)      # change to </a:t>
            </a:r>
            <a:r>
              <a:rPr lang="en-US" sz="1400" dirty="0" err="1">
                <a:latin typeface="Consolas" pitchFamily="49" charset="0"/>
                <a:cs typeface="Consolas" pitchFamily="49" charset="0"/>
              </a:rPr>
              <a:t>mydirectory</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setwd</a:t>
            </a:r>
            <a:r>
              <a:rPr lang="en-US" sz="1400" dirty="0">
                <a:latin typeface="Consolas" pitchFamily="49" charset="0"/>
                <a:cs typeface="Consolas" pitchFamily="49" charset="0"/>
              </a:rPr>
              <a:t>("c:/docs/</a:t>
            </a:r>
            <a:r>
              <a:rPr lang="en-US" sz="1400" dirty="0" err="1">
                <a:latin typeface="Consolas" pitchFamily="49" charset="0"/>
                <a:cs typeface="Consolas" pitchFamily="49" charset="0"/>
              </a:rPr>
              <a:t>mydir</a:t>
            </a:r>
            <a:r>
              <a:rPr lang="en-US" sz="1400" dirty="0">
                <a:latin typeface="Consolas" pitchFamily="49" charset="0"/>
                <a:cs typeface="Consolas" pitchFamily="49" charset="0"/>
              </a:rPr>
              <a:t>")  # note / instead of \ in windows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setwd</a:t>
            </a:r>
            <a:r>
              <a:rPr lang="en-US" sz="1400" dirty="0">
                <a:latin typeface="Consolas" pitchFamily="49" charset="0"/>
                <a:cs typeface="Consolas" pitchFamily="49" charset="0"/>
              </a:rPr>
              <a:t>("/</a:t>
            </a:r>
            <a:r>
              <a:rPr lang="en-US" sz="1400" dirty="0" err="1">
                <a:latin typeface="Consolas" pitchFamily="49" charset="0"/>
                <a:cs typeface="Consolas" pitchFamily="49" charset="0"/>
              </a:rPr>
              <a:t>usr</a:t>
            </a:r>
            <a:r>
              <a:rPr lang="en-US" sz="1400" dirty="0">
                <a:latin typeface="Consolas" pitchFamily="49" charset="0"/>
                <a:cs typeface="Consolas" pitchFamily="49" charset="0"/>
              </a:rPr>
              <a:t>/rob/</a:t>
            </a:r>
            <a:r>
              <a:rPr lang="en-US" sz="1400" dirty="0" err="1">
                <a:latin typeface="Consolas" pitchFamily="49" charset="0"/>
                <a:cs typeface="Consolas" pitchFamily="49" charset="0"/>
              </a:rPr>
              <a:t>mydir</a:t>
            </a:r>
            <a:r>
              <a:rPr lang="en-US" sz="1400" dirty="0">
                <a:latin typeface="Consolas" pitchFamily="49" charset="0"/>
                <a:cs typeface="Consolas" pitchFamily="49" charset="0"/>
              </a:rPr>
              <a:t>") # on </a:t>
            </a:r>
            <a:r>
              <a:rPr lang="en-US" sz="1400" dirty="0" err="1" smtClean="0">
                <a:latin typeface="Consolas" pitchFamily="49" charset="0"/>
                <a:cs typeface="Consolas" pitchFamily="49" charset="0"/>
              </a:rPr>
              <a:t>linux</a:t>
            </a:r>
            <a:endParaRPr lang="en-US" sz="1400" dirty="0" smtClean="0">
              <a:latin typeface="Consolas" pitchFamily="49" charset="0"/>
              <a:cs typeface="Consolas" pitchFamily="49" charset="0"/>
            </a:endParaRPr>
          </a:p>
          <a:p>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view and set options for the session</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help(options</a:t>
            </a:r>
            <a:r>
              <a:rPr lang="en-US" sz="1400" dirty="0">
                <a:latin typeface="Consolas" pitchFamily="49" charset="0"/>
                <a:cs typeface="Consolas" pitchFamily="49" charset="0"/>
              </a:rPr>
              <a:t>) # learn about available </a:t>
            </a:r>
            <a:r>
              <a:rPr lang="en-US" sz="1400" dirty="0" smtClean="0">
                <a:latin typeface="Consolas" pitchFamily="49" charset="0"/>
                <a:cs typeface="Consolas" pitchFamily="49" charset="0"/>
              </a:rPr>
              <a:t>options</a:t>
            </a:r>
          </a:p>
          <a:p>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options</a:t>
            </a:r>
            <a:r>
              <a:rPr lang="en-US" sz="1400" dirty="0">
                <a:latin typeface="Consolas" pitchFamily="49" charset="0"/>
                <a:cs typeface="Consolas" pitchFamily="49" charset="0"/>
              </a:rPr>
              <a:t>() # view current option </a:t>
            </a:r>
            <a:r>
              <a:rPr lang="en-US" sz="1400" dirty="0" smtClean="0">
                <a:latin typeface="Consolas" pitchFamily="49" charset="0"/>
                <a:cs typeface="Consolas" pitchFamily="49" charset="0"/>
              </a:rPr>
              <a:t>settings</a:t>
            </a:r>
          </a:p>
          <a:p>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options(digits=3</a:t>
            </a:r>
            <a:r>
              <a:rPr lang="en-US" sz="1400" dirty="0">
                <a:latin typeface="Consolas" pitchFamily="49" charset="0"/>
                <a:cs typeface="Consolas" pitchFamily="49" charset="0"/>
              </a:rPr>
              <a:t>) # number of digits to print on output </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work with your previous commands</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history</a:t>
            </a:r>
            <a:r>
              <a:rPr lang="en-US" sz="1400" dirty="0">
                <a:latin typeface="Consolas" pitchFamily="49" charset="0"/>
                <a:cs typeface="Consolas" pitchFamily="49" charset="0"/>
              </a:rPr>
              <a:t>() # display last 25 commands</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history(</a:t>
            </a:r>
            <a:r>
              <a:rPr lang="en-US" sz="1400" dirty="0" err="1" smtClean="0">
                <a:latin typeface="Consolas" pitchFamily="49" charset="0"/>
                <a:cs typeface="Consolas" pitchFamily="49" charset="0"/>
              </a:rPr>
              <a:t>max.show</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Inf</a:t>
            </a:r>
            <a:r>
              <a:rPr lang="en-US" sz="1400" dirty="0">
                <a:latin typeface="Consolas" pitchFamily="49" charset="0"/>
                <a:cs typeface="Consolas" pitchFamily="49" charset="0"/>
              </a:rPr>
              <a:t>) # display all previous commands</a:t>
            </a:r>
            <a:br>
              <a:rPr lang="en-US" sz="1400" dirty="0">
                <a:latin typeface="Consolas" pitchFamily="49" charset="0"/>
                <a:cs typeface="Consolas" pitchFamily="49" charset="0"/>
              </a:rPr>
            </a:br>
            <a:r>
              <a:rPr lang="en-US" sz="1400" dirty="0">
                <a:latin typeface="Consolas" pitchFamily="49" charset="0"/>
                <a:cs typeface="Consolas" pitchFamily="49" charset="0"/>
              </a:rPr>
              <a:t/>
            </a:r>
            <a:br>
              <a:rPr lang="en-US" sz="1400" dirty="0">
                <a:latin typeface="Consolas" pitchFamily="49" charset="0"/>
                <a:cs typeface="Consolas" pitchFamily="49" charset="0"/>
              </a:rPr>
            </a:br>
            <a:endParaRPr lang="en-US" sz="1200" dirty="0">
              <a:latin typeface="Consolas" pitchFamily="49" charset="0"/>
              <a:cs typeface="Consolas" pitchFamily="49" charset="0"/>
            </a:endParaRPr>
          </a:p>
        </p:txBody>
      </p:sp>
    </p:spTree>
    <p:extLst>
      <p:ext uri="{BB962C8B-B14F-4D97-AF65-F5344CB8AC3E}">
        <p14:creationId xmlns:p14="http://schemas.microsoft.com/office/powerpoint/2010/main" val="1483837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R </a:t>
            </a:r>
            <a:r>
              <a:rPr lang="en-US" dirty="0" smtClean="0"/>
              <a:t>Environment (contd.)</a:t>
            </a:r>
            <a:endParaRPr lang="en-US" dirty="0"/>
          </a:p>
        </p:txBody>
      </p:sp>
      <p:sp>
        <p:nvSpPr>
          <p:cNvPr id="4" name="TextBox 3"/>
          <p:cNvSpPr txBox="1"/>
          <p:nvPr/>
        </p:nvSpPr>
        <p:spPr>
          <a:xfrm>
            <a:off x="385549" y="972311"/>
            <a:ext cx="834901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save your command history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savehistory</a:t>
            </a:r>
            <a:r>
              <a:rPr lang="en-US" sz="1400" dirty="0" smtClean="0">
                <a:latin typeface="Consolas" pitchFamily="49" charset="0"/>
                <a:cs typeface="Consolas" pitchFamily="49" charset="0"/>
              </a:rPr>
              <a:t>(file</a:t>
            </a:r>
            <a:r>
              <a:rPr lang="en-US" sz="1400" dirty="0">
                <a:latin typeface="Consolas" pitchFamily="49" charset="0"/>
                <a:cs typeface="Consolas" pitchFamily="49" charset="0"/>
              </a:rPr>
              <a:t>="</a:t>
            </a:r>
            <a:r>
              <a:rPr lang="en-US" sz="1400" i="1" dirty="0" err="1">
                <a:latin typeface="Consolas" pitchFamily="49" charset="0"/>
                <a:cs typeface="Consolas" pitchFamily="49" charset="0"/>
              </a:rPr>
              <a:t>myfile</a:t>
            </a:r>
            <a:r>
              <a:rPr lang="en-US" sz="1400" dirty="0">
                <a:latin typeface="Consolas" pitchFamily="49" charset="0"/>
                <a:cs typeface="Consolas" pitchFamily="49" charset="0"/>
              </a:rPr>
              <a:t>") # default is ".</a:t>
            </a:r>
            <a:r>
              <a:rPr lang="en-US" sz="1400" dirty="0" err="1">
                <a:latin typeface="Consolas" pitchFamily="49" charset="0"/>
                <a:cs typeface="Consolas" pitchFamily="49" charset="0"/>
              </a:rPr>
              <a:t>Rhistory</a:t>
            </a:r>
            <a:r>
              <a:rPr lang="en-US" sz="1400" dirty="0">
                <a:latin typeface="Consolas" pitchFamily="49" charset="0"/>
                <a:cs typeface="Consolas" pitchFamily="49" charset="0"/>
              </a:rPr>
              <a:t>"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 </a:t>
            </a:r>
            <a:r>
              <a:rPr lang="en-US" sz="1400" dirty="0">
                <a:latin typeface="Consolas" pitchFamily="49" charset="0"/>
                <a:cs typeface="Consolas" pitchFamily="49" charset="0"/>
              </a:rPr>
              <a:t>recall your command history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loadhistory</a:t>
            </a:r>
            <a:r>
              <a:rPr lang="en-US" sz="1400" dirty="0" smtClean="0">
                <a:latin typeface="Consolas" pitchFamily="49" charset="0"/>
                <a:cs typeface="Consolas" pitchFamily="49" charset="0"/>
              </a:rPr>
              <a:t>(file</a:t>
            </a:r>
            <a:r>
              <a:rPr lang="en-US" sz="1400" dirty="0">
                <a:latin typeface="Consolas" pitchFamily="49" charset="0"/>
                <a:cs typeface="Consolas" pitchFamily="49" charset="0"/>
              </a:rPr>
              <a:t>="</a:t>
            </a:r>
            <a:r>
              <a:rPr lang="en-US" sz="1400" i="1" dirty="0" err="1">
                <a:latin typeface="Consolas" pitchFamily="49" charset="0"/>
                <a:cs typeface="Consolas" pitchFamily="49" charset="0"/>
              </a:rPr>
              <a:t>myfile</a:t>
            </a:r>
            <a:r>
              <a:rPr lang="en-US" sz="1400" dirty="0">
                <a:latin typeface="Consolas" pitchFamily="49" charset="0"/>
                <a:cs typeface="Consolas" pitchFamily="49" charset="0"/>
              </a:rPr>
              <a:t>") # default is ".</a:t>
            </a:r>
            <a:r>
              <a:rPr lang="en-US" sz="1400" dirty="0" err="1">
                <a:latin typeface="Consolas" pitchFamily="49" charset="0"/>
                <a:cs typeface="Consolas" pitchFamily="49" charset="0"/>
              </a:rPr>
              <a:t>Rhistory</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a:t>
            </a: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save the workspace to the file .</a:t>
            </a:r>
            <a:r>
              <a:rPr lang="en-US" sz="1400" dirty="0" err="1">
                <a:latin typeface="Consolas" pitchFamily="49" charset="0"/>
                <a:cs typeface="Consolas" pitchFamily="49" charset="0"/>
              </a:rPr>
              <a:t>RData</a:t>
            </a:r>
            <a:r>
              <a:rPr lang="en-US" sz="1400" dirty="0">
                <a:latin typeface="Consolas" pitchFamily="49" charset="0"/>
                <a:cs typeface="Consolas" pitchFamily="49" charset="0"/>
              </a:rPr>
              <a:t> in the </a:t>
            </a:r>
            <a:r>
              <a:rPr lang="en-US" sz="1400" dirty="0" err="1">
                <a:latin typeface="Consolas" pitchFamily="49" charset="0"/>
                <a:cs typeface="Consolas" pitchFamily="49" charset="0"/>
              </a:rPr>
              <a:t>cwd</a:t>
            </a:r>
            <a:r>
              <a:rPr lang="en-US" sz="1400" dirty="0">
                <a:latin typeface="Consolas" pitchFamily="49" charset="0"/>
                <a:cs typeface="Consolas" pitchFamily="49" charset="0"/>
              </a:rPr>
              <a:t>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save.image</a:t>
            </a:r>
            <a:r>
              <a:rPr lang="en-US" sz="1400" dirty="0">
                <a:latin typeface="Consolas" pitchFamily="49" charset="0"/>
                <a:cs typeface="Consolas" pitchFamily="49" charset="0"/>
              </a:rPr>
              <a:t>()</a:t>
            </a:r>
            <a:br>
              <a:rPr lang="en-US" sz="1400" dirty="0">
                <a:latin typeface="Consolas" pitchFamily="49" charset="0"/>
                <a:cs typeface="Consolas" pitchFamily="49" charset="0"/>
              </a:rPr>
            </a:br>
            <a:r>
              <a:rPr lang="en-US" sz="1400" dirty="0" smtClean="0">
                <a:latin typeface="Consolas" pitchFamily="49" charset="0"/>
                <a:cs typeface="Consolas" pitchFamily="49" charset="0"/>
              </a:rPr>
              <a:t>&gt;</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 </a:t>
            </a:r>
            <a:r>
              <a:rPr lang="en-US" sz="1400" dirty="0">
                <a:latin typeface="Consolas" pitchFamily="49" charset="0"/>
                <a:cs typeface="Consolas" pitchFamily="49" charset="0"/>
              </a:rPr>
              <a:t>save specific objects to a file</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 </a:t>
            </a:r>
            <a:r>
              <a:rPr lang="en-US" sz="1400" dirty="0">
                <a:latin typeface="Consolas" pitchFamily="49" charset="0"/>
                <a:cs typeface="Consolas" pitchFamily="49" charset="0"/>
              </a:rPr>
              <a:t>if you don't specify the path, the </a:t>
            </a:r>
            <a:r>
              <a:rPr lang="en-US" sz="1400" dirty="0" err="1">
                <a:latin typeface="Consolas" pitchFamily="49" charset="0"/>
                <a:cs typeface="Consolas" pitchFamily="49" charset="0"/>
              </a:rPr>
              <a:t>cwd</a:t>
            </a:r>
            <a:r>
              <a:rPr lang="en-US" sz="1400" dirty="0">
                <a:latin typeface="Consolas" pitchFamily="49" charset="0"/>
                <a:cs typeface="Consolas" pitchFamily="49" charset="0"/>
              </a:rPr>
              <a:t> is assumed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save(object </a:t>
            </a:r>
            <a:r>
              <a:rPr lang="en-US" sz="1400" dirty="0">
                <a:latin typeface="Consolas" pitchFamily="49" charset="0"/>
                <a:cs typeface="Consolas" pitchFamily="49" charset="0"/>
              </a:rPr>
              <a:t>list</a:t>
            </a:r>
            <a:r>
              <a:rPr lang="en-US" sz="1400" dirty="0" smtClean="0">
                <a:latin typeface="Consolas" pitchFamily="49" charset="0"/>
                <a:cs typeface="Consolas" pitchFamily="49" charset="0"/>
              </a:rPr>
              <a:t>, file</a:t>
            </a:r>
            <a:r>
              <a:rPr lang="en-US" sz="1400" dirty="0">
                <a:latin typeface="Consolas" pitchFamily="49" charset="0"/>
                <a:cs typeface="Consolas" pitchFamily="49" charset="0"/>
              </a:rPr>
              <a:t>="</a:t>
            </a:r>
            <a:r>
              <a:rPr lang="en-US" sz="1400" dirty="0" err="1">
                <a:latin typeface="Consolas" pitchFamily="49" charset="0"/>
                <a:cs typeface="Consolas" pitchFamily="49" charset="0"/>
              </a:rPr>
              <a:t>myfile.RData</a:t>
            </a:r>
            <a:r>
              <a:rPr lang="en-US" sz="1400" dirty="0">
                <a:latin typeface="Consolas" pitchFamily="49" charset="0"/>
                <a:cs typeface="Consolas" pitchFamily="49" charset="0"/>
              </a:rPr>
              <a:t>") </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load a workspace into the current session</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 </a:t>
            </a:r>
            <a:r>
              <a:rPr lang="en-US" sz="1400" dirty="0">
                <a:latin typeface="Consolas" pitchFamily="49" charset="0"/>
                <a:cs typeface="Consolas" pitchFamily="49" charset="0"/>
              </a:rPr>
              <a:t>if you don't specify the path, the </a:t>
            </a:r>
            <a:r>
              <a:rPr lang="en-US" sz="1400" dirty="0" err="1">
                <a:latin typeface="Consolas" pitchFamily="49" charset="0"/>
                <a:cs typeface="Consolas" pitchFamily="49" charset="0"/>
              </a:rPr>
              <a:t>cwd</a:t>
            </a:r>
            <a:r>
              <a:rPr lang="en-US" sz="1400" dirty="0">
                <a:latin typeface="Consolas" pitchFamily="49" charset="0"/>
                <a:cs typeface="Consolas" pitchFamily="49" charset="0"/>
              </a:rPr>
              <a:t> is assumed </a:t>
            </a:r>
            <a:br>
              <a:rPr lang="en-US" sz="1400" dirty="0">
                <a:latin typeface="Consolas" pitchFamily="49" charset="0"/>
                <a:cs typeface="Consolas" pitchFamily="49" charset="0"/>
              </a:rPr>
            </a:br>
            <a:r>
              <a:rPr lang="en-US" sz="1400" dirty="0" smtClean="0">
                <a:latin typeface="Consolas" pitchFamily="49" charset="0"/>
                <a:cs typeface="Consolas" pitchFamily="49" charset="0"/>
              </a:rPr>
              <a:t>&gt; load</a:t>
            </a:r>
            <a:r>
              <a:rPr lang="en-US" sz="1400" dirty="0">
                <a:latin typeface="Consolas" pitchFamily="49" charset="0"/>
                <a:cs typeface="Consolas" pitchFamily="49" charset="0"/>
              </a:rPr>
              <a:t>("</a:t>
            </a:r>
            <a:r>
              <a:rPr lang="en-US" sz="1400" dirty="0" err="1">
                <a:latin typeface="Consolas" pitchFamily="49" charset="0"/>
                <a:cs typeface="Consolas" pitchFamily="49" charset="0"/>
              </a:rPr>
              <a:t>myfile.RData</a:t>
            </a:r>
            <a:r>
              <a:rPr lang="en-US" sz="1400" dirty="0">
                <a:latin typeface="Consolas" pitchFamily="49" charset="0"/>
                <a:cs typeface="Consolas" pitchFamily="49" charset="0"/>
              </a:rPr>
              <a:t>") </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q</a:t>
            </a:r>
            <a:r>
              <a:rPr lang="en-US" sz="1400" dirty="0">
                <a:latin typeface="Consolas" pitchFamily="49" charset="0"/>
                <a:cs typeface="Consolas" pitchFamily="49" charset="0"/>
              </a:rPr>
              <a:t>() # </a:t>
            </a:r>
            <a:r>
              <a:rPr lang="en-US" sz="1400" dirty="0" smtClean="0">
                <a:latin typeface="Consolas" pitchFamily="49" charset="0"/>
                <a:cs typeface="Consolas" pitchFamily="49" charset="0"/>
              </a:rPr>
              <a:t>quits </a:t>
            </a:r>
            <a:r>
              <a:rPr lang="en-US" sz="1400" dirty="0">
                <a:latin typeface="Consolas" pitchFamily="49" charset="0"/>
                <a:cs typeface="Consolas" pitchFamily="49" charset="0"/>
              </a:rPr>
              <a:t>R. You will be prompted to save the workspace</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#RDS objects</a:t>
            </a:r>
          </a:p>
          <a:p>
            <a:r>
              <a:rPr lang="en-US" sz="1400" dirty="0" smtClean="0">
                <a:latin typeface="Consolas" pitchFamily="49" charset="0"/>
                <a:cs typeface="Consolas" pitchFamily="49" charset="0"/>
              </a:rPr>
              <a:t>&gt; #You can save R objects as </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saveRDS</a:t>
            </a:r>
            <a:r>
              <a:rPr lang="en-US" sz="1400" dirty="0" smtClean="0">
                <a:latin typeface="Consolas" pitchFamily="49" charset="0"/>
                <a:cs typeface="Consolas" pitchFamily="49" charset="0"/>
              </a:rPr>
              <a:t>(&lt;R-object&gt;, “&lt;File-name&gt;.</a:t>
            </a:r>
            <a:r>
              <a:rPr lang="en-US" sz="1400" dirty="0" err="1" smtClean="0">
                <a:latin typeface="Consolas" pitchFamily="49" charset="0"/>
                <a:cs typeface="Consolas" pitchFamily="49" charset="0"/>
              </a:rPr>
              <a:t>rds</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 use </a:t>
            </a:r>
            <a:r>
              <a:rPr lang="en-US" sz="1400" dirty="0" err="1" smtClean="0">
                <a:latin typeface="Consolas" pitchFamily="49" charset="0"/>
                <a:cs typeface="Consolas" pitchFamily="49" charset="0"/>
              </a:rPr>
              <a:t>readRDS</a:t>
            </a:r>
            <a:r>
              <a:rPr lang="en-US" sz="1400" dirty="0" smtClean="0">
                <a:latin typeface="Consolas" pitchFamily="49" charset="0"/>
                <a:cs typeface="Consolas" pitchFamily="49" charset="0"/>
              </a:rPr>
              <a:t> to load the previously saved RDS files</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96603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R-Studio</a:t>
            </a:r>
            <a:endParaRPr lang="en-US" dirty="0"/>
          </a:p>
        </p:txBody>
      </p:sp>
      <p:sp>
        <p:nvSpPr>
          <p:cNvPr id="3" name="Rectangle 2"/>
          <p:cNvSpPr/>
          <p:nvPr/>
        </p:nvSpPr>
        <p:spPr>
          <a:xfrm>
            <a:off x="81888" y="834238"/>
            <a:ext cx="9144000" cy="1815882"/>
          </a:xfrm>
          <a:prstGeom prst="rect">
            <a:avLst/>
          </a:prstGeom>
        </p:spPr>
        <p:txBody>
          <a:bodyPr wrap="square">
            <a:spAutoFit/>
          </a:bodyPr>
          <a:lstStyle/>
          <a:p>
            <a:r>
              <a:rPr lang="en-US" sz="1600" dirty="0" smtClean="0"/>
              <a:t>R </a:t>
            </a:r>
            <a:r>
              <a:rPr lang="en-US" sz="1600" dirty="0"/>
              <a:t>in a more user-friendly </a:t>
            </a:r>
            <a:r>
              <a:rPr lang="en-US" sz="1600" dirty="0" smtClean="0"/>
              <a:t>environment. </a:t>
            </a:r>
            <a:r>
              <a:rPr lang="en-US" sz="1600" dirty="0"/>
              <a:t>It is </a:t>
            </a:r>
            <a:r>
              <a:rPr lang="en-US" sz="1600" dirty="0" smtClean="0"/>
              <a:t>open-source </a:t>
            </a:r>
            <a:r>
              <a:rPr lang="en-US" sz="1600" dirty="0"/>
              <a:t>and available at </a:t>
            </a:r>
            <a:r>
              <a:rPr lang="en-US" sz="1600" dirty="0">
                <a:hlinkClick r:id="rId2"/>
              </a:rPr>
              <a:t>http://www.rstudio.com</a:t>
            </a:r>
            <a:r>
              <a:rPr lang="en-US" sz="1600" dirty="0" smtClean="0">
                <a:hlinkClick r:id="rId2"/>
              </a:rPr>
              <a:t>/</a:t>
            </a:r>
            <a:endParaRPr lang="en-US" sz="1600" dirty="0"/>
          </a:p>
          <a:p>
            <a:r>
              <a:rPr lang="en-US" sz="1600" dirty="0"/>
              <a:t>The usual </a:t>
            </a:r>
            <a:r>
              <a:rPr lang="en-US" sz="1600" dirty="0" err="1"/>
              <a:t>Rstudio</a:t>
            </a:r>
            <a:r>
              <a:rPr lang="en-US" sz="1600" dirty="0"/>
              <a:t> screen has four windows: </a:t>
            </a:r>
          </a:p>
          <a:p>
            <a:pPr marL="342900" indent="-342900">
              <a:buFont typeface="+mj-lt"/>
              <a:buAutoNum type="arabicPeriod"/>
            </a:pPr>
            <a:r>
              <a:rPr lang="en-US" sz="1600" dirty="0" smtClean="0"/>
              <a:t>Console </a:t>
            </a:r>
          </a:p>
          <a:p>
            <a:pPr marL="342900" indent="-342900">
              <a:buFont typeface="+mj-lt"/>
              <a:buAutoNum type="arabicPeriod"/>
            </a:pPr>
            <a:r>
              <a:rPr lang="en-US" sz="1600" dirty="0" smtClean="0"/>
              <a:t>Workspace </a:t>
            </a:r>
            <a:r>
              <a:rPr lang="en-US" sz="1600" dirty="0"/>
              <a:t>and </a:t>
            </a:r>
            <a:r>
              <a:rPr lang="en-US" sz="1600" dirty="0" smtClean="0"/>
              <a:t>history</a:t>
            </a:r>
          </a:p>
          <a:p>
            <a:pPr marL="342900" indent="-342900">
              <a:buFont typeface="+mj-lt"/>
              <a:buAutoNum type="arabicPeriod"/>
            </a:pPr>
            <a:r>
              <a:rPr lang="en-US" sz="1600" dirty="0" smtClean="0"/>
              <a:t>Files</a:t>
            </a:r>
            <a:r>
              <a:rPr lang="en-US" sz="1600" dirty="0"/>
              <a:t>, plots, packages and </a:t>
            </a:r>
            <a:r>
              <a:rPr lang="en-US" sz="1600" dirty="0" smtClean="0"/>
              <a:t>help</a:t>
            </a:r>
            <a:endParaRPr lang="en-US" sz="1600" dirty="0"/>
          </a:p>
          <a:p>
            <a:pPr marL="342900" indent="-342900">
              <a:buFont typeface="+mj-lt"/>
              <a:buAutoNum type="arabicPeriod"/>
            </a:pPr>
            <a:r>
              <a:rPr lang="en-US" sz="1600" dirty="0" smtClean="0"/>
              <a:t>The </a:t>
            </a:r>
            <a:r>
              <a:rPr lang="en-US" sz="1600" dirty="0"/>
              <a:t>R script(s) and data </a:t>
            </a:r>
            <a:r>
              <a:rPr lang="en-US" sz="1600" dirty="0" smtClean="0"/>
              <a:t>view  (to be covered in the next slide)</a:t>
            </a:r>
            <a:endParaRPr lang="en-US" sz="1600" dirty="0"/>
          </a:p>
          <a:p>
            <a:r>
              <a:rPr lang="en-US" sz="1600" dirty="0" smtClean="0"/>
              <a:t> </a:t>
            </a:r>
            <a:endParaRPr lang="en-US" sz="1600" dirty="0"/>
          </a:p>
        </p:txBody>
      </p:sp>
      <p:pic>
        <p:nvPicPr>
          <p:cNvPr id="152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607"/>
          <a:stretch/>
        </p:blipFill>
        <p:spPr bwMode="auto">
          <a:xfrm>
            <a:off x="279778" y="2426320"/>
            <a:ext cx="8131969" cy="43156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1356" y="5983510"/>
            <a:ext cx="3104864" cy="584775"/>
          </a:xfrm>
          <a:prstGeom prst="rect">
            <a:avLst/>
          </a:prstGeom>
          <a:ln>
            <a:prstDash val="sysDash"/>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itchFamily="34" charset="0"/>
              <a:buChar char="•"/>
            </a:pPr>
            <a:r>
              <a:rPr lang="en-US" sz="1600" b="1" dirty="0" smtClean="0">
                <a:solidFill>
                  <a:schemeClr val="accent4"/>
                </a:solidFill>
              </a:rPr>
              <a:t>console </a:t>
            </a:r>
            <a:r>
              <a:rPr lang="en-US" sz="1600" dirty="0">
                <a:solidFill>
                  <a:schemeClr val="accent4"/>
                </a:solidFill>
              </a:rPr>
              <a:t>is where you can type commands and see output </a:t>
            </a:r>
          </a:p>
        </p:txBody>
      </p:sp>
      <p:sp>
        <p:nvSpPr>
          <p:cNvPr id="6" name="Rectangle 5"/>
          <p:cNvSpPr/>
          <p:nvPr/>
        </p:nvSpPr>
        <p:spPr>
          <a:xfrm>
            <a:off x="4813117" y="5098675"/>
            <a:ext cx="4180770" cy="1569660"/>
          </a:xfrm>
          <a:prstGeom prst="rect">
            <a:avLst/>
          </a:prstGeom>
          <a:ln>
            <a:prstDash val="sysDash"/>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itchFamily="34" charset="0"/>
              <a:buChar char="•"/>
            </a:pPr>
            <a:r>
              <a:rPr lang="en-US" sz="1600" b="1" dirty="0" smtClean="0">
                <a:solidFill>
                  <a:schemeClr val="accent4"/>
                </a:solidFill>
              </a:rPr>
              <a:t>Files</a:t>
            </a:r>
            <a:r>
              <a:rPr lang="en-US" sz="1600" dirty="0" smtClean="0">
                <a:solidFill>
                  <a:schemeClr val="accent4"/>
                </a:solidFill>
              </a:rPr>
              <a:t> </a:t>
            </a:r>
            <a:r>
              <a:rPr lang="en-US" sz="1600" dirty="0">
                <a:solidFill>
                  <a:schemeClr val="accent4"/>
                </a:solidFill>
              </a:rPr>
              <a:t>tab shows all the files and folders in </a:t>
            </a:r>
            <a:r>
              <a:rPr lang="en-US" sz="1600" dirty="0" smtClean="0">
                <a:solidFill>
                  <a:schemeClr val="accent4"/>
                </a:solidFill>
              </a:rPr>
              <a:t>the default </a:t>
            </a:r>
            <a:r>
              <a:rPr lang="en-US" sz="1600" dirty="0">
                <a:solidFill>
                  <a:schemeClr val="accent4"/>
                </a:solidFill>
              </a:rPr>
              <a:t>workspace </a:t>
            </a:r>
          </a:p>
          <a:p>
            <a:pPr marL="285750" indent="-285750">
              <a:buFont typeface="Arial" pitchFamily="34" charset="0"/>
              <a:buChar char="•"/>
            </a:pPr>
            <a:r>
              <a:rPr lang="en-US" sz="1600" b="1" dirty="0" smtClean="0">
                <a:solidFill>
                  <a:schemeClr val="accent4"/>
                </a:solidFill>
              </a:rPr>
              <a:t>Plots</a:t>
            </a:r>
            <a:r>
              <a:rPr lang="en-US" sz="1600" dirty="0" smtClean="0">
                <a:solidFill>
                  <a:schemeClr val="accent4"/>
                </a:solidFill>
              </a:rPr>
              <a:t> </a:t>
            </a:r>
            <a:r>
              <a:rPr lang="en-US" sz="1600" dirty="0">
                <a:solidFill>
                  <a:schemeClr val="accent4"/>
                </a:solidFill>
              </a:rPr>
              <a:t>tab will show all your </a:t>
            </a:r>
            <a:r>
              <a:rPr lang="en-US" sz="1600" dirty="0" smtClean="0">
                <a:solidFill>
                  <a:schemeClr val="accent4"/>
                </a:solidFill>
              </a:rPr>
              <a:t>graphs</a:t>
            </a:r>
            <a:endParaRPr lang="en-US" sz="1600" b="1" dirty="0">
              <a:solidFill>
                <a:schemeClr val="accent4"/>
              </a:solidFill>
            </a:endParaRPr>
          </a:p>
          <a:p>
            <a:pPr marL="285750" indent="-285750">
              <a:buFont typeface="Arial" pitchFamily="34" charset="0"/>
              <a:buChar char="•"/>
            </a:pPr>
            <a:r>
              <a:rPr lang="en-US" sz="1600" b="1" dirty="0" smtClean="0">
                <a:solidFill>
                  <a:schemeClr val="accent4"/>
                </a:solidFill>
              </a:rPr>
              <a:t>Packages</a:t>
            </a:r>
            <a:r>
              <a:rPr lang="en-US" sz="1600" dirty="0" smtClean="0">
                <a:solidFill>
                  <a:schemeClr val="accent4"/>
                </a:solidFill>
              </a:rPr>
              <a:t> </a:t>
            </a:r>
            <a:r>
              <a:rPr lang="en-US" sz="1600" dirty="0">
                <a:solidFill>
                  <a:schemeClr val="accent4"/>
                </a:solidFill>
              </a:rPr>
              <a:t>tab will list a series of packages or add-ons needed to run certain </a:t>
            </a:r>
            <a:r>
              <a:rPr lang="en-US" sz="1600" dirty="0" smtClean="0">
                <a:solidFill>
                  <a:schemeClr val="accent4"/>
                </a:solidFill>
              </a:rPr>
              <a:t>processes</a:t>
            </a:r>
          </a:p>
          <a:p>
            <a:pPr marL="285750" indent="-285750">
              <a:buFont typeface="Arial" pitchFamily="34" charset="0"/>
              <a:buChar char="•"/>
            </a:pPr>
            <a:r>
              <a:rPr lang="en-US" sz="1600" b="1" dirty="0" smtClean="0">
                <a:solidFill>
                  <a:schemeClr val="accent4"/>
                </a:solidFill>
              </a:rPr>
              <a:t>Help</a:t>
            </a:r>
            <a:r>
              <a:rPr lang="en-US" sz="1600" dirty="0" smtClean="0">
                <a:solidFill>
                  <a:schemeClr val="accent4"/>
                </a:solidFill>
              </a:rPr>
              <a:t> tab displays documentation </a:t>
            </a:r>
            <a:endParaRPr lang="en-US" sz="1600" dirty="0">
              <a:solidFill>
                <a:schemeClr val="accent4"/>
              </a:solidFill>
            </a:endParaRPr>
          </a:p>
        </p:txBody>
      </p:sp>
      <p:sp>
        <p:nvSpPr>
          <p:cNvPr id="7" name="Rectangle 6"/>
          <p:cNvSpPr/>
          <p:nvPr/>
        </p:nvSpPr>
        <p:spPr>
          <a:xfrm>
            <a:off x="4813117" y="3626997"/>
            <a:ext cx="4135267" cy="584775"/>
          </a:xfrm>
          <a:prstGeom prst="rect">
            <a:avLst/>
          </a:prstGeom>
          <a:ln>
            <a:prstDash val="sysDash"/>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itchFamily="34" charset="0"/>
              <a:buChar char="•"/>
            </a:pPr>
            <a:r>
              <a:rPr lang="en-US" sz="1600" b="1" dirty="0">
                <a:solidFill>
                  <a:schemeClr val="accent4"/>
                </a:solidFill>
              </a:rPr>
              <a:t>W</a:t>
            </a:r>
            <a:r>
              <a:rPr lang="en-US" sz="1600" b="1" dirty="0" smtClean="0">
                <a:solidFill>
                  <a:schemeClr val="accent4"/>
                </a:solidFill>
              </a:rPr>
              <a:t>orkspace</a:t>
            </a:r>
            <a:r>
              <a:rPr lang="en-US" sz="1600" dirty="0" smtClean="0">
                <a:solidFill>
                  <a:schemeClr val="accent4"/>
                </a:solidFill>
              </a:rPr>
              <a:t> </a:t>
            </a:r>
            <a:r>
              <a:rPr lang="en-US" sz="1600" dirty="0">
                <a:solidFill>
                  <a:schemeClr val="accent4"/>
                </a:solidFill>
              </a:rPr>
              <a:t>tab shows all the active </a:t>
            </a:r>
            <a:r>
              <a:rPr lang="en-US" sz="1600" dirty="0" smtClean="0">
                <a:solidFill>
                  <a:schemeClr val="accent4"/>
                </a:solidFill>
              </a:rPr>
              <a:t>objects</a:t>
            </a:r>
          </a:p>
          <a:p>
            <a:pPr marL="285750" indent="-285750">
              <a:buFont typeface="Arial" pitchFamily="34" charset="0"/>
              <a:buChar char="•"/>
            </a:pPr>
            <a:r>
              <a:rPr lang="en-US" sz="1600" b="1" dirty="0" smtClean="0">
                <a:solidFill>
                  <a:schemeClr val="accent4"/>
                </a:solidFill>
              </a:rPr>
              <a:t>History</a:t>
            </a:r>
            <a:r>
              <a:rPr lang="en-US" sz="1600" dirty="0" smtClean="0">
                <a:solidFill>
                  <a:schemeClr val="accent4"/>
                </a:solidFill>
              </a:rPr>
              <a:t> </a:t>
            </a:r>
            <a:r>
              <a:rPr lang="en-US" sz="1600" dirty="0">
                <a:solidFill>
                  <a:schemeClr val="accent4"/>
                </a:solidFill>
              </a:rPr>
              <a:t>tab shows a list </a:t>
            </a:r>
            <a:r>
              <a:rPr lang="en-US" sz="1600" dirty="0" smtClean="0">
                <a:solidFill>
                  <a:schemeClr val="accent4"/>
                </a:solidFill>
              </a:rPr>
              <a:t>of past commands</a:t>
            </a:r>
            <a:endParaRPr lang="en-US" sz="1600" dirty="0">
              <a:solidFill>
                <a:schemeClr val="accent4"/>
              </a:solidFill>
            </a:endParaRPr>
          </a:p>
        </p:txBody>
      </p:sp>
    </p:spTree>
    <p:extLst>
      <p:ext uri="{BB962C8B-B14F-4D97-AF65-F5344CB8AC3E}">
        <p14:creationId xmlns:p14="http://schemas.microsoft.com/office/powerpoint/2010/main" val="1343020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R-Studio (contd.)</a:t>
            </a:r>
            <a:endParaRPr lang="en-US" dirty="0"/>
          </a:p>
        </p:txBody>
      </p:sp>
      <p:pic>
        <p:nvPicPr>
          <p:cNvPr id="15360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858"/>
          <a:stretch/>
        </p:blipFill>
        <p:spPr bwMode="auto">
          <a:xfrm>
            <a:off x="341195" y="2157984"/>
            <a:ext cx="7676579" cy="410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25355" y="2929167"/>
            <a:ext cx="2055575" cy="1323439"/>
          </a:xfrm>
          <a:prstGeom prst="rect">
            <a:avLst/>
          </a:prstGeom>
          <a:ln>
            <a:prstDash val="sysDash"/>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itchFamily="34" charset="0"/>
              <a:buChar char="•"/>
            </a:pPr>
            <a:r>
              <a:rPr lang="en-US" sz="1600" b="1" dirty="0" smtClean="0">
                <a:solidFill>
                  <a:schemeClr val="accent4"/>
                </a:solidFill>
              </a:rPr>
              <a:t>Script: </a:t>
            </a:r>
            <a:br>
              <a:rPr lang="en-US" sz="1600" b="1" dirty="0" smtClean="0">
                <a:solidFill>
                  <a:schemeClr val="accent4"/>
                </a:solidFill>
              </a:rPr>
            </a:br>
            <a:r>
              <a:rPr lang="en-US" sz="1600" dirty="0" smtClean="0">
                <a:solidFill>
                  <a:schemeClr val="accent4"/>
                </a:solidFill>
              </a:rPr>
              <a:t>Type </a:t>
            </a:r>
            <a:r>
              <a:rPr lang="en-US" sz="1600" dirty="0">
                <a:solidFill>
                  <a:schemeClr val="accent4"/>
                </a:solidFill>
              </a:rPr>
              <a:t>R commands and run them</a:t>
            </a:r>
            <a:r>
              <a:rPr lang="en-US" sz="1600" dirty="0" smtClean="0">
                <a:solidFill>
                  <a:schemeClr val="accent4"/>
                </a:solidFill>
              </a:rPr>
              <a:t>. </a:t>
            </a:r>
            <a:br>
              <a:rPr lang="en-US" sz="1600" dirty="0" smtClean="0">
                <a:solidFill>
                  <a:schemeClr val="accent4"/>
                </a:solidFill>
              </a:rPr>
            </a:br>
            <a:r>
              <a:rPr lang="en-US" sz="1600" dirty="0" smtClean="0">
                <a:solidFill>
                  <a:schemeClr val="accent4"/>
                </a:solidFill>
              </a:rPr>
              <a:t>Press </a:t>
            </a:r>
            <a:r>
              <a:rPr lang="en-US" sz="1600" dirty="0">
                <a:solidFill>
                  <a:schemeClr val="accent4"/>
                </a:solidFill>
              </a:rPr>
              <a:t>Ctrl-R or click on the ‘Run’ </a:t>
            </a:r>
            <a:r>
              <a:rPr lang="en-US" sz="1600" dirty="0" smtClean="0">
                <a:solidFill>
                  <a:schemeClr val="accent4"/>
                </a:solidFill>
              </a:rPr>
              <a:t>icon. </a:t>
            </a:r>
            <a:endParaRPr lang="en-US" sz="1600" dirty="0">
              <a:solidFill>
                <a:schemeClr val="accent4"/>
              </a:solidFill>
            </a:endParaRPr>
          </a:p>
        </p:txBody>
      </p:sp>
      <p:sp>
        <p:nvSpPr>
          <p:cNvPr id="4" name="Rectangle 3"/>
          <p:cNvSpPr/>
          <p:nvPr/>
        </p:nvSpPr>
        <p:spPr>
          <a:xfrm>
            <a:off x="232011" y="949487"/>
            <a:ext cx="8529850" cy="1077218"/>
          </a:xfrm>
          <a:prstGeom prst="rect">
            <a:avLst/>
          </a:prstGeom>
        </p:spPr>
        <p:txBody>
          <a:bodyPr wrap="square">
            <a:spAutoFit/>
          </a:bodyPr>
          <a:lstStyle/>
          <a:p>
            <a:pPr marL="285750" indent="-285750">
              <a:buFont typeface="Arial" pitchFamily="34" charset="0"/>
              <a:buChar char="•"/>
            </a:pPr>
            <a:r>
              <a:rPr lang="en-US" sz="1600" dirty="0"/>
              <a:t>The R script is where you keep a record of your work. </a:t>
            </a:r>
          </a:p>
          <a:p>
            <a:pPr marL="285750" indent="-285750">
              <a:buFont typeface="Arial" pitchFamily="34" charset="0"/>
              <a:buChar char="•"/>
            </a:pPr>
            <a:r>
              <a:rPr lang="en-US" sz="1600" dirty="0" smtClean="0"/>
              <a:t>To </a:t>
            </a:r>
            <a:r>
              <a:rPr lang="en-US" sz="1600" dirty="0"/>
              <a:t>create a new R script you can either go to File -&gt; New -&gt; R Script, </a:t>
            </a:r>
            <a:r>
              <a:rPr lang="en-US" sz="1600" dirty="0" smtClean="0"/>
              <a:t/>
            </a:r>
            <a:br>
              <a:rPr lang="en-US" sz="1600" dirty="0" smtClean="0"/>
            </a:br>
            <a:r>
              <a:rPr lang="en-US" sz="1600" dirty="0" smtClean="0"/>
              <a:t>or </a:t>
            </a:r>
            <a:r>
              <a:rPr lang="en-US" sz="1600" dirty="0"/>
              <a:t>click on the icon with the “+” sign and select “R Script”, or simply press </a:t>
            </a:r>
            <a:r>
              <a:rPr lang="en-US" sz="1600" dirty="0" err="1"/>
              <a:t>Ctrl+Shift+N</a:t>
            </a:r>
            <a:r>
              <a:rPr lang="en-US" sz="1600" dirty="0"/>
              <a:t>. </a:t>
            </a:r>
          </a:p>
          <a:p>
            <a:pPr marL="285750" indent="-285750">
              <a:buFont typeface="Arial" pitchFamily="34" charset="0"/>
              <a:buChar char="•"/>
            </a:pPr>
            <a:r>
              <a:rPr lang="en-US" sz="1600" dirty="0" smtClean="0"/>
              <a:t>Make </a:t>
            </a:r>
            <a:r>
              <a:rPr lang="en-US" sz="1600" dirty="0"/>
              <a:t>sure to save the script </a:t>
            </a:r>
          </a:p>
        </p:txBody>
      </p:sp>
    </p:spTree>
    <p:extLst>
      <p:ext uri="{BB962C8B-B14F-4D97-AF65-F5344CB8AC3E}">
        <p14:creationId xmlns:p14="http://schemas.microsoft.com/office/powerpoint/2010/main" val="424508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6" y="0"/>
            <a:ext cx="8676959" cy="896467"/>
          </a:xfrm>
        </p:spPr>
        <p:txBody>
          <a:bodyPr/>
          <a:lstStyle/>
          <a:p>
            <a:r>
              <a:rPr lang="en-US" dirty="0" smtClean="0"/>
              <a:t>Chapter 2: Vectors</a:t>
            </a:r>
            <a:endParaRPr lang="en-US" dirty="0"/>
          </a:p>
        </p:txBody>
      </p:sp>
      <p:sp>
        <p:nvSpPr>
          <p:cNvPr id="3" name="TextBox 2"/>
          <p:cNvSpPr txBox="1"/>
          <p:nvPr/>
        </p:nvSpPr>
        <p:spPr>
          <a:xfrm>
            <a:off x="391886" y="1235037"/>
            <a:ext cx="8158348" cy="3385542"/>
          </a:xfrm>
          <a:prstGeom prst="rect">
            <a:avLst/>
          </a:prstGeom>
          <a:noFill/>
        </p:spPr>
        <p:txBody>
          <a:bodyPr wrap="square" rtlCol="0">
            <a:spAutoFit/>
          </a:bodyPr>
          <a:lstStyle/>
          <a:p>
            <a:pPr marL="400050" indent="-400050">
              <a:spcBef>
                <a:spcPts val="600"/>
              </a:spcBef>
              <a:spcAft>
                <a:spcPts val="600"/>
              </a:spcAft>
              <a:buFontTx/>
              <a:buAutoNum type="romanUcPeriod"/>
            </a:pPr>
            <a:r>
              <a:rPr lang="en-US" dirty="0" smtClean="0">
                <a:solidFill>
                  <a:schemeClr val="tx2"/>
                </a:solidFill>
              </a:rPr>
              <a:t>Creating a vector</a:t>
            </a:r>
          </a:p>
          <a:p>
            <a:pPr marL="400050" indent="-400050">
              <a:spcBef>
                <a:spcPts val="600"/>
              </a:spcBef>
              <a:spcAft>
                <a:spcPts val="600"/>
              </a:spcAft>
              <a:buFontTx/>
              <a:buAutoNum type="romanUcPeriod"/>
            </a:pPr>
            <a:r>
              <a:rPr lang="en-US" dirty="0" smtClean="0">
                <a:solidFill>
                  <a:schemeClr val="tx2"/>
                </a:solidFill>
              </a:rPr>
              <a:t>Repeat Function</a:t>
            </a:r>
          </a:p>
          <a:p>
            <a:pPr marL="400050" indent="-400050">
              <a:spcBef>
                <a:spcPts val="600"/>
              </a:spcBef>
              <a:spcAft>
                <a:spcPts val="600"/>
              </a:spcAft>
              <a:buFontTx/>
              <a:buAutoNum type="romanUcPeriod"/>
            </a:pPr>
            <a:r>
              <a:rPr lang="en-US" dirty="0" smtClean="0">
                <a:solidFill>
                  <a:schemeClr val="tx2"/>
                </a:solidFill>
              </a:rPr>
              <a:t>Vectorized operations</a:t>
            </a:r>
          </a:p>
          <a:p>
            <a:pPr marL="400050" indent="-400050">
              <a:spcBef>
                <a:spcPts val="600"/>
              </a:spcBef>
              <a:spcAft>
                <a:spcPts val="600"/>
              </a:spcAft>
              <a:buFontTx/>
              <a:buAutoNum type="romanUcPeriod"/>
            </a:pPr>
            <a:r>
              <a:rPr lang="en-US" dirty="0" smtClean="0">
                <a:solidFill>
                  <a:schemeClr val="tx2"/>
                </a:solidFill>
              </a:rPr>
              <a:t>Replace elements of vectors</a:t>
            </a:r>
          </a:p>
          <a:p>
            <a:pPr marL="400050" indent="-400050">
              <a:spcBef>
                <a:spcPts val="600"/>
              </a:spcBef>
              <a:spcAft>
                <a:spcPts val="600"/>
              </a:spcAft>
              <a:buFontTx/>
              <a:buAutoNum type="romanUcPeriod"/>
            </a:pPr>
            <a:r>
              <a:rPr lang="en-US" dirty="0" smtClean="0">
                <a:solidFill>
                  <a:schemeClr val="tx2"/>
                </a:solidFill>
              </a:rPr>
              <a:t>Manipulating vectors</a:t>
            </a:r>
          </a:p>
          <a:p>
            <a:pPr marL="400050" indent="-400050">
              <a:spcBef>
                <a:spcPts val="600"/>
              </a:spcBef>
              <a:spcAft>
                <a:spcPts val="600"/>
              </a:spcAft>
              <a:buFontTx/>
              <a:buAutoNum type="romanUcPeriod"/>
            </a:pPr>
            <a:endParaRPr lang="en-US" dirty="0" smtClean="0">
              <a:solidFill>
                <a:schemeClr val="tx2"/>
              </a:solidFill>
            </a:endParaRPr>
          </a:p>
          <a:p>
            <a:pPr marL="400050" indent="-400050">
              <a:spcBef>
                <a:spcPts val="600"/>
              </a:spcBef>
              <a:spcAft>
                <a:spcPts val="600"/>
              </a:spcAft>
              <a:buFontTx/>
              <a:buAutoNum type="romanUcPeriod"/>
            </a:pPr>
            <a:endParaRPr lang="en-US" dirty="0">
              <a:solidFill>
                <a:schemeClr val="tx2"/>
              </a:solidFill>
            </a:endParaRPr>
          </a:p>
          <a:p>
            <a:pPr marL="400050" indent="-400050">
              <a:spcBef>
                <a:spcPts val="600"/>
              </a:spcBef>
              <a:spcAft>
                <a:spcPts val="600"/>
              </a:spcAft>
              <a:buFontTx/>
              <a:buAutoNum type="romanUcPeriod"/>
            </a:pPr>
            <a:endParaRPr lang="en-US" dirty="0" smtClean="0">
              <a:solidFill>
                <a:schemeClr val="tx2"/>
              </a:solidFill>
            </a:endParaRPr>
          </a:p>
        </p:txBody>
      </p:sp>
    </p:spTree>
    <p:extLst>
      <p:ext uri="{BB962C8B-B14F-4D97-AF65-F5344CB8AC3E}">
        <p14:creationId xmlns:p14="http://schemas.microsoft.com/office/powerpoint/2010/main" val="148106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8362" y="1005099"/>
            <a:ext cx="8591266" cy="5262979"/>
          </a:xfrm>
          <a:prstGeom prst="rect">
            <a:avLst/>
          </a:prstGeom>
        </p:spPr>
        <p:txBody>
          <a:bodyPr wrap="square">
            <a:spAutoFit/>
          </a:bodyPr>
          <a:lstStyle/>
          <a:p>
            <a:pPr marL="285750" indent="-285750">
              <a:buFont typeface="Arial" pitchFamily="34" charset="0"/>
              <a:buChar char="•"/>
            </a:pPr>
            <a:r>
              <a:rPr lang="en-US" sz="1600" dirty="0"/>
              <a:t>So far we have worked with scalars (single numbers</a:t>
            </a:r>
            <a:r>
              <a:rPr lang="en-US" sz="1600" dirty="0" smtClean="0"/>
              <a:t>), </a:t>
            </a:r>
            <a:r>
              <a:rPr lang="en-US" sz="1600" dirty="0"/>
              <a:t>but R is designed to work with vectors as </a:t>
            </a:r>
            <a:r>
              <a:rPr lang="en-US" sz="1600" dirty="0" smtClean="0"/>
              <a:t>well</a:t>
            </a:r>
          </a:p>
          <a:p>
            <a:pPr marL="285750" indent="-285750">
              <a:buFont typeface="Arial" pitchFamily="34" charset="0"/>
              <a:buChar char="•"/>
            </a:pPr>
            <a:r>
              <a:rPr lang="en-US" sz="1600" dirty="0" smtClean="0"/>
              <a:t>The </a:t>
            </a:r>
            <a:r>
              <a:rPr lang="en-US" sz="1600" dirty="0"/>
              <a:t>function c, which is short for </a:t>
            </a:r>
            <a:r>
              <a:rPr lang="en-US" sz="1600" dirty="0" smtClean="0"/>
              <a:t>concatenate, can </a:t>
            </a:r>
            <a:r>
              <a:rPr lang="en-US" sz="1600" dirty="0"/>
              <a:t>be used to create vectors from scalars or other vectors</a:t>
            </a:r>
            <a:r>
              <a:rPr lang="en-US" sz="1600" dirty="0" smtClean="0"/>
              <a:t>:</a:t>
            </a:r>
          </a:p>
          <a:p>
            <a:pPr marL="285750" indent="-285750">
              <a:buFont typeface="Arial" pitchFamily="34" charset="0"/>
              <a:buChar char="•"/>
            </a:pPr>
            <a:endParaRPr lang="en-US" sz="1600" dirty="0" smtClean="0"/>
          </a:p>
          <a:p>
            <a:endParaRPr lang="en-US" sz="1600" dirty="0"/>
          </a:p>
          <a:p>
            <a:endParaRPr lang="en-US" sz="1600" dirty="0" smtClean="0"/>
          </a:p>
          <a:p>
            <a:endParaRPr lang="en-US" sz="1600" dirty="0"/>
          </a:p>
          <a:p>
            <a:endParaRPr lang="en-US" sz="1600" dirty="0"/>
          </a:p>
          <a:p>
            <a:pPr marL="285750" indent="-285750">
              <a:buFont typeface="Arial" pitchFamily="34" charset="0"/>
              <a:buChar char="•"/>
            </a:pPr>
            <a:r>
              <a:rPr lang="en-US" sz="1600" dirty="0" smtClean="0"/>
              <a:t>The </a:t>
            </a:r>
            <a:r>
              <a:rPr lang="en-US" sz="1600" dirty="0"/>
              <a:t>colon operator </a:t>
            </a:r>
            <a:r>
              <a:rPr lang="en-US" sz="1600" dirty="0" smtClean="0"/>
              <a:t>‘:’ </a:t>
            </a:r>
            <a:r>
              <a:rPr lang="en-US" sz="1600" dirty="0"/>
              <a:t>can be used to generate a sequence of numbers </a:t>
            </a:r>
            <a:endParaRPr lang="en-US" sz="1600" dirty="0" smtClean="0"/>
          </a:p>
          <a:p>
            <a:endParaRPr lang="en-US" sz="1600" dirty="0"/>
          </a:p>
          <a:p>
            <a:endParaRPr lang="en-US" sz="1600" dirty="0"/>
          </a:p>
          <a:p>
            <a:endParaRPr lang="en-US" sz="1600" dirty="0" smtClean="0"/>
          </a:p>
          <a:p>
            <a:endParaRPr lang="en-US" sz="1600" dirty="0"/>
          </a:p>
          <a:p>
            <a:endParaRPr lang="en-US" sz="1600" dirty="0" smtClean="0"/>
          </a:p>
          <a:p>
            <a:pPr marL="285750" indent="-285750">
              <a:buFont typeface="Arial" pitchFamily="34" charset="0"/>
              <a:buChar char="•"/>
            </a:pPr>
            <a:r>
              <a:rPr lang="en-US" sz="1600" dirty="0" smtClean="0"/>
              <a:t>You </a:t>
            </a:r>
            <a:r>
              <a:rPr lang="en-US" sz="1600" dirty="0"/>
              <a:t>can also use the </a:t>
            </a:r>
            <a:r>
              <a:rPr lang="en-US" sz="1600" b="1" dirty="0" err="1"/>
              <a:t>seq</a:t>
            </a:r>
            <a:r>
              <a:rPr lang="en-US" sz="1600" dirty="0"/>
              <a:t> function to create a sequence given the starting and stopping points and an increment. For example here are eleven values between 0 and 1 in steps of 0.1:</a:t>
            </a:r>
          </a:p>
          <a:p>
            <a:endParaRPr lang="en-US" sz="1600" dirty="0" smtClean="0"/>
          </a:p>
          <a:p>
            <a:endParaRPr lang="en-US" sz="1600" dirty="0"/>
          </a:p>
          <a:p>
            <a:endParaRPr lang="en-US" sz="1600" dirty="0"/>
          </a:p>
        </p:txBody>
      </p:sp>
      <p:sp>
        <p:nvSpPr>
          <p:cNvPr id="2" name="Title 1"/>
          <p:cNvSpPr>
            <a:spLocks noGrp="1"/>
          </p:cNvSpPr>
          <p:nvPr>
            <p:ph type="title"/>
          </p:nvPr>
        </p:nvSpPr>
        <p:spPr/>
        <p:txBody>
          <a:bodyPr/>
          <a:lstStyle/>
          <a:p>
            <a:r>
              <a:rPr lang="en-US" dirty="0" smtClean="0"/>
              <a:t>Vectors: Assigning a Vector</a:t>
            </a:r>
            <a:endParaRPr lang="en-US" dirty="0"/>
          </a:p>
        </p:txBody>
      </p:sp>
      <p:sp>
        <p:nvSpPr>
          <p:cNvPr id="5" name="TextBox 4"/>
          <p:cNvSpPr txBox="1"/>
          <p:nvPr/>
        </p:nvSpPr>
        <p:spPr>
          <a:xfrm>
            <a:off x="357114" y="2172323"/>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&lt;- c(1,3,5,7)</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a:t>
            </a:r>
          </a:p>
          <a:p>
            <a:r>
              <a:rPr lang="en-US" sz="1400" dirty="0">
                <a:latin typeface="Consolas" pitchFamily="49" charset="0"/>
                <a:cs typeface="Consolas" pitchFamily="49" charset="0"/>
              </a:rPr>
              <a:t>[1] 1 3 5 </a:t>
            </a:r>
            <a:r>
              <a:rPr lang="en-US" sz="1400" dirty="0" smtClean="0">
                <a:latin typeface="Consolas" pitchFamily="49" charset="0"/>
                <a:cs typeface="Consolas" pitchFamily="49" charset="0"/>
              </a:rPr>
              <a:t>7</a:t>
            </a:r>
            <a:endParaRPr lang="en-US" sz="1400" dirty="0">
              <a:latin typeface="Consolas" pitchFamily="49" charset="0"/>
              <a:cs typeface="Consolas" pitchFamily="49" charset="0"/>
            </a:endParaRPr>
          </a:p>
        </p:txBody>
      </p:sp>
      <p:sp>
        <p:nvSpPr>
          <p:cNvPr id="6" name="TextBox 5"/>
          <p:cNvSpPr txBox="1"/>
          <p:nvPr/>
        </p:nvSpPr>
        <p:spPr>
          <a:xfrm>
            <a:off x="357114" y="3539526"/>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 &lt;- 1:10</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x</a:t>
            </a:r>
          </a:p>
          <a:p>
            <a:r>
              <a:rPr lang="en-US" sz="1400" dirty="0">
                <a:latin typeface="Consolas" pitchFamily="49" charset="0"/>
                <a:cs typeface="Consolas" pitchFamily="49" charset="0"/>
              </a:rPr>
              <a:t>[1] 1 2 3 4 5 6 7 8 9 </a:t>
            </a:r>
            <a:r>
              <a:rPr lang="en-US" sz="1400" dirty="0" smtClean="0">
                <a:latin typeface="Consolas" pitchFamily="49" charset="0"/>
                <a:cs typeface="Consolas" pitchFamily="49" charset="0"/>
              </a:rPr>
              <a:t>10</a:t>
            </a:r>
            <a:endParaRPr lang="en-US" sz="1400" dirty="0">
              <a:latin typeface="Consolas" pitchFamily="49" charset="0"/>
              <a:cs typeface="Consolas" pitchFamily="49" charset="0"/>
            </a:endParaRPr>
          </a:p>
        </p:txBody>
      </p:sp>
      <p:sp>
        <p:nvSpPr>
          <p:cNvPr id="7" name="TextBox 6"/>
          <p:cNvSpPr txBox="1"/>
          <p:nvPr/>
        </p:nvSpPr>
        <p:spPr>
          <a:xfrm>
            <a:off x="357114" y="5329683"/>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(0, 1, 0.1)</a:t>
            </a:r>
          </a:p>
          <a:p>
            <a:r>
              <a:rPr lang="en-US" sz="1400" dirty="0">
                <a:latin typeface="Consolas" pitchFamily="49" charset="0"/>
                <a:cs typeface="Consolas" pitchFamily="49" charset="0"/>
              </a:rPr>
              <a:t> [1] 0.0 0.1 0.2 0.3 0.4 0.5 0.6 0.7 0.8 0.9 </a:t>
            </a:r>
            <a:r>
              <a:rPr lang="en-US" sz="1400" dirty="0" smtClean="0">
                <a:latin typeface="Consolas" pitchFamily="49" charset="0"/>
                <a:cs typeface="Consolas" pitchFamily="49" charset="0"/>
              </a:rPr>
              <a:t>1.0</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96495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2012" y="981337"/>
            <a:ext cx="8802806" cy="5262979"/>
          </a:xfrm>
          <a:prstGeom prst="rect">
            <a:avLst/>
          </a:prstGeom>
        </p:spPr>
        <p:txBody>
          <a:bodyPr wrap="square">
            <a:spAutoFit/>
          </a:bodyPr>
          <a:lstStyle/>
          <a:p>
            <a:pPr marL="285750" indent="-285750">
              <a:buFont typeface="Arial" pitchFamily="34" charset="0"/>
              <a:buChar char="•"/>
            </a:pPr>
            <a:r>
              <a:rPr lang="en-US" sz="1600" dirty="0"/>
              <a:t>Another function that is useful in creating vectors is </a:t>
            </a:r>
            <a:r>
              <a:rPr lang="en-US" sz="1600" b="1" dirty="0"/>
              <a:t>rep</a:t>
            </a:r>
            <a:r>
              <a:rPr lang="en-US" sz="1600" dirty="0"/>
              <a:t> for repeat or replicate. </a:t>
            </a:r>
          </a:p>
          <a:p>
            <a:pPr marL="742950" lvl="1" indent="-285750">
              <a:buFont typeface="Arial" pitchFamily="34" charset="0"/>
              <a:buChar char="•"/>
            </a:pPr>
            <a:r>
              <a:rPr lang="en-US" sz="1600" dirty="0" smtClean="0"/>
              <a:t>For example, </a:t>
            </a:r>
            <a:r>
              <a:rPr lang="en-US" sz="1600" dirty="0"/>
              <a:t>rep(3,4) replicates the number </a:t>
            </a:r>
            <a:r>
              <a:rPr lang="en-US" sz="1600" dirty="0" smtClean="0"/>
              <a:t>‘3’ four times</a:t>
            </a:r>
          </a:p>
          <a:p>
            <a:pPr marL="742950" lvl="1" indent="-285750">
              <a:buFont typeface="Arial" pitchFamily="34" charset="0"/>
              <a:buChar char="•"/>
            </a:pPr>
            <a:r>
              <a:rPr lang="en-US" sz="1600" dirty="0" smtClean="0"/>
              <a:t>The </a:t>
            </a:r>
            <a:r>
              <a:rPr lang="en-US" sz="1600" dirty="0"/>
              <a:t>first argument can be a vector, so rep(x,3) replicates the entire vector x three </a:t>
            </a:r>
            <a:r>
              <a:rPr lang="en-US" sz="1600" dirty="0" smtClean="0"/>
              <a:t>times</a:t>
            </a:r>
          </a:p>
          <a:p>
            <a:endParaRPr lang="en-US" sz="1600" dirty="0" smtClean="0"/>
          </a:p>
          <a:p>
            <a:endParaRPr lang="en-US" sz="1600" dirty="0" smtClean="0"/>
          </a:p>
          <a:p>
            <a:r>
              <a:rPr lang="en-US" sz="1600" dirty="0" smtClean="0"/>
              <a:t> </a:t>
            </a:r>
          </a:p>
          <a:p>
            <a:endParaRPr lang="en-US" sz="1600" dirty="0" smtClean="0"/>
          </a:p>
          <a:p>
            <a:endParaRPr lang="en-US" sz="1600" dirty="0" smtClean="0"/>
          </a:p>
          <a:p>
            <a:endParaRPr lang="en-US" sz="1600" dirty="0" smtClean="0"/>
          </a:p>
          <a:p>
            <a:endParaRPr lang="en-US" sz="1600" dirty="0" smtClean="0"/>
          </a:p>
          <a:p>
            <a:pPr marL="285750" indent="-285750">
              <a:buFont typeface="Arial" pitchFamily="34" charset="0"/>
              <a:buChar char="•"/>
            </a:pPr>
            <a:r>
              <a:rPr lang="en-US" sz="1600" dirty="0" smtClean="0"/>
              <a:t>If </a:t>
            </a:r>
            <a:r>
              <a:rPr lang="en-US" sz="1600" dirty="0"/>
              <a:t>both arguments are </a:t>
            </a:r>
            <a:r>
              <a:rPr lang="en-US" sz="1600" b="1" dirty="0"/>
              <a:t>vectors of the same size, </a:t>
            </a:r>
            <a:r>
              <a:rPr lang="en-US" sz="1600" dirty="0"/>
              <a:t>then each element of the first vector is replicated the number or times indicated by the corresponding element in the second vector. Consider this example: </a:t>
            </a:r>
          </a:p>
          <a:p>
            <a:endParaRPr lang="en-US" sz="1600" dirty="0" smtClean="0"/>
          </a:p>
          <a:p>
            <a:endParaRPr lang="en-US" sz="1600" dirty="0"/>
          </a:p>
          <a:p>
            <a:endParaRPr lang="en-US" sz="1600" dirty="0" smtClean="0"/>
          </a:p>
          <a:p>
            <a:endParaRPr lang="en-US" sz="1600" dirty="0" smtClean="0"/>
          </a:p>
          <a:p>
            <a:endParaRPr lang="en-US" sz="1600" dirty="0"/>
          </a:p>
          <a:p>
            <a:pPr marL="285750" indent="-285750">
              <a:buFont typeface="Arial" pitchFamily="34" charset="0"/>
              <a:buChar char="•"/>
            </a:pPr>
            <a:r>
              <a:rPr lang="en-US" sz="1600" dirty="0" smtClean="0"/>
              <a:t>The </a:t>
            </a:r>
            <a:r>
              <a:rPr lang="en-US" sz="1600" dirty="0"/>
              <a:t>first call repeats the vector 1:3 twice. </a:t>
            </a:r>
            <a:endParaRPr lang="en-US" sz="1600" dirty="0" smtClean="0"/>
          </a:p>
          <a:p>
            <a:pPr marL="285750" indent="-285750">
              <a:buFont typeface="Arial" pitchFamily="34" charset="0"/>
              <a:buChar char="•"/>
            </a:pPr>
            <a:r>
              <a:rPr lang="en-US" sz="1600" dirty="0" smtClean="0"/>
              <a:t>The </a:t>
            </a:r>
            <a:r>
              <a:rPr lang="en-US" sz="1600" dirty="0"/>
              <a:t>second call repeats each element of 1:3 twice, and could have been written rep(1:3, rep(2,3)), a common R </a:t>
            </a:r>
            <a:r>
              <a:rPr lang="en-US" sz="1600" dirty="0" smtClean="0"/>
              <a:t>idiom</a:t>
            </a:r>
            <a:endParaRPr lang="en-US" sz="1600" dirty="0"/>
          </a:p>
        </p:txBody>
      </p:sp>
      <p:sp>
        <p:nvSpPr>
          <p:cNvPr id="2" name="Title 1"/>
          <p:cNvSpPr>
            <a:spLocks noGrp="1"/>
          </p:cNvSpPr>
          <p:nvPr>
            <p:ph type="title"/>
          </p:nvPr>
        </p:nvSpPr>
        <p:spPr/>
        <p:txBody>
          <a:bodyPr/>
          <a:lstStyle/>
          <a:p>
            <a:r>
              <a:rPr lang="en-US" dirty="0" smtClean="0"/>
              <a:t>Vectors: Repeat function</a:t>
            </a:r>
            <a:endParaRPr lang="en-US" dirty="0"/>
          </a:p>
        </p:txBody>
      </p:sp>
      <p:sp>
        <p:nvSpPr>
          <p:cNvPr id="4" name="TextBox 3"/>
          <p:cNvSpPr txBox="1"/>
          <p:nvPr/>
        </p:nvSpPr>
        <p:spPr>
          <a:xfrm>
            <a:off x="423084" y="4362304"/>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rep(1:3, 2)</a:t>
            </a:r>
          </a:p>
          <a:p>
            <a:r>
              <a:rPr lang="en-US" sz="1400" dirty="0">
                <a:latin typeface="Consolas" pitchFamily="49" charset="0"/>
                <a:cs typeface="Consolas" pitchFamily="49" charset="0"/>
              </a:rPr>
              <a:t>[1] 1 2 3 1 2 3</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rep(1:3, c(2,2,2))</a:t>
            </a:r>
          </a:p>
          <a:p>
            <a:r>
              <a:rPr lang="en-US" sz="1400" dirty="0">
                <a:latin typeface="Consolas" pitchFamily="49" charset="0"/>
                <a:cs typeface="Consolas" pitchFamily="49" charset="0"/>
              </a:rPr>
              <a:t>[1] 1 1 2 2 3 </a:t>
            </a:r>
            <a:r>
              <a:rPr lang="en-US" sz="1400" dirty="0" smtClean="0">
                <a:latin typeface="Consolas" pitchFamily="49" charset="0"/>
                <a:cs typeface="Consolas" pitchFamily="49" charset="0"/>
              </a:rPr>
              <a:t>3</a:t>
            </a:r>
            <a:endParaRPr lang="en-US" sz="1400" dirty="0">
              <a:latin typeface="Consolas" pitchFamily="49" charset="0"/>
              <a:cs typeface="Consolas" pitchFamily="49" charset="0"/>
            </a:endParaRPr>
          </a:p>
        </p:txBody>
      </p:sp>
      <p:sp>
        <p:nvSpPr>
          <p:cNvPr id="5" name="TextBox 4"/>
          <p:cNvSpPr txBox="1"/>
          <p:nvPr/>
        </p:nvSpPr>
        <p:spPr>
          <a:xfrm>
            <a:off x="423084" y="1894319"/>
            <a:ext cx="846843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rep(3,4)</a:t>
            </a:r>
          </a:p>
          <a:p>
            <a:r>
              <a:rPr lang="en-US" sz="1400" dirty="0" smtClean="0">
                <a:latin typeface="Consolas" pitchFamily="49" charset="0"/>
                <a:cs typeface="Consolas" pitchFamily="49" charset="0"/>
              </a:rPr>
              <a:t>[1] 3 3 3 3</a:t>
            </a:r>
          </a:p>
          <a:p>
            <a:r>
              <a:rPr lang="en-US" sz="1400" dirty="0" smtClean="0">
                <a:latin typeface="Consolas" pitchFamily="49" charset="0"/>
                <a:cs typeface="Consolas" pitchFamily="49" charset="0"/>
              </a:rPr>
              <a:t>&gt; x&lt;-c(1,5)</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1 5</a:t>
            </a:r>
          </a:p>
          <a:p>
            <a:r>
              <a:rPr lang="en-US" sz="1400" dirty="0" smtClean="0">
                <a:latin typeface="Consolas" pitchFamily="49" charset="0"/>
                <a:cs typeface="Consolas" pitchFamily="49" charset="0"/>
              </a:rPr>
              <a:t>&gt; rep(x,3)</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1 5 1 5 1 5</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998946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 Vectorized Operations</a:t>
            </a:r>
            <a:endParaRPr lang="en-US" dirty="0"/>
          </a:p>
        </p:txBody>
      </p:sp>
      <p:sp>
        <p:nvSpPr>
          <p:cNvPr id="3" name="Rectangle 2"/>
          <p:cNvSpPr/>
          <p:nvPr/>
        </p:nvSpPr>
        <p:spPr>
          <a:xfrm>
            <a:off x="272956" y="1059680"/>
            <a:ext cx="8645861" cy="5016758"/>
          </a:xfrm>
          <a:prstGeom prst="rect">
            <a:avLst/>
          </a:prstGeom>
        </p:spPr>
        <p:txBody>
          <a:bodyPr wrap="square">
            <a:spAutoFit/>
          </a:bodyPr>
          <a:lstStyle/>
          <a:p>
            <a:pPr marL="285750" indent="-285750">
              <a:buFont typeface="Arial" pitchFamily="34" charset="0"/>
              <a:buChar char="•"/>
            </a:pPr>
            <a:r>
              <a:rPr lang="en-US" sz="1600" dirty="0" smtClean="0"/>
              <a:t>R </a:t>
            </a:r>
            <a:r>
              <a:rPr lang="en-US" sz="1600" dirty="0"/>
              <a:t>operations are </a:t>
            </a:r>
            <a:r>
              <a:rPr lang="en-US" sz="1600" dirty="0" smtClean="0"/>
              <a:t>vectorized</a:t>
            </a:r>
          </a:p>
          <a:p>
            <a:pPr marL="285750" indent="-285750">
              <a:buFont typeface="Arial" pitchFamily="34" charset="0"/>
              <a:buChar char="•"/>
            </a:pPr>
            <a:r>
              <a:rPr lang="en-US" sz="1600" dirty="0" smtClean="0"/>
              <a:t>If </a:t>
            </a:r>
            <a:r>
              <a:rPr lang="en-US" sz="1600" dirty="0"/>
              <a:t>x is a vector, then log(x) is a vector with the logs of the elements of </a:t>
            </a:r>
            <a:r>
              <a:rPr lang="en-US" sz="1600" dirty="0" smtClean="0"/>
              <a:t>x</a:t>
            </a:r>
          </a:p>
          <a:p>
            <a:pPr marL="285750" indent="-285750">
              <a:buFont typeface="Arial" pitchFamily="34" charset="0"/>
              <a:buChar char="•"/>
            </a:pPr>
            <a:r>
              <a:rPr lang="en-US" sz="1600" dirty="0" smtClean="0"/>
              <a:t>Arithmetic </a:t>
            </a:r>
            <a:r>
              <a:rPr lang="en-US" sz="1600" dirty="0"/>
              <a:t>and relational operators also work element by </a:t>
            </a:r>
            <a:r>
              <a:rPr lang="en-US" sz="1600" dirty="0" smtClean="0"/>
              <a:t>element</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If </a:t>
            </a:r>
            <a:r>
              <a:rPr lang="en-US" sz="1600" dirty="0"/>
              <a:t>x and y are vectors of the same length, then x + y is a vector with elements equal to the sum of the corresponding elements of x and </a:t>
            </a:r>
            <a:r>
              <a:rPr lang="en-US" sz="1600" dirty="0" smtClean="0"/>
              <a:t>y </a:t>
            </a:r>
            <a:endParaRPr lang="en-US" sz="1600" dirty="0"/>
          </a:p>
          <a:p>
            <a:pPr marL="285750" indent="-285750">
              <a:buFont typeface="Arial" pitchFamily="34" charset="0"/>
              <a:buChar char="•"/>
            </a:pPr>
            <a:r>
              <a:rPr lang="en-US" sz="1600" dirty="0" smtClean="0"/>
              <a:t>If </a:t>
            </a:r>
            <a:r>
              <a:rPr lang="en-US" sz="1600" dirty="0"/>
              <a:t>y is a scalar it is added to each element of </a:t>
            </a:r>
            <a:r>
              <a:rPr lang="en-US" sz="1600" dirty="0" smtClean="0"/>
              <a:t>x</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a:t>The logical operators "|" (or) and "&amp;" (and) also work element by element</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 </a:t>
            </a:r>
            <a:endParaRPr lang="en-US" sz="1600" dirty="0"/>
          </a:p>
        </p:txBody>
      </p:sp>
      <p:sp>
        <p:nvSpPr>
          <p:cNvPr id="4" name="TextBox 3"/>
          <p:cNvSpPr txBox="1"/>
          <p:nvPr/>
        </p:nvSpPr>
        <p:spPr>
          <a:xfrm>
            <a:off x="341196" y="5419568"/>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a:latin typeface="Consolas" pitchFamily="49" charset="0"/>
                <a:cs typeface="Consolas" pitchFamily="49" charset="0"/>
              </a:rPr>
              <a:t>a = c(TRUE, TRUE, FALSE, FALSE)</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b = c(TRUE, FALSE, TRUE, FALSE)</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a &amp; b</a:t>
            </a:r>
          </a:p>
          <a:p>
            <a:r>
              <a:rPr lang="en-US" sz="1400" dirty="0">
                <a:latin typeface="Consolas" pitchFamily="49" charset="0"/>
                <a:cs typeface="Consolas" pitchFamily="49" charset="0"/>
              </a:rPr>
              <a:t>[1]  TRUE FALSE </a:t>
            </a:r>
            <a:r>
              <a:rPr lang="en-US" sz="1400" dirty="0" err="1">
                <a:latin typeface="Consolas" pitchFamily="49" charset="0"/>
                <a:cs typeface="Consolas" pitchFamily="49" charset="0"/>
              </a:rPr>
              <a:t>FALSE</a:t>
            </a:r>
            <a:r>
              <a:rPr lang="en-US" sz="1400" dirty="0">
                <a:latin typeface="Consolas" pitchFamily="49" charset="0"/>
                <a:cs typeface="Consolas" pitchFamily="49" charset="0"/>
              </a:rPr>
              <a:t> </a:t>
            </a:r>
            <a:r>
              <a:rPr lang="en-US" sz="1400" dirty="0" err="1">
                <a:latin typeface="Consolas" pitchFamily="49" charset="0"/>
                <a:cs typeface="Consolas" pitchFamily="49" charset="0"/>
              </a:rPr>
              <a:t>FALSE</a:t>
            </a:r>
            <a:endParaRPr lang="en-US" sz="1400" dirty="0">
              <a:latin typeface="Consolas" pitchFamily="49" charset="0"/>
              <a:cs typeface="Consolas" pitchFamily="49" charset="0"/>
            </a:endParaRPr>
          </a:p>
        </p:txBody>
      </p:sp>
      <p:sp>
        <p:nvSpPr>
          <p:cNvPr id="5" name="TextBox 4"/>
          <p:cNvSpPr txBox="1"/>
          <p:nvPr/>
        </p:nvSpPr>
        <p:spPr>
          <a:xfrm>
            <a:off x="341196" y="1948914"/>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x&lt;-c(1,5)</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log(x)</a:t>
            </a:r>
          </a:p>
          <a:p>
            <a:r>
              <a:rPr lang="en-US" sz="1400" dirty="0" smtClean="0">
                <a:latin typeface="Consolas" pitchFamily="49" charset="0"/>
                <a:cs typeface="Consolas" pitchFamily="49" charset="0"/>
              </a:rPr>
              <a:t>[1] 0.000000 1.609438 </a:t>
            </a:r>
            <a:endParaRPr lang="en-US" sz="1400" dirty="0">
              <a:latin typeface="Consolas" pitchFamily="49" charset="0"/>
              <a:cs typeface="Consolas" pitchFamily="49" charset="0"/>
            </a:endParaRPr>
          </a:p>
        </p:txBody>
      </p:sp>
      <p:sp>
        <p:nvSpPr>
          <p:cNvPr id="6" name="TextBox 5"/>
          <p:cNvSpPr txBox="1"/>
          <p:nvPr/>
        </p:nvSpPr>
        <p:spPr>
          <a:xfrm>
            <a:off x="341196" y="3619005"/>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y&lt;-c(2,3)</a:t>
            </a:r>
            <a:endParaRPr lang="en-US" sz="1400" dirty="0">
              <a:latin typeface="Consolas" pitchFamily="49" charset="0"/>
              <a:cs typeface="Consolas" pitchFamily="49" charset="0"/>
            </a:endParaRPr>
          </a:p>
          <a:p>
            <a:r>
              <a:rPr lang="en-US" sz="1400" smtClean="0">
                <a:latin typeface="Consolas" pitchFamily="49" charset="0"/>
                <a:cs typeface="Consolas" pitchFamily="49" charset="0"/>
              </a:rPr>
              <a:t>&gt; </a:t>
            </a:r>
            <a:r>
              <a:rPr lang="en-US" sz="1400" dirty="0" err="1" smtClean="0">
                <a:latin typeface="Consolas" pitchFamily="49" charset="0"/>
                <a:cs typeface="Consolas" pitchFamily="49" charset="0"/>
              </a:rPr>
              <a:t>x+y</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[1] 3 8</a:t>
            </a:r>
          </a:p>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x + 3</a:t>
            </a:r>
          </a:p>
          <a:p>
            <a:r>
              <a:rPr lang="en-US" sz="1400" dirty="0" smtClean="0">
                <a:latin typeface="Consolas" pitchFamily="49" charset="0"/>
                <a:cs typeface="Consolas" pitchFamily="49" charset="0"/>
              </a:rPr>
              <a:t>[1] 4 8 </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79609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2956" y="1059680"/>
            <a:ext cx="8645861" cy="1815882"/>
          </a:xfrm>
          <a:prstGeom prst="rect">
            <a:avLst/>
          </a:prstGeom>
        </p:spPr>
        <p:txBody>
          <a:bodyPr wrap="square">
            <a:spAutoFit/>
          </a:bodyPr>
          <a:lstStyle/>
          <a:p>
            <a:pPr marL="285750" indent="-285750">
              <a:buFont typeface="Arial" pitchFamily="34" charset="0"/>
              <a:buChar char="•"/>
            </a:pPr>
            <a:r>
              <a:rPr lang="en-US" sz="1600" dirty="0" smtClean="0"/>
              <a:t>Caution must be exercised while using vectorized operations</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Like in the example below, addition of two unequal vectors works. After adding the first 4 corresponding elements of a and b, the 1</a:t>
            </a:r>
            <a:r>
              <a:rPr lang="en-US" sz="1600" baseline="30000" dirty="0" smtClean="0"/>
              <a:t>st</a:t>
            </a:r>
            <a:r>
              <a:rPr lang="en-US" sz="1600" dirty="0" smtClean="0"/>
              <a:t> and 2</a:t>
            </a:r>
            <a:r>
              <a:rPr lang="en-US" sz="1600" baseline="30000" dirty="0" smtClean="0"/>
              <a:t>nd</a:t>
            </a:r>
            <a:r>
              <a:rPr lang="en-US" sz="1600" dirty="0" smtClean="0"/>
              <a:t> elements of a are added back to the 5</a:t>
            </a:r>
            <a:r>
              <a:rPr lang="en-US" sz="1600" baseline="30000" dirty="0" smtClean="0"/>
              <a:t>th</a:t>
            </a:r>
            <a:r>
              <a:rPr lang="en-US" sz="1600" dirty="0" smtClean="0"/>
              <a:t> and 6</a:t>
            </a:r>
            <a:r>
              <a:rPr lang="en-US" sz="1600" baseline="30000" dirty="0" smtClean="0"/>
              <a:t>th</a:t>
            </a:r>
            <a:r>
              <a:rPr lang="en-US" sz="1600" dirty="0" smtClean="0"/>
              <a:t> elements of b</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R shows a warning, but users needs to be cautious</a:t>
            </a:r>
            <a:endParaRPr lang="en-US" sz="1600" dirty="0"/>
          </a:p>
        </p:txBody>
      </p:sp>
      <p:sp>
        <p:nvSpPr>
          <p:cNvPr id="4" name="Title 1"/>
          <p:cNvSpPr>
            <a:spLocks noGrp="1"/>
          </p:cNvSpPr>
          <p:nvPr>
            <p:ph type="title"/>
          </p:nvPr>
        </p:nvSpPr>
        <p:spPr/>
        <p:txBody>
          <a:bodyPr/>
          <a:lstStyle/>
          <a:p>
            <a:r>
              <a:rPr lang="en-US" dirty="0" smtClean="0"/>
              <a:t>Vectors: Vectorized Operations (caution)</a:t>
            </a:r>
            <a:endParaRPr lang="en-US" dirty="0"/>
          </a:p>
        </p:txBody>
      </p:sp>
      <p:sp>
        <p:nvSpPr>
          <p:cNvPr id="5" name="Rectangle 4"/>
          <p:cNvSpPr/>
          <p:nvPr/>
        </p:nvSpPr>
        <p:spPr>
          <a:xfrm>
            <a:off x="272957" y="3071992"/>
            <a:ext cx="8645860" cy="224676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a&lt;-c(1:4)</a:t>
            </a:r>
          </a:p>
          <a:p>
            <a:r>
              <a:rPr lang="en-US" sz="1400" dirty="0">
                <a:latin typeface="Consolas" pitchFamily="49" charset="0"/>
                <a:cs typeface="Consolas" pitchFamily="49" charset="0"/>
              </a:rPr>
              <a:t>&gt; b&lt;-</a:t>
            </a:r>
            <a:r>
              <a:rPr lang="en-US" sz="1400" dirty="0" smtClean="0">
                <a:latin typeface="Consolas" pitchFamily="49" charset="0"/>
                <a:cs typeface="Consolas" pitchFamily="49" charset="0"/>
              </a:rPr>
              <a:t>c(1:6)</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a</a:t>
            </a:r>
          </a:p>
          <a:p>
            <a:r>
              <a:rPr lang="en-US" sz="1400" dirty="0">
                <a:latin typeface="Consolas" pitchFamily="49" charset="0"/>
                <a:cs typeface="Consolas" pitchFamily="49" charset="0"/>
              </a:rPr>
              <a:t>[1] 1 2 3 4</a:t>
            </a:r>
          </a:p>
          <a:p>
            <a:r>
              <a:rPr lang="en-US" sz="1400" dirty="0">
                <a:latin typeface="Consolas" pitchFamily="49" charset="0"/>
                <a:cs typeface="Consolas" pitchFamily="49" charset="0"/>
              </a:rPr>
              <a:t>&gt; b</a:t>
            </a:r>
          </a:p>
          <a:p>
            <a:r>
              <a:rPr lang="en-US" sz="1400" dirty="0">
                <a:latin typeface="Consolas" pitchFamily="49" charset="0"/>
                <a:cs typeface="Consolas" pitchFamily="49" charset="0"/>
              </a:rPr>
              <a:t>[1] 1 2 3 4 </a:t>
            </a:r>
            <a:r>
              <a:rPr lang="en-US" sz="1400" dirty="0" smtClean="0">
                <a:latin typeface="Consolas" pitchFamily="49" charset="0"/>
                <a:cs typeface="Consolas" pitchFamily="49" charset="0"/>
              </a:rPr>
              <a:t>5 6</a:t>
            </a:r>
            <a:endParaRPr lang="en-US" sz="1400" dirty="0">
              <a:latin typeface="Consolas" pitchFamily="49" charset="0"/>
              <a:cs typeface="Consolas" pitchFamily="49" charset="0"/>
            </a:endParaRP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a+b</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2 4 6 8 </a:t>
            </a:r>
            <a:r>
              <a:rPr lang="en-US" sz="1400" dirty="0" smtClean="0">
                <a:latin typeface="Consolas" pitchFamily="49" charset="0"/>
                <a:cs typeface="Consolas" pitchFamily="49" charset="0"/>
              </a:rPr>
              <a:t>6 8</a:t>
            </a:r>
            <a:endParaRPr lang="en-US" sz="1400" dirty="0">
              <a:latin typeface="Consolas" pitchFamily="49" charset="0"/>
              <a:cs typeface="Consolas" pitchFamily="49" charset="0"/>
            </a:endParaRPr>
          </a:p>
          <a:p>
            <a:r>
              <a:rPr lang="en-US" sz="1400" dirty="0">
                <a:latin typeface="Consolas" pitchFamily="49" charset="0"/>
                <a:cs typeface="Consolas" pitchFamily="49" charset="0"/>
              </a:rPr>
              <a:t>Warning message:</a:t>
            </a:r>
          </a:p>
          <a:p>
            <a:r>
              <a:rPr lang="en-US" sz="1400" dirty="0">
                <a:latin typeface="Consolas" pitchFamily="49" charset="0"/>
                <a:cs typeface="Consolas" pitchFamily="49" charset="0"/>
              </a:rPr>
              <a:t>In a + b : longer object length is not a multiple of shorter object </a:t>
            </a:r>
            <a:r>
              <a:rPr lang="en-US" sz="1400" dirty="0" smtClean="0">
                <a:latin typeface="Consolas" pitchFamily="49" charset="0"/>
                <a:cs typeface="Consolas" pitchFamily="49" charset="0"/>
              </a:rPr>
              <a:t>length</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729136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1"/>
          </a:xfrm>
        </p:spPr>
        <p:txBody>
          <a:bodyPr vert="horz" lIns="91440" tIns="45720" rIns="91440" bIns="45720" rtlCol="0" anchor="ctr">
            <a:normAutofit/>
          </a:bodyPr>
          <a:lstStyle/>
          <a:p>
            <a:pPr algn="l">
              <a:lnSpc>
                <a:spcPts val="2800"/>
              </a:lnSpc>
            </a:pPr>
            <a:r>
              <a:rPr lang="en-US" dirty="0"/>
              <a:t>Chapter </a:t>
            </a:r>
            <a:r>
              <a:rPr lang="en-US" dirty="0" smtClean="0"/>
              <a:t>1: </a:t>
            </a:r>
            <a:r>
              <a:rPr lang="en-US" dirty="0"/>
              <a:t>Introduction To R</a:t>
            </a:r>
          </a:p>
        </p:txBody>
      </p:sp>
      <p:sp>
        <p:nvSpPr>
          <p:cNvPr id="24" name="TextBox 23"/>
          <p:cNvSpPr txBox="1"/>
          <p:nvPr/>
        </p:nvSpPr>
        <p:spPr>
          <a:xfrm>
            <a:off x="391886" y="1221387"/>
            <a:ext cx="8158348" cy="5539978"/>
          </a:xfrm>
          <a:prstGeom prst="rect">
            <a:avLst/>
          </a:prstGeom>
          <a:noFill/>
        </p:spPr>
        <p:txBody>
          <a:bodyPr wrap="square" rtlCol="0">
            <a:spAutoFit/>
          </a:bodyPr>
          <a:lstStyle/>
          <a:p>
            <a:pPr marL="400050" indent="-400050">
              <a:spcBef>
                <a:spcPts val="600"/>
              </a:spcBef>
              <a:spcAft>
                <a:spcPts val="600"/>
              </a:spcAft>
              <a:buAutoNum type="romanUcPeriod"/>
            </a:pPr>
            <a:r>
              <a:rPr lang="en-US" dirty="0" smtClean="0">
                <a:solidFill>
                  <a:schemeClr val="tx2"/>
                </a:solidFill>
              </a:rPr>
              <a:t>   Introduction</a:t>
            </a:r>
          </a:p>
          <a:p>
            <a:pPr marL="400050" indent="-400050">
              <a:spcBef>
                <a:spcPts val="600"/>
              </a:spcBef>
              <a:spcAft>
                <a:spcPts val="600"/>
              </a:spcAft>
              <a:buFontTx/>
              <a:buAutoNum type="romanUcPeriod"/>
            </a:pPr>
            <a:r>
              <a:rPr lang="en-US" dirty="0" smtClean="0">
                <a:solidFill>
                  <a:schemeClr val="tx2"/>
                </a:solidFill>
              </a:rPr>
              <a:t>   R vs. SAS</a:t>
            </a:r>
          </a:p>
          <a:p>
            <a:pPr marL="400050" indent="-400050">
              <a:spcBef>
                <a:spcPts val="600"/>
              </a:spcBef>
              <a:spcAft>
                <a:spcPts val="600"/>
              </a:spcAft>
              <a:buFontTx/>
              <a:buAutoNum type="romanUcPeriod"/>
            </a:pPr>
            <a:r>
              <a:rPr lang="en-US" dirty="0" smtClean="0">
                <a:solidFill>
                  <a:schemeClr val="tx2"/>
                </a:solidFill>
              </a:rPr>
              <a:t>   Official Documentation</a:t>
            </a:r>
          </a:p>
          <a:p>
            <a:pPr marL="400050" indent="-400050">
              <a:spcBef>
                <a:spcPts val="600"/>
              </a:spcBef>
              <a:spcAft>
                <a:spcPts val="600"/>
              </a:spcAft>
              <a:buFontTx/>
              <a:buAutoNum type="romanUcPeriod"/>
            </a:pPr>
            <a:r>
              <a:rPr lang="en-US" dirty="0" smtClean="0">
                <a:solidFill>
                  <a:schemeClr val="tx2"/>
                </a:solidFill>
              </a:rPr>
              <a:t>   Getting help</a:t>
            </a:r>
          </a:p>
          <a:p>
            <a:pPr marL="400050" indent="-400050">
              <a:spcBef>
                <a:spcPts val="600"/>
              </a:spcBef>
              <a:spcAft>
                <a:spcPts val="600"/>
              </a:spcAft>
              <a:buFontTx/>
              <a:buAutoNum type="romanUcPeriod"/>
            </a:pPr>
            <a:r>
              <a:rPr lang="en-US" dirty="0" smtClean="0">
                <a:solidFill>
                  <a:schemeClr val="tx2"/>
                </a:solidFill>
              </a:rPr>
              <a:t>   Help from the Internet</a:t>
            </a:r>
          </a:p>
          <a:p>
            <a:pPr marL="400050" indent="-400050">
              <a:spcBef>
                <a:spcPts val="600"/>
              </a:spcBef>
              <a:spcAft>
                <a:spcPts val="600"/>
              </a:spcAft>
              <a:buFontTx/>
              <a:buAutoNum type="romanUcPeriod"/>
            </a:pPr>
            <a:r>
              <a:rPr lang="en-US" dirty="0" smtClean="0">
                <a:solidFill>
                  <a:schemeClr val="tx2"/>
                </a:solidFill>
              </a:rPr>
              <a:t>   CRAN</a:t>
            </a:r>
          </a:p>
          <a:p>
            <a:pPr marL="400050" indent="-400050">
              <a:spcBef>
                <a:spcPts val="600"/>
              </a:spcBef>
              <a:spcAft>
                <a:spcPts val="600"/>
              </a:spcAft>
              <a:buFontTx/>
              <a:buAutoNum type="romanUcPeriod"/>
            </a:pPr>
            <a:r>
              <a:rPr lang="en-US" dirty="0" smtClean="0">
                <a:solidFill>
                  <a:schemeClr val="tx2"/>
                </a:solidFill>
              </a:rPr>
              <a:t>   Getting Started</a:t>
            </a:r>
            <a:endParaRPr lang="en-US" dirty="0">
              <a:solidFill>
                <a:schemeClr val="tx2"/>
              </a:solidFill>
            </a:endParaRPr>
          </a:p>
          <a:p>
            <a:pPr marL="400050" indent="-400050">
              <a:spcBef>
                <a:spcPts val="600"/>
              </a:spcBef>
              <a:spcAft>
                <a:spcPts val="600"/>
              </a:spcAft>
              <a:buFontTx/>
              <a:buAutoNum type="romanUcPeriod"/>
            </a:pPr>
            <a:r>
              <a:rPr lang="en-US" dirty="0" smtClean="0">
                <a:solidFill>
                  <a:schemeClr val="tx2"/>
                </a:solidFill>
              </a:rPr>
              <a:t>   Modes of running R</a:t>
            </a:r>
          </a:p>
          <a:p>
            <a:pPr marL="400050" indent="-400050">
              <a:spcBef>
                <a:spcPts val="600"/>
              </a:spcBef>
              <a:spcAft>
                <a:spcPts val="600"/>
              </a:spcAft>
              <a:buFontTx/>
              <a:buAutoNum type="romanUcPeriod"/>
            </a:pPr>
            <a:r>
              <a:rPr lang="en-US" dirty="0" smtClean="0">
                <a:solidFill>
                  <a:schemeClr val="tx2"/>
                </a:solidFill>
              </a:rPr>
              <a:t>   Arithmetic operations</a:t>
            </a:r>
          </a:p>
          <a:p>
            <a:pPr marL="400050" indent="-400050">
              <a:spcBef>
                <a:spcPts val="600"/>
              </a:spcBef>
              <a:spcAft>
                <a:spcPts val="600"/>
              </a:spcAft>
              <a:buFontTx/>
              <a:buAutoNum type="romanUcPeriod"/>
            </a:pPr>
            <a:r>
              <a:rPr lang="en-US" dirty="0" smtClean="0">
                <a:solidFill>
                  <a:schemeClr val="tx2"/>
                </a:solidFill>
              </a:rPr>
              <a:t>   Variables/Objects in R</a:t>
            </a:r>
          </a:p>
          <a:p>
            <a:pPr marL="400050" indent="-400050">
              <a:spcBef>
                <a:spcPts val="600"/>
              </a:spcBef>
              <a:spcAft>
                <a:spcPts val="600"/>
              </a:spcAft>
              <a:buFontTx/>
              <a:buAutoNum type="romanUcPeriod"/>
            </a:pPr>
            <a:r>
              <a:rPr lang="en-US" dirty="0" smtClean="0">
                <a:solidFill>
                  <a:schemeClr val="tx2"/>
                </a:solidFill>
              </a:rPr>
              <a:t>   Common data structures in R</a:t>
            </a:r>
          </a:p>
          <a:p>
            <a:pPr marL="400050" indent="-400050">
              <a:spcBef>
                <a:spcPts val="600"/>
              </a:spcBef>
              <a:spcAft>
                <a:spcPts val="600"/>
              </a:spcAft>
              <a:buFontTx/>
              <a:buAutoNum type="romanUcPeriod"/>
            </a:pPr>
            <a:r>
              <a:rPr lang="en-US" dirty="0" smtClean="0">
                <a:solidFill>
                  <a:schemeClr val="tx2"/>
                </a:solidFill>
              </a:rPr>
              <a:t>   R Workspace</a:t>
            </a:r>
          </a:p>
          <a:p>
            <a:pPr>
              <a:spcBef>
                <a:spcPts val="600"/>
              </a:spcBef>
              <a:spcAft>
                <a:spcPts val="600"/>
              </a:spcAft>
            </a:pPr>
            <a:endParaRPr lang="en-US" dirty="0" smtClean="0">
              <a:solidFill>
                <a:schemeClr val="tx2"/>
              </a:solidFill>
            </a:endParaRPr>
          </a:p>
        </p:txBody>
      </p:sp>
    </p:spTree>
    <p:extLst>
      <p:ext uri="{BB962C8B-B14F-4D97-AF65-F5344CB8AC3E}">
        <p14:creationId xmlns:p14="http://schemas.microsoft.com/office/powerpoint/2010/main" val="173574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2012" y="955053"/>
            <a:ext cx="8720919" cy="5016758"/>
          </a:xfrm>
          <a:prstGeom prst="rect">
            <a:avLst/>
          </a:prstGeom>
        </p:spPr>
        <p:txBody>
          <a:bodyPr wrap="square">
            <a:spAutoFit/>
          </a:bodyPr>
          <a:lstStyle/>
          <a:p>
            <a:pPr marL="285750" indent="-285750">
              <a:buFont typeface="Arial" pitchFamily="34" charset="0"/>
              <a:buChar char="•"/>
            </a:pPr>
            <a:r>
              <a:rPr lang="en-US" sz="1600" dirty="0" smtClean="0"/>
              <a:t>The </a:t>
            </a:r>
            <a:r>
              <a:rPr lang="en-US" sz="1600" dirty="0"/>
              <a:t>number of elements of a vector is returned by the function </a:t>
            </a:r>
            <a:r>
              <a:rPr lang="en-US" sz="1600" dirty="0" smtClean="0"/>
              <a:t>‘</a:t>
            </a:r>
            <a:r>
              <a:rPr lang="en-US" sz="1600" i="1" dirty="0" smtClean="0"/>
              <a:t>length</a:t>
            </a:r>
            <a:r>
              <a:rPr lang="en-US" sz="1600" dirty="0" smtClean="0"/>
              <a:t>’ </a:t>
            </a:r>
          </a:p>
          <a:p>
            <a:pPr marL="285750" indent="-285750">
              <a:buFont typeface="Arial" pitchFamily="34" charset="0"/>
              <a:buChar char="•"/>
            </a:pPr>
            <a:r>
              <a:rPr lang="en-US" sz="1600" dirty="0" smtClean="0"/>
              <a:t>Individual </a:t>
            </a:r>
            <a:r>
              <a:rPr lang="en-US" sz="1600" dirty="0"/>
              <a:t>elements are addressed using subscripts in square brackets, so x[1] is the first element of x, x[2] is the second, and x[length(x)] is the </a:t>
            </a:r>
            <a:r>
              <a:rPr lang="en-US" sz="1600" dirty="0" smtClean="0"/>
              <a:t>last</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endParaRPr lang="en-US" sz="1600" dirty="0"/>
          </a:p>
          <a:p>
            <a:pPr marL="285750" indent="-285750">
              <a:buFont typeface="Arial" pitchFamily="34" charset="0"/>
              <a:buChar char="•"/>
            </a:pPr>
            <a:r>
              <a:rPr lang="en-US" sz="1600" dirty="0"/>
              <a:t>The subscript can be a vector itself, so x[1:3] is a vector consisting of the first three elements of </a:t>
            </a:r>
            <a:r>
              <a:rPr lang="en-US" sz="1600" dirty="0" smtClean="0"/>
              <a:t>x</a:t>
            </a:r>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smtClean="0"/>
              <a:t>Negative </a:t>
            </a:r>
            <a:r>
              <a:rPr lang="en-US" sz="1600" dirty="0"/>
              <a:t>subscript excludes the corresponding element, so x[-1] returns a vector with all elements of x except the first </a:t>
            </a:r>
            <a:r>
              <a:rPr lang="en-US" sz="1600" dirty="0" smtClean="0"/>
              <a:t>one</a:t>
            </a:r>
          </a:p>
          <a:p>
            <a:pPr marL="285750" indent="-285750">
              <a:buFont typeface="Arial" pitchFamily="34" charset="0"/>
              <a:buChar char="•"/>
            </a:pPr>
            <a:endParaRPr lang="en-US" sz="1600" dirty="0"/>
          </a:p>
        </p:txBody>
      </p:sp>
      <p:sp>
        <p:nvSpPr>
          <p:cNvPr id="2" name="Title 1"/>
          <p:cNvSpPr>
            <a:spLocks noGrp="1"/>
          </p:cNvSpPr>
          <p:nvPr>
            <p:ph type="title"/>
          </p:nvPr>
        </p:nvSpPr>
        <p:spPr/>
        <p:txBody>
          <a:bodyPr/>
          <a:lstStyle/>
          <a:p>
            <a:r>
              <a:rPr lang="en-US" dirty="0" smtClean="0"/>
              <a:t>Referencing Elements of Vectors</a:t>
            </a:r>
            <a:endParaRPr lang="en-US" dirty="0"/>
          </a:p>
        </p:txBody>
      </p:sp>
      <p:sp>
        <p:nvSpPr>
          <p:cNvPr id="5" name="TextBox 4"/>
          <p:cNvSpPr txBox="1"/>
          <p:nvPr/>
        </p:nvSpPr>
        <p:spPr>
          <a:xfrm>
            <a:off x="401469" y="1772192"/>
            <a:ext cx="8468436"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x&lt;-c(11:20)</a:t>
            </a:r>
          </a:p>
          <a:p>
            <a:r>
              <a:rPr lang="en-US" sz="1400" dirty="0" smtClean="0">
                <a:latin typeface="Consolas" pitchFamily="49" charset="0"/>
                <a:cs typeface="Consolas" pitchFamily="49" charset="0"/>
              </a:rPr>
              <a:t>&gt; length(x)</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[1</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10</a:t>
            </a:r>
          </a:p>
          <a:p>
            <a:r>
              <a:rPr lang="en-US" sz="1400" dirty="0" smtClean="0">
                <a:latin typeface="Consolas" pitchFamily="49" charset="0"/>
                <a:cs typeface="Consolas" pitchFamily="49" charset="0"/>
              </a:rPr>
              <a:t>&gt; x[1]</a:t>
            </a:r>
          </a:p>
          <a:p>
            <a:r>
              <a:rPr lang="en-US" sz="1400" dirty="0" smtClean="0">
                <a:latin typeface="Consolas" pitchFamily="49" charset="0"/>
                <a:cs typeface="Consolas" pitchFamily="49" charset="0"/>
              </a:rPr>
              <a:t>[1] 11</a:t>
            </a:r>
          </a:p>
          <a:p>
            <a:r>
              <a:rPr lang="en-US" sz="1400" dirty="0" smtClean="0">
                <a:latin typeface="Consolas" pitchFamily="49" charset="0"/>
                <a:cs typeface="Consolas" pitchFamily="49" charset="0"/>
              </a:rPr>
              <a:t>&gt; x[2]</a:t>
            </a:r>
          </a:p>
          <a:p>
            <a:r>
              <a:rPr lang="en-US" sz="1400" dirty="0" smtClean="0">
                <a:latin typeface="Consolas" pitchFamily="49" charset="0"/>
                <a:cs typeface="Consolas" pitchFamily="49" charset="0"/>
              </a:rPr>
              <a:t>[1] 12</a:t>
            </a:r>
          </a:p>
          <a:p>
            <a:r>
              <a:rPr lang="en-US" sz="1400" dirty="0" smtClean="0">
                <a:latin typeface="Consolas" pitchFamily="49" charset="0"/>
                <a:cs typeface="Consolas" pitchFamily="49" charset="0"/>
              </a:rPr>
              <a:t>&gt; x[length(x)]</a:t>
            </a:r>
          </a:p>
          <a:p>
            <a:r>
              <a:rPr lang="en-US" sz="1400" dirty="0" smtClean="0">
                <a:latin typeface="Consolas" pitchFamily="49" charset="0"/>
                <a:cs typeface="Consolas" pitchFamily="49" charset="0"/>
              </a:rPr>
              <a:t>[1] 20</a:t>
            </a:r>
            <a:endParaRPr lang="en-US" sz="1400" dirty="0">
              <a:latin typeface="Consolas" pitchFamily="49" charset="0"/>
              <a:cs typeface="Consolas" pitchFamily="49" charset="0"/>
            </a:endParaRPr>
          </a:p>
        </p:txBody>
      </p:sp>
      <p:sp>
        <p:nvSpPr>
          <p:cNvPr id="6" name="TextBox 5"/>
          <p:cNvSpPr txBox="1"/>
          <p:nvPr/>
        </p:nvSpPr>
        <p:spPr>
          <a:xfrm>
            <a:off x="401469" y="4463071"/>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x[1:3]</a:t>
            </a:r>
          </a:p>
          <a:p>
            <a:r>
              <a:rPr lang="en-US" sz="1400" dirty="0" smtClean="0">
                <a:latin typeface="Consolas" pitchFamily="49" charset="0"/>
                <a:cs typeface="Consolas" pitchFamily="49" charset="0"/>
              </a:rPr>
              <a:t>[1] 11 12 13</a:t>
            </a:r>
          </a:p>
        </p:txBody>
      </p:sp>
      <p:sp>
        <p:nvSpPr>
          <p:cNvPr id="7" name="TextBox 6"/>
          <p:cNvSpPr txBox="1"/>
          <p:nvPr/>
        </p:nvSpPr>
        <p:spPr>
          <a:xfrm>
            <a:off x="401469" y="5912030"/>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x[-1]</a:t>
            </a:r>
          </a:p>
          <a:p>
            <a:r>
              <a:rPr lang="en-US" sz="1400" dirty="0" smtClean="0">
                <a:latin typeface="Consolas" pitchFamily="49" charset="0"/>
                <a:cs typeface="Consolas" pitchFamily="49" charset="0"/>
              </a:rPr>
              <a:t>[1] 12 13 14 15 16 17 18 19 20</a:t>
            </a:r>
          </a:p>
        </p:txBody>
      </p:sp>
    </p:spTree>
    <p:extLst>
      <p:ext uri="{BB962C8B-B14F-4D97-AF65-F5344CB8AC3E}">
        <p14:creationId xmlns:p14="http://schemas.microsoft.com/office/powerpoint/2010/main" val="1319805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2012" y="1036938"/>
            <a:ext cx="8720919" cy="4031873"/>
          </a:xfrm>
          <a:prstGeom prst="rect">
            <a:avLst/>
          </a:prstGeom>
        </p:spPr>
        <p:txBody>
          <a:bodyPr wrap="square">
            <a:spAutoFit/>
          </a:bodyPr>
          <a:lstStyle/>
          <a:p>
            <a:pPr marL="285750" indent="-285750">
              <a:buFont typeface="Arial" pitchFamily="34" charset="0"/>
              <a:buChar char="•"/>
            </a:pPr>
            <a:r>
              <a:rPr lang="en-US" sz="1600" dirty="0" smtClean="0"/>
              <a:t>Subscripts </a:t>
            </a:r>
            <a:r>
              <a:rPr lang="en-US" sz="1600" dirty="0"/>
              <a:t>can also be a logical expression, in which case you get the elements for which the expression is </a:t>
            </a:r>
            <a:r>
              <a:rPr lang="en-US" sz="1600" dirty="0" smtClean="0"/>
              <a:t>TRUE</a:t>
            </a:r>
          </a:p>
          <a:p>
            <a:pPr marL="285750" indent="-285750">
              <a:buFont typeface="Arial" pitchFamily="34" charset="0"/>
              <a:buChar char="•"/>
            </a:pPr>
            <a:r>
              <a:rPr lang="en-US" sz="1600" i="1" dirty="0" smtClean="0"/>
              <a:t>Example:</a:t>
            </a:r>
            <a:r>
              <a:rPr lang="en-US" sz="1600" dirty="0" smtClean="0"/>
              <a:t> To </a:t>
            </a:r>
            <a:r>
              <a:rPr lang="en-US" sz="1600" dirty="0"/>
              <a:t>list the elements of x that are less than </a:t>
            </a:r>
            <a:r>
              <a:rPr lang="en-US" sz="1600" dirty="0" smtClean="0"/>
              <a:t>5, </a:t>
            </a:r>
            <a:r>
              <a:rPr lang="en-US" sz="1600" dirty="0"/>
              <a:t>we use </a:t>
            </a:r>
            <a:endParaRPr lang="en-US" sz="1600" dirty="0" smtClean="0"/>
          </a:p>
          <a:p>
            <a:endParaRPr lang="en-US" sz="1600" dirty="0" smtClean="0"/>
          </a:p>
          <a:p>
            <a:endParaRPr lang="en-US" sz="1600" dirty="0"/>
          </a:p>
          <a:p>
            <a:endParaRPr lang="en-US" sz="1600" dirty="0"/>
          </a:p>
          <a:p>
            <a:endParaRPr lang="en-US" sz="1600" dirty="0"/>
          </a:p>
          <a:p>
            <a:endParaRPr lang="en-US" sz="1600" dirty="0" smtClean="0"/>
          </a:p>
          <a:p>
            <a:pPr marL="285750" indent="-285750">
              <a:buFont typeface="Arial" pitchFamily="34" charset="0"/>
              <a:buChar char="•"/>
            </a:pPr>
            <a:r>
              <a:rPr lang="en-US" sz="1600" dirty="0" smtClean="0"/>
              <a:t>This expression reads ‘x </a:t>
            </a:r>
            <a:r>
              <a:rPr lang="en-US" sz="1600" dirty="0"/>
              <a:t>such that x is less than </a:t>
            </a:r>
            <a:r>
              <a:rPr lang="en-US" sz="1600" dirty="0" smtClean="0"/>
              <a:t>5’</a:t>
            </a:r>
          </a:p>
          <a:p>
            <a:pPr marL="285750" indent="-285750">
              <a:buFont typeface="Arial" pitchFamily="34" charset="0"/>
              <a:buChar char="•"/>
            </a:pPr>
            <a:r>
              <a:rPr lang="en-US" sz="1600" dirty="0" smtClean="0"/>
              <a:t>This </a:t>
            </a:r>
            <a:r>
              <a:rPr lang="en-US" sz="1600" dirty="0"/>
              <a:t>works because the </a:t>
            </a:r>
            <a:r>
              <a:rPr lang="en-US" sz="1600" dirty="0" smtClean="0"/>
              <a:t>subscript “x </a:t>
            </a:r>
            <a:r>
              <a:rPr lang="en-US" sz="1600" dirty="0"/>
              <a:t>&lt; </a:t>
            </a:r>
            <a:r>
              <a:rPr lang="en-US" sz="1600" dirty="0" smtClean="0"/>
              <a:t>5” </a:t>
            </a:r>
            <a:r>
              <a:rPr lang="en-US" sz="1600" dirty="0"/>
              <a:t>is this vector: </a:t>
            </a:r>
            <a:endParaRPr lang="en-US" sz="1600" dirty="0" smtClean="0"/>
          </a:p>
          <a:p>
            <a:endParaRPr lang="en-US" sz="1600" dirty="0"/>
          </a:p>
          <a:p>
            <a:endParaRPr lang="en-US" sz="1600" dirty="0" smtClean="0"/>
          </a:p>
          <a:p>
            <a:endParaRPr lang="en-US" sz="1600" dirty="0"/>
          </a:p>
          <a:p>
            <a:endParaRPr lang="en-US" sz="1600" dirty="0" smtClean="0"/>
          </a:p>
          <a:p>
            <a:r>
              <a:rPr lang="en-US" sz="1600" dirty="0" smtClean="0"/>
              <a:t>R's subscripting </a:t>
            </a:r>
            <a:r>
              <a:rPr lang="en-US" sz="1600" dirty="0"/>
              <a:t>facility is extremely powerful. </a:t>
            </a:r>
            <a:r>
              <a:rPr lang="en-US" sz="1600" dirty="0" smtClean="0"/>
              <a:t>It may take a </a:t>
            </a:r>
            <a:r>
              <a:rPr lang="en-US" sz="1600" dirty="0"/>
              <a:t>while to get used to </a:t>
            </a:r>
            <a:r>
              <a:rPr lang="en-US" sz="1600" dirty="0" smtClean="0"/>
              <a:t>it</a:t>
            </a:r>
            <a:r>
              <a:rPr lang="en-US" sz="1600" dirty="0"/>
              <a:t>;</a:t>
            </a:r>
            <a:r>
              <a:rPr lang="en-US" sz="1600" dirty="0" smtClean="0"/>
              <a:t> eventually, </a:t>
            </a:r>
            <a:r>
              <a:rPr lang="en-US" sz="1600" dirty="0"/>
              <a:t>the language becomes </a:t>
            </a:r>
            <a:r>
              <a:rPr lang="en-US" sz="1600" dirty="0" smtClean="0"/>
              <a:t>natural</a:t>
            </a:r>
            <a:endParaRPr lang="en-US" sz="1600" dirty="0"/>
          </a:p>
        </p:txBody>
      </p:sp>
      <p:sp>
        <p:nvSpPr>
          <p:cNvPr id="2" name="Title 1"/>
          <p:cNvSpPr>
            <a:spLocks noGrp="1"/>
          </p:cNvSpPr>
          <p:nvPr>
            <p:ph type="title"/>
          </p:nvPr>
        </p:nvSpPr>
        <p:spPr/>
        <p:txBody>
          <a:bodyPr/>
          <a:lstStyle/>
          <a:p>
            <a:r>
              <a:rPr lang="en-US" dirty="0" smtClean="0"/>
              <a:t>Referencing Elements of Vectors (contd.)</a:t>
            </a:r>
            <a:endParaRPr lang="en-US" dirty="0"/>
          </a:p>
        </p:txBody>
      </p:sp>
      <p:sp>
        <p:nvSpPr>
          <p:cNvPr id="5" name="TextBox 4"/>
          <p:cNvSpPr txBox="1"/>
          <p:nvPr/>
        </p:nvSpPr>
        <p:spPr>
          <a:xfrm>
            <a:off x="232012" y="1922362"/>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x&lt;-c(1:10)</a:t>
            </a:r>
          </a:p>
          <a:p>
            <a:r>
              <a:rPr lang="en-US" sz="1400" dirty="0" smtClean="0">
                <a:latin typeface="Consolas" pitchFamily="49" charset="0"/>
                <a:cs typeface="Consolas" pitchFamily="49" charset="0"/>
              </a:rPr>
              <a:t>&gt; x[x </a:t>
            </a:r>
            <a:r>
              <a:rPr lang="en-US" sz="1400" dirty="0">
                <a:latin typeface="Consolas" pitchFamily="49" charset="0"/>
                <a:cs typeface="Consolas" pitchFamily="49" charset="0"/>
              </a:rPr>
              <a:t>&lt; 5]</a:t>
            </a:r>
          </a:p>
          <a:p>
            <a:r>
              <a:rPr lang="en-US" sz="1400" dirty="0" smtClean="0">
                <a:latin typeface="Consolas" pitchFamily="49" charset="0"/>
                <a:cs typeface="Consolas" pitchFamily="49" charset="0"/>
              </a:rPr>
              <a:t>[1</a:t>
            </a:r>
            <a:r>
              <a:rPr lang="en-US" sz="1400" dirty="0">
                <a:latin typeface="Consolas" pitchFamily="49" charset="0"/>
                <a:cs typeface="Consolas" pitchFamily="49" charset="0"/>
              </a:rPr>
              <a:t>] 1 2 3 4</a:t>
            </a:r>
          </a:p>
        </p:txBody>
      </p:sp>
      <p:sp>
        <p:nvSpPr>
          <p:cNvPr id="6" name="TextBox 5"/>
          <p:cNvSpPr txBox="1"/>
          <p:nvPr/>
        </p:nvSpPr>
        <p:spPr>
          <a:xfrm>
            <a:off x="232012" y="3630610"/>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da-DK" sz="1400" dirty="0" smtClean="0">
                <a:latin typeface="Consolas" pitchFamily="49" charset="0"/>
                <a:cs typeface="Consolas" pitchFamily="49" charset="0"/>
              </a:rPr>
              <a:t>&gt; </a:t>
            </a:r>
            <a:r>
              <a:rPr lang="da-DK" sz="1400" dirty="0">
                <a:latin typeface="Consolas" pitchFamily="49" charset="0"/>
                <a:cs typeface="Consolas" pitchFamily="49" charset="0"/>
              </a:rPr>
              <a:t>x &lt; 5</a:t>
            </a:r>
          </a:p>
          <a:p>
            <a:r>
              <a:rPr lang="da-DK" sz="1400" dirty="0">
                <a:latin typeface="Consolas" pitchFamily="49" charset="0"/>
                <a:cs typeface="Consolas" pitchFamily="49" charset="0"/>
              </a:rPr>
              <a:t> [1]  TRUE  TRUE  TRUE  TRUE FALSE FALSE FALSE FALSE FALSE FALSE</a:t>
            </a:r>
          </a:p>
        </p:txBody>
      </p:sp>
    </p:spTree>
    <p:extLst>
      <p:ext uri="{BB962C8B-B14F-4D97-AF65-F5344CB8AC3E}">
        <p14:creationId xmlns:p14="http://schemas.microsoft.com/office/powerpoint/2010/main" val="85613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1"/>
          </a:xfrm>
        </p:spPr>
        <p:txBody>
          <a:bodyPr vert="horz" lIns="91440" tIns="45720" rIns="91440" bIns="45720" rtlCol="0" anchor="ctr">
            <a:noAutofit/>
          </a:bodyPr>
          <a:lstStyle/>
          <a:p>
            <a:pPr algn="l">
              <a:lnSpc>
                <a:spcPts val="2800"/>
              </a:lnSpc>
            </a:pPr>
            <a:r>
              <a:rPr lang="en-US" dirty="0" smtClean="0">
                <a:solidFill>
                  <a:schemeClr val="tx1"/>
                </a:solidFill>
              </a:rPr>
              <a:t>Chapter </a:t>
            </a:r>
            <a:r>
              <a:rPr lang="en-US" dirty="0">
                <a:solidFill>
                  <a:schemeClr val="tx1"/>
                </a:solidFill>
              </a:rPr>
              <a:t>3</a:t>
            </a:r>
            <a:r>
              <a:rPr lang="en-US" dirty="0" smtClean="0">
                <a:solidFill>
                  <a:schemeClr val="tx1"/>
                </a:solidFill>
              </a:rPr>
              <a:t>: Lists in R</a:t>
            </a:r>
            <a:endParaRPr lang="en-US" sz="2200" dirty="0">
              <a:solidFill>
                <a:schemeClr val="tx1"/>
              </a:solidFill>
            </a:endParaRPr>
          </a:p>
        </p:txBody>
      </p:sp>
      <p:sp>
        <p:nvSpPr>
          <p:cNvPr id="24" name="TextBox 23"/>
          <p:cNvSpPr txBox="1"/>
          <p:nvPr/>
        </p:nvSpPr>
        <p:spPr>
          <a:xfrm>
            <a:off x="391886" y="1274444"/>
            <a:ext cx="8158348" cy="4247317"/>
          </a:xfrm>
          <a:prstGeom prst="rect">
            <a:avLst/>
          </a:prstGeom>
          <a:noFill/>
        </p:spPr>
        <p:txBody>
          <a:bodyPr wrap="square" rtlCol="0">
            <a:spAutoFit/>
          </a:bodyPr>
          <a:lstStyle/>
          <a:p>
            <a:pPr marL="400050" lvl="0" indent="-400050">
              <a:spcBef>
                <a:spcPts val="600"/>
              </a:spcBef>
              <a:spcAft>
                <a:spcPts val="600"/>
              </a:spcAft>
              <a:buFontTx/>
              <a:buAutoNum type="romanUcPeriod"/>
            </a:pPr>
            <a:r>
              <a:rPr lang="en-US" dirty="0"/>
              <a:t>What are </a:t>
            </a:r>
            <a:r>
              <a:rPr lang="en-US" dirty="0" smtClean="0"/>
              <a:t>Lists</a:t>
            </a:r>
            <a:r>
              <a:rPr lang="en-US" dirty="0"/>
              <a:t>?</a:t>
            </a:r>
          </a:p>
          <a:p>
            <a:pPr marL="400050" lvl="0" indent="-400050">
              <a:spcBef>
                <a:spcPts val="600"/>
              </a:spcBef>
              <a:spcAft>
                <a:spcPts val="600"/>
              </a:spcAft>
              <a:buFontTx/>
              <a:buAutoNum type="romanUcPeriod"/>
            </a:pPr>
            <a:r>
              <a:rPr lang="en-US" altLang="en-US" dirty="0"/>
              <a:t>Creating a </a:t>
            </a:r>
            <a:r>
              <a:rPr lang="en-US" altLang="en-US" dirty="0" smtClean="0"/>
              <a:t>List</a:t>
            </a:r>
          </a:p>
          <a:p>
            <a:pPr marL="400050" lvl="0" indent="-400050">
              <a:spcBef>
                <a:spcPts val="600"/>
              </a:spcBef>
              <a:spcAft>
                <a:spcPts val="600"/>
              </a:spcAft>
              <a:buFontTx/>
              <a:buAutoNum type="romanUcPeriod"/>
            </a:pPr>
            <a:r>
              <a:rPr lang="en-US" dirty="0" smtClean="0"/>
              <a:t>List </a:t>
            </a:r>
            <a:r>
              <a:rPr lang="en-US" dirty="0"/>
              <a:t>Indexing</a:t>
            </a:r>
          </a:p>
          <a:p>
            <a:pPr marL="400050" indent="-400050">
              <a:spcBef>
                <a:spcPts val="600"/>
              </a:spcBef>
              <a:spcAft>
                <a:spcPts val="600"/>
              </a:spcAft>
              <a:buFontTx/>
              <a:buAutoNum type="romanUcPeriod"/>
            </a:pPr>
            <a:r>
              <a:rPr lang="en-IN" dirty="0"/>
              <a:t>Adding and Deleting List Elements</a:t>
            </a:r>
          </a:p>
          <a:p>
            <a:pPr marL="400050" indent="-400050">
              <a:spcBef>
                <a:spcPts val="600"/>
              </a:spcBef>
              <a:spcAft>
                <a:spcPts val="600"/>
              </a:spcAft>
              <a:buFontTx/>
              <a:buAutoNum type="romanUcPeriod"/>
            </a:pPr>
            <a:r>
              <a:rPr lang="en-US" dirty="0"/>
              <a:t>List Concatenation</a:t>
            </a:r>
          </a:p>
          <a:p>
            <a:pPr marL="400050" indent="-400050">
              <a:spcBef>
                <a:spcPts val="600"/>
              </a:spcBef>
              <a:spcAft>
                <a:spcPts val="600"/>
              </a:spcAft>
              <a:buFontTx/>
              <a:buAutoNum type="romanUcPeriod"/>
            </a:pPr>
            <a:r>
              <a:rPr lang="en-US" dirty="0"/>
              <a:t>Size of a </a:t>
            </a:r>
            <a:r>
              <a:rPr lang="en-US" dirty="0" smtClean="0"/>
              <a:t>List</a:t>
            </a:r>
          </a:p>
          <a:p>
            <a:pPr marL="400050" indent="-400050">
              <a:spcBef>
                <a:spcPts val="600"/>
              </a:spcBef>
              <a:spcAft>
                <a:spcPts val="600"/>
              </a:spcAft>
              <a:buFontTx/>
              <a:buAutoNum type="romanUcPeriod"/>
            </a:pPr>
            <a:r>
              <a:rPr lang="en-IN" dirty="0"/>
              <a:t>Accessing List Components and </a:t>
            </a:r>
            <a:r>
              <a:rPr lang="en-IN" dirty="0" smtClean="0"/>
              <a:t>Values</a:t>
            </a:r>
          </a:p>
          <a:p>
            <a:pPr marL="400050" indent="-400050">
              <a:spcBef>
                <a:spcPts val="600"/>
              </a:spcBef>
              <a:spcAft>
                <a:spcPts val="600"/>
              </a:spcAft>
              <a:buFontTx/>
              <a:buAutoNum type="romanUcPeriod"/>
            </a:pPr>
            <a:r>
              <a:rPr lang="en-US" dirty="0" smtClean="0"/>
              <a:t> Recursive </a:t>
            </a:r>
            <a:r>
              <a:rPr lang="en-US" dirty="0"/>
              <a:t>Lists</a:t>
            </a:r>
          </a:p>
          <a:p>
            <a:pPr marL="400050" indent="-400050">
              <a:spcBef>
                <a:spcPts val="600"/>
              </a:spcBef>
              <a:spcAft>
                <a:spcPts val="600"/>
              </a:spcAft>
              <a:buFontTx/>
              <a:buAutoNum type="romanUcPeriod"/>
            </a:pPr>
            <a:endParaRPr lang="en-US" dirty="0" smtClean="0">
              <a:solidFill>
                <a:schemeClr val="tx2"/>
              </a:solidFill>
            </a:endParaRPr>
          </a:p>
          <a:p>
            <a:pPr>
              <a:spcBef>
                <a:spcPts val="600"/>
              </a:spcBef>
              <a:spcAft>
                <a:spcPts val="600"/>
              </a:spcAft>
            </a:pPr>
            <a:endParaRPr lang="en-US" dirty="0" smtClean="0">
              <a:solidFill>
                <a:schemeClr val="tx2"/>
              </a:solidFill>
            </a:endParaRPr>
          </a:p>
        </p:txBody>
      </p:sp>
    </p:spTree>
    <p:extLst>
      <p:ext uri="{BB962C8B-B14F-4D97-AF65-F5344CB8AC3E}">
        <p14:creationId xmlns:p14="http://schemas.microsoft.com/office/powerpoint/2010/main" val="217309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1"/>
          </a:xfrm>
        </p:spPr>
        <p:txBody>
          <a:bodyPr vert="horz" lIns="91440" tIns="45720" rIns="91440" bIns="45720" rtlCol="0" anchor="ctr">
            <a:noAutofit/>
          </a:bodyPr>
          <a:lstStyle/>
          <a:p>
            <a:pPr algn="l">
              <a:lnSpc>
                <a:spcPts val="2800"/>
              </a:lnSpc>
            </a:pPr>
            <a:r>
              <a:rPr lang="en-US" sz="2400" dirty="0"/>
              <a:t>Lists in R</a:t>
            </a:r>
            <a:endParaRPr lang="en-US" sz="2200" dirty="0">
              <a:solidFill>
                <a:schemeClr val="tx2"/>
              </a:solidFill>
            </a:endParaRPr>
          </a:p>
        </p:txBody>
      </p:sp>
      <p:sp>
        <p:nvSpPr>
          <p:cNvPr id="2" name="Rectangle 1"/>
          <p:cNvSpPr/>
          <p:nvPr/>
        </p:nvSpPr>
        <p:spPr>
          <a:xfrm>
            <a:off x="378729" y="1035720"/>
            <a:ext cx="8273954" cy="1323439"/>
          </a:xfrm>
          <a:prstGeom prst="rect">
            <a:avLst/>
          </a:prstGeom>
        </p:spPr>
        <p:txBody>
          <a:bodyPr wrap="square">
            <a:spAutoFit/>
          </a:bodyPr>
          <a:lstStyle/>
          <a:p>
            <a:pPr marL="285750" indent="-285750" algn="just">
              <a:buFont typeface="Arial" pitchFamily="34" charset="0"/>
              <a:buChar char="•"/>
            </a:pPr>
            <a:r>
              <a:rPr lang="en-US" sz="1600" dirty="0" smtClean="0"/>
              <a:t>R’s </a:t>
            </a:r>
            <a:r>
              <a:rPr lang="en-US" sz="1600" dirty="0"/>
              <a:t>list structure is an ordered collection of data of arbitrary </a:t>
            </a:r>
            <a:r>
              <a:rPr lang="en-US" sz="1600" dirty="0" smtClean="0"/>
              <a:t>types</a:t>
            </a:r>
          </a:p>
          <a:p>
            <a:pPr marL="285750" indent="-285750" algn="just">
              <a:buFont typeface="Arial" pitchFamily="34" charset="0"/>
              <a:buChar char="•"/>
            </a:pPr>
            <a:r>
              <a:rPr lang="en-US" sz="1600" dirty="0" smtClean="0"/>
              <a:t>Similar to an R </a:t>
            </a:r>
            <a:r>
              <a:rPr lang="en-US" sz="1600" dirty="0"/>
              <a:t>vector, an R list is a container for values, but its contents can </a:t>
            </a:r>
            <a:r>
              <a:rPr lang="en-US" sz="1600" dirty="0" smtClean="0"/>
              <a:t>be items </a:t>
            </a:r>
            <a:r>
              <a:rPr lang="en-US" sz="1600" dirty="0"/>
              <a:t>of different data </a:t>
            </a:r>
            <a:r>
              <a:rPr lang="en-US" sz="1600" dirty="0" smtClean="0"/>
              <a:t>types</a:t>
            </a:r>
          </a:p>
          <a:p>
            <a:pPr marL="285750" indent="-285750" algn="just">
              <a:buFont typeface="Arial" pitchFamily="34" charset="0"/>
              <a:buChar char="•"/>
            </a:pPr>
            <a:r>
              <a:rPr lang="en-US" sz="1600" dirty="0" smtClean="0"/>
              <a:t>List </a:t>
            </a:r>
            <a:r>
              <a:rPr lang="en-US" sz="1600" dirty="0"/>
              <a:t>elements are accessed </a:t>
            </a:r>
            <a:r>
              <a:rPr lang="en-US" sz="1600" dirty="0" smtClean="0"/>
              <a:t>using the list name as well as the element name</a:t>
            </a:r>
          </a:p>
          <a:p>
            <a:pPr marL="285750" indent="-285750" algn="just">
              <a:buFont typeface="Arial" pitchFamily="34" charset="0"/>
              <a:buChar char="•"/>
            </a:pPr>
            <a:r>
              <a:rPr lang="en-US" sz="1600" dirty="0" smtClean="0"/>
              <a:t>Here’s </a:t>
            </a:r>
            <a:r>
              <a:rPr lang="en-US" sz="1600" dirty="0"/>
              <a:t>a quick </a:t>
            </a:r>
            <a:r>
              <a:rPr lang="en-US" sz="1600" dirty="0" smtClean="0"/>
              <a:t>example:</a:t>
            </a:r>
            <a:endParaRPr lang="en-US" sz="1600" dirty="0"/>
          </a:p>
        </p:txBody>
      </p:sp>
      <p:sp>
        <p:nvSpPr>
          <p:cNvPr id="8" name="TextBox 7"/>
          <p:cNvSpPr txBox="1"/>
          <p:nvPr/>
        </p:nvSpPr>
        <p:spPr>
          <a:xfrm>
            <a:off x="378729" y="2449914"/>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pl-PL" sz="1400" dirty="0" smtClean="0">
                <a:latin typeface="Consolas" pitchFamily="49" charset="0"/>
                <a:cs typeface="Consolas" pitchFamily="49" charset="0"/>
              </a:rPr>
              <a:t>&gt; </a:t>
            </a:r>
            <a:r>
              <a:rPr lang="en-US" sz="1400" dirty="0" err="1" smtClean="0">
                <a:latin typeface="Consolas" pitchFamily="49" charset="0"/>
                <a:cs typeface="Consolas" pitchFamily="49" charset="0"/>
              </a:rPr>
              <a:t>first_list</a:t>
            </a:r>
            <a:r>
              <a:rPr lang="pl-PL" sz="1400" dirty="0" smtClean="0">
                <a:latin typeface="Consolas" pitchFamily="49" charset="0"/>
                <a:cs typeface="Consolas" pitchFamily="49" charset="0"/>
              </a:rPr>
              <a:t> </a:t>
            </a:r>
            <a:r>
              <a:rPr lang="pl-PL" sz="1400" dirty="0">
                <a:latin typeface="Consolas" pitchFamily="49" charset="0"/>
                <a:cs typeface="Consolas" pitchFamily="49" charset="0"/>
              </a:rPr>
              <a:t>&lt;- </a:t>
            </a:r>
            <a:r>
              <a:rPr lang="pl-PL" sz="1400" dirty="0" smtClean="0">
                <a:latin typeface="Consolas" pitchFamily="49" charset="0"/>
                <a:cs typeface="Consolas" pitchFamily="49" charset="0"/>
              </a:rPr>
              <a:t>list(</a:t>
            </a:r>
            <a:r>
              <a:rPr lang="en-US" sz="1400" dirty="0" err="1" smtClean="0">
                <a:latin typeface="Consolas" pitchFamily="49" charset="0"/>
                <a:cs typeface="Consolas" pitchFamily="49" charset="0"/>
              </a:rPr>
              <a:t>num</a:t>
            </a:r>
            <a:r>
              <a:rPr lang="pl-PL" sz="1400" dirty="0" smtClean="0">
                <a:latin typeface="Consolas" pitchFamily="49" charset="0"/>
                <a:cs typeface="Consolas" pitchFamily="49" charset="0"/>
              </a:rPr>
              <a:t>=</a:t>
            </a:r>
            <a:r>
              <a:rPr lang="en-US" sz="1400" dirty="0" smtClean="0">
                <a:latin typeface="Consolas" pitchFamily="49" charset="0"/>
                <a:cs typeface="Consolas" pitchFamily="49" charset="0"/>
              </a:rPr>
              <a:t>5</a:t>
            </a:r>
            <a:r>
              <a:rPr lang="pl-PL" sz="1400" dirty="0" smtClean="0">
                <a:latin typeface="Consolas" pitchFamily="49" charset="0"/>
                <a:cs typeface="Consolas" pitchFamily="49" charset="0"/>
              </a:rPr>
              <a:t>, </a:t>
            </a:r>
            <a:r>
              <a:rPr lang="en-US" sz="1400" dirty="0" err="1" smtClean="0">
                <a:latin typeface="Consolas" pitchFamily="49" charset="0"/>
                <a:cs typeface="Consolas" pitchFamily="49" charset="0"/>
              </a:rPr>
              <a:t>ch</a:t>
            </a:r>
            <a:r>
              <a:rPr lang="pl-PL" sz="1400" dirty="0" smtClean="0">
                <a:latin typeface="Consolas" pitchFamily="49" charset="0"/>
                <a:cs typeface="Consolas" pitchFamily="49" charset="0"/>
              </a:rPr>
              <a:t>="</a:t>
            </a:r>
            <a:r>
              <a:rPr lang="pl-PL" sz="1400" dirty="0">
                <a:latin typeface="Consolas" pitchFamily="49" charset="0"/>
                <a:cs typeface="Consolas" pitchFamily="49" charset="0"/>
              </a:rPr>
              <a:t>abc")</a:t>
            </a:r>
          </a:p>
          <a:p>
            <a:r>
              <a:rPr lang="pl-PL" sz="1400" dirty="0" smtClean="0">
                <a:latin typeface="Consolas" pitchFamily="49" charset="0"/>
                <a:cs typeface="Consolas" pitchFamily="49" charset="0"/>
              </a:rPr>
              <a:t>&gt; </a:t>
            </a:r>
            <a:r>
              <a:rPr lang="en-US" sz="1400" dirty="0" err="1" smtClean="0">
                <a:latin typeface="Consolas" pitchFamily="49" charset="0"/>
                <a:cs typeface="Consolas" pitchFamily="49" charset="0"/>
              </a:rPr>
              <a:t>first_list</a:t>
            </a:r>
            <a:endParaRPr lang="en-US" sz="1400" dirty="0" smtClean="0">
              <a:latin typeface="Consolas" pitchFamily="49" charset="0"/>
              <a:cs typeface="Consolas" pitchFamily="49" charset="0"/>
            </a:endParaRPr>
          </a:p>
          <a:p>
            <a:r>
              <a:rPr lang="pl-PL" sz="1400" dirty="0" smtClean="0">
                <a:latin typeface="Consolas" pitchFamily="49" charset="0"/>
                <a:cs typeface="Consolas" pitchFamily="49" charset="0"/>
              </a:rPr>
              <a:t>$</a:t>
            </a:r>
            <a:r>
              <a:rPr lang="en-US" sz="1400" dirty="0" err="1" smtClean="0">
                <a:latin typeface="Consolas" pitchFamily="49" charset="0"/>
                <a:cs typeface="Consolas" pitchFamily="49" charset="0"/>
              </a:rPr>
              <a:t>num</a:t>
            </a:r>
            <a:endParaRPr lang="pl-PL" sz="1400" dirty="0">
              <a:latin typeface="Consolas" pitchFamily="49" charset="0"/>
              <a:cs typeface="Consolas" pitchFamily="49" charset="0"/>
            </a:endParaRPr>
          </a:p>
          <a:p>
            <a:r>
              <a:rPr lang="pl-PL" sz="1400" dirty="0">
                <a:latin typeface="Consolas" pitchFamily="49" charset="0"/>
                <a:cs typeface="Consolas" pitchFamily="49" charset="0"/>
              </a:rPr>
              <a:t>[1] </a:t>
            </a:r>
            <a:r>
              <a:rPr lang="en-US" sz="1400" dirty="0" smtClean="0">
                <a:latin typeface="Consolas" pitchFamily="49" charset="0"/>
                <a:cs typeface="Consolas" pitchFamily="49" charset="0"/>
              </a:rPr>
              <a:t>5</a:t>
            </a:r>
            <a:endParaRPr lang="pl-PL" sz="1400" dirty="0">
              <a:latin typeface="Consolas" pitchFamily="49" charset="0"/>
              <a:cs typeface="Consolas" pitchFamily="49" charset="0"/>
            </a:endParaRPr>
          </a:p>
          <a:p>
            <a:r>
              <a:rPr lang="pl-PL" sz="1400" dirty="0" smtClean="0">
                <a:latin typeface="Consolas" pitchFamily="49" charset="0"/>
                <a:cs typeface="Consolas" pitchFamily="49" charset="0"/>
              </a:rPr>
              <a:t>$</a:t>
            </a:r>
            <a:r>
              <a:rPr lang="en-US" sz="1400" dirty="0" err="1" smtClean="0">
                <a:latin typeface="Consolas" pitchFamily="49" charset="0"/>
                <a:cs typeface="Consolas" pitchFamily="49" charset="0"/>
              </a:rPr>
              <a:t>ch</a:t>
            </a:r>
            <a:endParaRPr lang="pl-PL" sz="1400" dirty="0">
              <a:latin typeface="Consolas" pitchFamily="49" charset="0"/>
              <a:cs typeface="Consolas" pitchFamily="49" charset="0"/>
            </a:endParaRPr>
          </a:p>
          <a:p>
            <a:r>
              <a:rPr lang="pl-PL" sz="1400" dirty="0">
                <a:latin typeface="Consolas" pitchFamily="49" charset="0"/>
                <a:cs typeface="Consolas" pitchFamily="49" charset="0"/>
              </a:rPr>
              <a:t>[1] "abc"</a:t>
            </a:r>
          </a:p>
          <a:p>
            <a:r>
              <a:rPr lang="pl-PL" sz="1400" dirty="0" smtClean="0">
                <a:latin typeface="Consolas" pitchFamily="49" charset="0"/>
                <a:cs typeface="Consolas" pitchFamily="49" charset="0"/>
              </a:rPr>
              <a:t>&gt; x$</a:t>
            </a:r>
            <a:r>
              <a:rPr lang="en-US" sz="1400" dirty="0" err="1" smtClean="0">
                <a:latin typeface="Consolas" pitchFamily="49" charset="0"/>
                <a:cs typeface="Consolas" pitchFamily="49" charset="0"/>
              </a:rPr>
              <a:t>num</a:t>
            </a:r>
            <a:endParaRPr lang="pl-PL" sz="1400" dirty="0">
              <a:latin typeface="Consolas" pitchFamily="49" charset="0"/>
              <a:cs typeface="Consolas" pitchFamily="49" charset="0"/>
            </a:endParaRPr>
          </a:p>
          <a:p>
            <a:r>
              <a:rPr lang="pl-PL" sz="1400" dirty="0">
                <a:latin typeface="Consolas" pitchFamily="49" charset="0"/>
                <a:cs typeface="Consolas" pitchFamily="49" charset="0"/>
              </a:rPr>
              <a:t>[1] </a:t>
            </a:r>
            <a:r>
              <a:rPr lang="en-US" sz="1400" dirty="0" smtClean="0">
                <a:latin typeface="Consolas" pitchFamily="49" charset="0"/>
                <a:cs typeface="Consolas" pitchFamily="49" charset="0"/>
              </a:rPr>
              <a:t>5</a:t>
            </a:r>
          </a:p>
        </p:txBody>
      </p:sp>
      <p:sp>
        <p:nvSpPr>
          <p:cNvPr id="11" name="Rectangle 10"/>
          <p:cNvSpPr/>
          <p:nvPr/>
        </p:nvSpPr>
        <p:spPr>
          <a:xfrm>
            <a:off x="475970" y="4874879"/>
            <a:ext cx="8273954"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600" b="1" dirty="0" smtClean="0"/>
              <a:t>Note:</a:t>
            </a:r>
          </a:p>
          <a:p>
            <a:pPr marL="285750" indent="-285750" algn="just">
              <a:buFont typeface="Arial" pitchFamily="34" charset="0"/>
              <a:buChar char="•"/>
            </a:pPr>
            <a:r>
              <a:rPr lang="en-US" altLang="en-US" sz="1600" dirty="0"/>
              <a:t>Names – called </a:t>
            </a:r>
            <a:r>
              <a:rPr lang="en-US" altLang="en-US" sz="1600" i="1" dirty="0"/>
              <a:t>tags</a:t>
            </a:r>
            <a:r>
              <a:rPr lang="en-US" altLang="en-US" sz="1600" dirty="0"/>
              <a:t> in R literature - of the list elements are </a:t>
            </a:r>
            <a:r>
              <a:rPr lang="en-US" altLang="en-US" sz="1600" dirty="0" smtClean="0"/>
              <a:t>optional</a:t>
            </a:r>
            <a:endParaRPr lang="en-US" altLang="en-US" sz="1600" dirty="0"/>
          </a:p>
          <a:p>
            <a:pPr marL="285750" indent="-285750" algn="just">
              <a:buFont typeface="Arial" pitchFamily="34" charset="0"/>
              <a:buChar char="•"/>
            </a:pPr>
            <a:r>
              <a:rPr lang="en-IN" altLang="en-US" sz="1600" dirty="0"/>
              <a:t>Names of list components can be abbreviated to whatever extent is possible without causing ambiguity: </a:t>
            </a:r>
            <a:endParaRPr lang="en-IN" altLang="en-US" sz="1600" dirty="0" smtClean="0"/>
          </a:p>
          <a:p>
            <a:pPr marL="742950" lvl="1" indent="-285750" algn="just">
              <a:buFont typeface="Courier New" pitchFamily="49" charset="0"/>
              <a:buChar char="o"/>
            </a:pPr>
            <a:r>
              <a:rPr lang="en-IN" altLang="en-US" sz="1600" i="1" dirty="0" err="1" smtClean="0"/>
              <a:t>first_list$num</a:t>
            </a:r>
            <a:r>
              <a:rPr lang="en-IN" altLang="en-US" sz="1600" dirty="0" smtClean="0"/>
              <a:t> </a:t>
            </a:r>
            <a:r>
              <a:rPr lang="en-IN" altLang="en-US" sz="1600" dirty="0"/>
              <a:t>can also be referred as </a:t>
            </a:r>
            <a:r>
              <a:rPr lang="en-IN" altLang="en-US" sz="1600" i="1" dirty="0" err="1" smtClean="0"/>
              <a:t>first_list$n</a:t>
            </a:r>
            <a:endParaRPr lang="en-US" altLang="en-US" sz="1600" i="1" dirty="0"/>
          </a:p>
        </p:txBody>
      </p:sp>
    </p:spTree>
    <p:extLst>
      <p:ext uri="{BB962C8B-B14F-4D97-AF65-F5344CB8AC3E}">
        <p14:creationId xmlns:p14="http://schemas.microsoft.com/office/powerpoint/2010/main" val="81096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List</a:t>
            </a:r>
            <a:endParaRPr lang="en-US" dirty="0"/>
          </a:p>
        </p:txBody>
      </p:sp>
      <p:sp>
        <p:nvSpPr>
          <p:cNvPr id="3" name="Rectangle 2"/>
          <p:cNvSpPr/>
          <p:nvPr/>
        </p:nvSpPr>
        <p:spPr>
          <a:xfrm>
            <a:off x="378729" y="1035723"/>
            <a:ext cx="8273954" cy="830997"/>
          </a:xfrm>
          <a:prstGeom prst="rect">
            <a:avLst/>
          </a:prstGeom>
        </p:spPr>
        <p:txBody>
          <a:bodyPr wrap="square">
            <a:spAutoFit/>
          </a:bodyPr>
          <a:lstStyle/>
          <a:p>
            <a:pPr marL="285750" indent="-285750" algn="just">
              <a:buFont typeface="Arial" pitchFamily="34" charset="0"/>
              <a:buChar char="•"/>
            </a:pPr>
            <a:r>
              <a:rPr lang="en-US" sz="1600" dirty="0" smtClean="0"/>
              <a:t>Lists in R can be created using either the list() function or the vector() function</a:t>
            </a:r>
          </a:p>
          <a:p>
            <a:pPr marL="742950" lvl="1" indent="-285750" algn="just">
              <a:buFont typeface="Courier New" pitchFamily="49" charset="0"/>
              <a:buChar char="o"/>
            </a:pPr>
            <a:r>
              <a:rPr lang="en-US" sz="1600" dirty="0" smtClean="0"/>
              <a:t>The vector() function however, requires passing an additional parameter, ‘mode’, which tells R to treat it differently from ordinary vectors</a:t>
            </a:r>
            <a:endParaRPr lang="en-US" sz="1600" dirty="0"/>
          </a:p>
        </p:txBody>
      </p:sp>
      <p:sp>
        <p:nvSpPr>
          <p:cNvPr id="4" name="TextBox 3"/>
          <p:cNvSpPr txBox="1"/>
          <p:nvPr/>
        </p:nvSpPr>
        <p:spPr>
          <a:xfrm>
            <a:off x="378729" y="2485842"/>
            <a:ext cx="4136977" cy="3600986"/>
          </a:xfrm>
          <a:prstGeom prst="rect">
            <a:avLst/>
          </a:prstGeom>
          <a:solidFill>
            <a:schemeClr val="bg2">
              <a:lumMod val="95000"/>
            </a:schemeClr>
          </a:solidFill>
          <a:ln>
            <a:solidFill>
              <a:schemeClr val="bg2">
                <a:lumMod val="75000"/>
              </a:schemeClr>
            </a:solidFill>
          </a:ln>
        </p:spPr>
        <p:txBody>
          <a:bodyPr wrap="square" rtlCol="0">
            <a:spAutoFit/>
          </a:bodyPr>
          <a:lstStyle/>
          <a:p>
            <a:r>
              <a:rPr lang="pl-PL" sz="1200" dirty="0" smtClean="0">
                <a:latin typeface="Consolas" pitchFamily="49" charset="0"/>
                <a:cs typeface="Consolas" pitchFamily="49" charset="0"/>
              </a:rPr>
              <a:t>&gt; simple_list </a:t>
            </a:r>
            <a:r>
              <a:rPr lang="pl-PL" sz="1200" dirty="0">
                <a:latin typeface="Consolas" pitchFamily="49" charset="0"/>
                <a:cs typeface="Consolas" pitchFamily="49" charset="0"/>
              </a:rPr>
              <a:t>&lt;- list(sepal.length=5.9, sepal.width=5.0, petal.length=5.1, petal.width=1.8, species='virginica') </a:t>
            </a:r>
            <a:endParaRPr lang="en-US" sz="1200" dirty="0" smtClean="0">
              <a:latin typeface="Consolas" pitchFamily="49" charset="0"/>
              <a:cs typeface="Consolas" pitchFamily="49" charset="0"/>
            </a:endParaRPr>
          </a:p>
          <a:p>
            <a:endParaRPr lang="pl-PL" sz="1200" dirty="0">
              <a:latin typeface="Consolas" pitchFamily="49" charset="0"/>
              <a:cs typeface="Consolas" pitchFamily="49" charset="0"/>
            </a:endParaRPr>
          </a:p>
          <a:p>
            <a:r>
              <a:rPr lang="pl-PL" sz="1200" dirty="0" smtClean="0">
                <a:latin typeface="Consolas" pitchFamily="49" charset="0"/>
                <a:cs typeface="Consolas" pitchFamily="49" charset="0"/>
              </a:rPr>
              <a:t>&gt; </a:t>
            </a:r>
            <a:r>
              <a:rPr lang="pl-PL" sz="1200" dirty="0">
                <a:latin typeface="Consolas" pitchFamily="49" charset="0"/>
                <a:cs typeface="Consolas" pitchFamily="49" charset="0"/>
              </a:rPr>
              <a:t>simple_list </a:t>
            </a:r>
          </a:p>
          <a:p>
            <a:r>
              <a:rPr lang="pl-PL" sz="1200" dirty="0">
                <a:latin typeface="Consolas" pitchFamily="49" charset="0"/>
                <a:cs typeface="Consolas" pitchFamily="49" charset="0"/>
              </a:rPr>
              <a:t>$sepal.length </a:t>
            </a:r>
          </a:p>
          <a:p>
            <a:r>
              <a:rPr lang="pl-PL" sz="1200" dirty="0">
                <a:latin typeface="Consolas" pitchFamily="49" charset="0"/>
                <a:cs typeface="Consolas" pitchFamily="49" charset="0"/>
              </a:rPr>
              <a:t>[1] 5.9</a:t>
            </a:r>
          </a:p>
          <a:p>
            <a:r>
              <a:rPr lang="pl-PL" sz="1200" dirty="0">
                <a:latin typeface="Consolas" pitchFamily="49" charset="0"/>
                <a:cs typeface="Consolas" pitchFamily="49" charset="0"/>
              </a:rPr>
              <a:t> </a:t>
            </a:r>
          </a:p>
          <a:p>
            <a:r>
              <a:rPr lang="pl-PL" sz="1200" dirty="0">
                <a:latin typeface="Consolas" pitchFamily="49" charset="0"/>
                <a:cs typeface="Consolas" pitchFamily="49" charset="0"/>
              </a:rPr>
              <a:t>$sepal.width </a:t>
            </a:r>
          </a:p>
          <a:p>
            <a:r>
              <a:rPr lang="pl-PL" sz="1200" dirty="0">
                <a:latin typeface="Consolas" pitchFamily="49" charset="0"/>
                <a:cs typeface="Consolas" pitchFamily="49" charset="0"/>
              </a:rPr>
              <a:t>[1] 5</a:t>
            </a:r>
          </a:p>
          <a:p>
            <a:r>
              <a:rPr lang="pl-PL" sz="1200" dirty="0">
                <a:latin typeface="Consolas" pitchFamily="49" charset="0"/>
                <a:cs typeface="Consolas" pitchFamily="49" charset="0"/>
              </a:rPr>
              <a:t> </a:t>
            </a:r>
          </a:p>
          <a:p>
            <a:r>
              <a:rPr lang="pl-PL" sz="1200" dirty="0">
                <a:latin typeface="Consolas" pitchFamily="49" charset="0"/>
                <a:cs typeface="Consolas" pitchFamily="49" charset="0"/>
              </a:rPr>
              <a:t>$petal.length </a:t>
            </a:r>
          </a:p>
          <a:p>
            <a:r>
              <a:rPr lang="pl-PL" sz="1200" dirty="0">
                <a:latin typeface="Consolas" pitchFamily="49" charset="0"/>
                <a:cs typeface="Consolas" pitchFamily="49" charset="0"/>
              </a:rPr>
              <a:t>[1] 5.1 </a:t>
            </a:r>
          </a:p>
          <a:p>
            <a:endParaRPr lang="pl-PL" sz="1200" dirty="0">
              <a:latin typeface="Consolas" pitchFamily="49" charset="0"/>
              <a:cs typeface="Consolas" pitchFamily="49" charset="0"/>
            </a:endParaRPr>
          </a:p>
          <a:p>
            <a:r>
              <a:rPr lang="pl-PL" sz="1200" dirty="0">
                <a:latin typeface="Consolas" pitchFamily="49" charset="0"/>
                <a:cs typeface="Consolas" pitchFamily="49" charset="0"/>
              </a:rPr>
              <a:t>$petal.width </a:t>
            </a:r>
          </a:p>
          <a:p>
            <a:r>
              <a:rPr lang="pl-PL" sz="1200" dirty="0">
                <a:latin typeface="Consolas" pitchFamily="49" charset="0"/>
                <a:cs typeface="Consolas" pitchFamily="49" charset="0"/>
              </a:rPr>
              <a:t>[1] 1.8 </a:t>
            </a:r>
          </a:p>
          <a:p>
            <a:endParaRPr lang="pl-PL" sz="1200" dirty="0">
              <a:latin typeface="Consolas" pitchFamily="49" charset="0"/>
              <a:cs typeface="Consolas" pitchFamily="49" charset="0"/>
            </a:endParaRPr>
          </a:p>
          <a:p>
            <a:r>
              <a:rPr lang="pl-PL" sz="1200" dirty="0">
                <a:latin typeface="Consolas" pitchFamily="49" charset="0"/>
                <a:cs typeface="Consolas" pitchFamily="49" charset="0"/>
              </a:rPr>
              <a:t>$species </a:t>
            </a:r>
          </a:p>
          <a:p>
            <a:r>
              <a:rPr lang="pl-PL" sz="1200" dirty="0">
                <a:latin typeface="Consolas" pitchFamily="49" charset="0"/>
                <a:cs typeface="Consolas" pitchFamily="49" charset="0"/>
              </a:rPr>
              <a:t>[1] "virginica"</a:t>
            </a:r>
          </a:p>
        </p:txBody>
      </p:sp>
      <p:sp>
        <p:nvSpPr>
          <p:cNvPr id="5" name="TextBox 4"/>
          <p:cNvSpPr txBox="1"/>
          <p:nvPr/>
        </p:nvSpPr>
        <p:spPr>
          <a:xfrm>
            <a:off x="4668110" y="2485843"/>
            <a:ext cx="4136977" cy="1754326"/>
          </a:xfrm>
          <a:prstGeom prst="rect">
            <a:avLst/>
          </a:prstGeom>
          <a:solidFill>
            <a:schemeClr val="bg2">
              <a:lumMod val="95000"/>
            </a:schemeClr>
          </a:solidFill>
          <a:ln>
            <a:solidFill>
              <a:schemeClr val="bg2">
                <a:lumMod val="75000"/>
              </a:schemeClr>
            </a:solidFill>
          </a:ln>
        </p:spPr>
        <p:txBody>
          <a:bodyPr wrap="square" rtlCol="0">
            <a:spAutoFit/>
          </a:bodyPr>
          <a:lstStyle/>
          <a:p>
            <a:r>
              <a:rPr lang="pl-PL" sz="1200" smtClean="0">
                <a:latin typeface="Consolas" pitchFamily="49" charset="0"/>
                <a:cs typeface="Consolas" pitchFamily="49" charset="0"/>
              </a:rPr>
              <a:t>&gt; </a:t>
            </a:r>
            <a:r>
              <a:rPr lang="pl-PL" sz="1200" dirty="0" smtClean="0">
                <a:latin typeface="Consolas" pitchFamily="49" charset="0"/>
                <a:cs typeface="Consolas" pitchFamily="49" charset="0"/>
              </a:rPr>
              <a:t>simple_list1 </a:t>
            </a:r>
            <a:r>
              <a:rPr lang="pl-PL" sz="1200" dirty="0">
                <a:latin typeface="Consolas" pitchFamily="49" charset="0"/>
                <a:cs typeface="Consolas" pitchFamily="49" charset="0"/>
              </a:rPr>
              <a:t>&lt;- vector(mode='list') </a:t>
            </a:r>
            <a:endParaRPr lang="en-US" sz="1200" dirty="0" smtClean="0">
              <a:latin typeface="Consolas" pitchFamily="49" charset="0"/>
              <a:cs typeface="Consolas" pitchFamily="49" charset="0"/>
            </a:endParaRPr>
          </a:p>
          <a:p>
            <a:endParaRPr lang="pl-PL" sz="1200" dirty="0">
              <a:latin typeface="Consolas" pitchFamily="49" charset="0"/>
              <a:cs typeface="Consolas" pitchFamily="49" charset="0"/>
            </a:endParaRPr>
          </a:p>
          <a:p>
            <a:r>
              <a:rPr lang="en-US" sz="1200" smtClean="0">
                <a:latin typeface="Consolas" pitchFamily="49" charset="0"/>
                <a:cs typeface="Consolas" pitchFamily="49" charset="0"/>
              </a:rPr>
              <a:t>&gt; </a:t>
            </a:r>
            <a:r>
              <a:rPr lang="en-US" sz="1200" dirty="0" smtClean="0">
                <a:latin typeface="Consolas" pitchFamily="49" charset="0"/>
                <a:cs typeface="Consolas" pitchFamily="49" charset="0"/>
              </a:rPr>
              <a:t>simple_list1[[</a:t>
            </a:r>
            <a:r>
              <a:rPr lang="pl-PL" sz="1200" dirty="0" smtClean="0">
                <a:latin typeface="Consolas" pitchFamily="49" charset="0"/>
                <a:cs typeface="Consolas" pitchFamily="49" charset="0"/>
              </a:rPr>
              <a:t>'s</a:t>
            </a:r>
            <a:r>
              <a:rPr lang="en-US" sz="1200" dirty="0" err="1" smtClean="0">
                <a:latin typeface="Consolas" pitchFamily="49" charset="0"/>
                <a:cs typeface="Consolas" pitchFamily="49" charset="0"/>
              </a:rPr>
              <a:t>epal.length</a:t>
            </a:r>
            <a:r>
              <a:rPr lang="pl-PL" sz="1200" dirty="0" smtClean="0">
                <a:latin typeface="Consolas" pitchFamily="49" charset="0"/>
                <a:cs typeface="Consolas" pitchFamily="49" charset="0"/>
              </a:rPr>
              <a:t>'</a:t>
            </a:r>
            <a:r>
              <a:rPr lang="en-US" sz="1200" dirty="0" smtClean="0">
                <a:latin typeface="Consolas" pitchFamily="49" charset="0"/>
                <a:cs typeface="Consolas" pitchFamily="49" charset="0"/>
              </a:rPr>
              <a:t>]] &lt;- 5.9</a:t>
            </a:r>
          </a:p>
          <a:p>
            <a:r>
              <a:rPr lang="en-US" sz="1200" smtClean="0">
                <a:latin typeface="Consolas" pitchFamily="49" charset="0"/>
                <a:cs typeface="Consolas" pitchFamily="49" charset="0"/>
              </a:rPr>
              <a:t>&gt; </a:t>
            </a:r>
            <a:r>
              <a:rPr lang="en-US" sz="1200" dirty="0">
                <a:latin typeface="Consolas" pitchFamily="49" charset="0"/>
                <a:cs typeface="Consolas" pitchFamily="49" charset="0"/>
              </a:rPr>
              <a:t>simple_list1[[</a:t>
            </a:r>
            <a:r>
              <a:rPr lang="pl-PL" sz="1200" dirty="0" smtClean="0">
                <a:latin typeface="Consolas" pitchFamily="49" charset="0"/>
                <a:cs typeface="Consolas" pitchFamily="49" charset="0"/>
              </a:rPr>
              <a:t>'s</a:t>
            </a:r>
            <a:r>
              <a:rPr lang="en-US" sz="1200" dirty="0" err="1" smtClean="0">
                <a:latin typeface="Consolas" pitchFamily="49" charset="0"/>
                <a:cs typeface="Consolas" pitchFamily="49" charset="0"/>
              </a:rPr>
              <a:t>epal.width</a:t>
            </a:r>
            <a:r>
              <a:rPr lang="pl-PL" sz="1200" dirty="0" smtClean="0">
                <a:latin typeface="Consolas" pitchFamily="49" charset="0"/>
                <a:cs typeface="Consolas" pitchFamily="49" charset="0"/>
              </a:rPr>
              <a:t>'</a:t>
            </a:r>
            <a:r>
              <a:rPr lang="en-US" sz="1200" dirty="0">
                <a:latin typeface="Consolas" pitchFamily="49" charset="0"/>
                <a:cs typeface="Consolas" pitchFamily="49" charset="0"/>
              </a:rPr>
              <a:t>]] &lt;- </a:t>
            </a:r>
            <a:r>
              <a:rPr lang="en-US" sz="1200" dirty="0" smtClean="0">
                <a:latin typeface="Consolas" pitchFamily="49" charset="0"/>
                <a:cs typeface="Consolas" pitchFamily="49" charset="0"/>
              </a:rPr>
              <a:t>5.0</a:t>
            </a:r>
            <a:endParaRPr lang="en-US" sz="1200" dirty="0">
              <a:latin typeface="Consolas" pitchFamily="49" charset="0"/>
              <a:cs typeface="Consolas" pitchFamily="49" charset="0"/>
            </a:endParaRPr>
          </a:p>
          <a:p>
            <a:r>
              <a:rPr lang="en-US" sz="1200" smtClean="0">
                <a:latin typeface="Consolas" pitchFamily="49" charset="0"/>
                <a:cs typeface="Consolas" pitchFamily="49" charset="0"/>
              </a:rPr>
              <a:t>&gt; </a:t>
            </a:r>
            <a:r>
              <a:rPr lang="en-US" sz="1200" dirty="0">
                <a:latin typeface="Consolas" pitchFamily="49" charset="0"/>
                <a:cs typeface="Consolas" pitchFamily="49" charset="0"/>
              </a:rPr>
              <a:t>simple_list1[[</a:t>
            </a:r>
            <a:r>
              <a:rPr lang="pl-PL" sz="1200" dirty="0" smtClean="0">
                <a:latin typeface="Consolas" pitchFamily="49" charset="0"/>
                <a:cs typeface="Consolas" pitchFamily="49" charset="0"/>
              </a:rPr>
              <a:t>'s</a:t>
            </a:r>
            <a:r>
              <a:rPr lang="en-US" sz="1200" dirty="0" err="1" smtClean="0">
                <a:latin typeface="Consolas" pitchFamily="49" charset="0"/>
                <a:cs typeface="Consolas" pitchFamily="49" charset="0"/>
              </a:rPr>
              <a:t>petal.length</a:t>
            </a:r>
            <a:r>
              <a:rPr lang="pl-PL" sz="1200" dirty="0" smtClean="0">
                <a:latin typeface="Consolas" pitchFamily="49" charset="0"/>
                <a:cs typeface="Consolas" pitchFamily="49" charset="0"/>
              </a:rPr>
              <a:t>'</a:t>
            </a:r>
            <a:r>
              <a:rPr lang="en-US" sz="1200" dirty="0">
                <a:latin typeface="Consolas" pitchFamily="49" charset="0"/>
                <a:cs typeface="Consolas" pitchFamily="49" charset="0"/>
              </a:rPr>
              <a:t>]] &lt;- </a:t>
            </a:r>
            <a:r>
              <a:rPr lang="en-US" sz="1200" dirty="0" smtClean="0">
                <a:latin typeface="Consolas" pitchFamily="49" charset="0"/>
                <a:cs typeface="Consolas" pitchFamily="49" charset="0"/>
              </a:rPr>
              <a:t>5.1</a:t>
            </a:r>
            <a:endParaRPr lang="en-US" sz="1200" dirty="0">
              <a:latin typeface="Consolas" pitchFamily="49" charset="0"/>
              <a:cs typeface="Consolas" pitchFamily="49" charset="0"/>
            </a:endParaRPr>
          </a:p>
          <a:p>
            <a:r>
              <a:rPr lang="en-US" sz="1200" smtClean="0">
                <a:latin typeface="Consolas" pitchFamily="49" charset="0"/>
                <a:cs typeface="Consolas" pitchFamily="49" charset="0"/>
              </a:rPr>
              <a:t>&gt; </a:t>
            </a:r>
            <a:r>
              <a:rPr lang="en-US" sz="1200" dirty="0" smtClean="0">
                <a:latin typeface="Consolas" pitchFamily="49" charset="0"/>
                <a:cs typeface="Consolas" pitchFamily="49" charset="0"/>
              </a:rPr>
              <a:t>simple_list1[[</a:t>
            </a:r>
            <a:r>
              <a:rPr lang="pl-PL" sz="1200" dirty="0">
                <a:latin typeface="Consolas" pitchFamily="49" charset="0"/>
                <a:cs typeface="Consolas" pitchFamily="49" charset="0"/>
              </a:rPr>
              <a:t>'</a:t>
            </a:r>
            <a:r>
              <a:rPr lang="en-US" sz="1200" dirty="0" err="1" smtClean="0">
                <a:latin typeface="Consolas" pitchFamily="49" charset="0"/>
                <a:cs typeface="Consolas" pitchFamily="49" charset="0"/>
              </a:rPr>
              <a:t>petal.width</a:t>
            </a:r>
            <a:r>
              <a:rPr lang="pl-PL" sz="1200" dirty="0" smtClean="0">
                <a:latin typeface="Consolas" pitchFamily="49" charset="0"/>
                <a:cs typeface="Consolas" pitchFamily="49" charset="0"/>
              </a:rPr>
              <a:t>'</a:t>
            </a:r>
            <a:r>
              <a:rPr lang="en-US" sz="1200" dirty="0">
                <a:latin typeface="Consolas" pitchFamily="49" charset="0"/>
                <a:cs typeface="Consolas" pitchFamily="49" charset="0"/>
              </a:rPr>
              <a:t>]] &lt;- </a:t>
            </a:r>
            <a:r>
              <a:rPr lang="en-US" sz="1200" dirty="0" smtClean="0">
                <a:latin typeface="Consolas" pitchFamily="49" charset="0"/>
                <a:cs typeface="Consolas" pitchFamily="49" charset="0"/>
              </a:rPr>
              <a:t>1.8</a:t>
            </a:r>
          </a:p>
          <a:p>
            <a:r>
              <a:rPr lang="pl-PL" sz="1200" smtClean="0">
                <a:latin typeface="Consolas" pitchFamily="49" charset="0"/>
                <a:cs typeface="Consolas" pitchFamily="49" charset="0"/>
              </a:rPr>
              <a:t>&gt; </a:t>
            </a:r>
            <a:r>
              <a:rPr lang="pl-PL" sz="1200" dirty="0">
                <a:latin typeface="Consolas" pitchFamily="49" charset="0"/>
                <a:cs typeface="Consolas" pitchFamily="49" charset="0"/>
              </a:rPr>
              <a:t>simple_list</a:t>
            </a:r>
            <a:r>
              <a:rPr lang="en-US" sz="1200" dirty="0">
                <a:latin typeface="Consolas" pitchFamily="49" charset="0"/>
                <a:cs typeface="Consolas" pitchFamily="49" charset="0"/>
              </a:rPr>
              <a:t>1</a:t>
            </a:r>
            <a:r>
              <a:rPr lang="pl-PL" sz="1200" dirty="0">
                <a:latin typeface="Consolas" pitchFamily="49" charset="0"/>
                <a:cs typeface="Consolas" pitchFamily="49" charset="0"/>
              </a:rPr>
              <a:t>[['species']] &lt;- 'virginica'</a:t>
            </a:r>
            <a:endParaRPr lang="en-US" sz="1200" dirty="0">
              <a:latin typeface="Consolas" pitchFamily="49" charset="0"/>
              <a:cs typeface="Consolas" pitchFamily="49" charset="0"/>
            </a:endParaRPr>
          </a:p>
          <a:p>
            <a:endParaRPr lang="en-US" sz="1200" dirty="0">
              <a:latin typeface="Consolas" pitchFamily="49" charset="0"/>
              <a:cs typeface="Consolas" pitchFamily="49" charset="0"/>
            </a:endParaRPr>
          </a:p>
          <a:p>
            <a:endParaRPr lang="pl-PL" sz="1200" dirty="0">
              <a:latin typeface="Consolas" pitchFamily="49" charset="0"/>
              <a:cs typeface="Consolas" pitchFamily="49" charset="0"/>
            </a:endParaRPr>
          </a:p>
        </p:txBody>
      </p:sp>
      <p:sp>
        <p:nvSpPr>
          <p:cNvPr id="6" name="TextBox 5"/>
          <p:cNvSpPr txBox="1"/>
          <p:nvPr/>
        </p:nvSpPr>
        <p:spPr>
          <a:xfrm>
            <a:off x="378729" y="2145085"/>
            <a:ext cx="4136977" cy="338554"/>
          </a:xfrm>
          <a:prstGeom prst="rect">
            <a:avLst/>
          </a:prstGeom>
          <a:noFill/>
        </p:spPr>
        <p:txBody>
          <a:bodyPr wrap="square" rtlCol="0">
            <a:spAutoFit/>
          </a:bodyPr>
          <a:lstStyle/>
          <a:p>
            <a:pPr algn="ctr"/>
            <a:r>
              <a:rPr lang="en-US" sz="1600" dirty="0" smtClean="0"/>
              <a:t>Using the list() function</a:t>
            </a:r>
            <a:endParaRPr lang="en-US" sz="1600" dirty="0"/>
          </a:p>
        </p:txBody>
      </p:sp>
      <p:sp>
        <p:nvSpPr>
          <p:cNvPr id="7" name="TextBox 6"/>
          <p:cNvSpPr txBox="1"/>
          <p:nvPr/>
        </p:nvSpPr>
        <p:spPr>
          <a:xfrm>
            <a:off x="4668966" y="2149248"/>
            <a:ext cx="4136977" cy="338554"/>
          </a:xfrm>
          <a:prstGeom prst="rect">
            <a:avLst/>
          </a:prstGeom>
          <a:noFill/>
        </p:spPr>
        <p:txBody>
          <a:bodyPr wrap="square" rtlCol="0">
            <a:spAutoFit/>
          </a:bodyPr>
          <a:lstStyle/>
          <a:p>
            <a:pPr algn="ctr"/>
            <a:r>
              <a:rPr lang="en-US" sz="1600" dirty="0" smtClean="0"/>
              <a:t>Using the vector() function</a:t>
            </a:r>
            <a:endParaRPr lang="en-US" sz="1600" dirty="0"/>
          </a:p>
        </p:txBody>
      </p:sp>
      <p:sp>
        <p:nvSpPr>
          <p:cNvPr id="9" name="Rectangle 8"/>
          <p:cNvSpPr/>
          <p:nvPr/>
        </p:nvSpPr>
        <p:spPr>
          <a:xfrm>
            <a:off x="4733056" y="4683915"/>
            <a:ext cx="4072031" cy="1323439"/>
          </a:xfrm>
          <a:prstGeom prst="rect">
            <a:avLst/>
          </a:prstGeom>
          <a:solidFill>
            <a:schemeClr val="accent2">
              <a:lumMod val="20000"/>
              <a:lumOff val="80000"/>
            </a:schemeClr>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endParaRPr lang="en-US" sz="1600" dirty="0" smtClean="0">
              <a:solidFill>
                <a:schemeClr val="accent1"/>
              </a:solidFill>
            </a:endParaRPr>
          </a:p>
          <a:p>
            <a:r>
              <a:rPr lang="en-US" sz="1600" dirty="0" smtClean="0">
                <a:solidFill>
                  <a:schemeClr val="accent1"/>
                </a:solidFill>
              </a:rPr>
              <a:t>The </a:t>
            </a:r>
            <a:r>
              <a:rPr lang="en-US" sz="1600" dirty="0">
                <a:solidFill>
                  <a:schemeClr val="accent1"/>
                </a:solidFill>
              </a:rPr>
              <a:t>elements of a list are not limited to atomic types(numeric, character), </a:t>
            </a:r>
            <a:r>
              <a:rPr lang="en-US" sz="1600" dirty="0" smtClean="0">
                <a:solidFill>
                  <a:schemeClr val="accent1"/>
                </a:solidFill>
              </a:rPr>
              <a:t/>
            </a:r>
            <a:br>
              <a:rPr lang="en-US" sz="1600" dirty="0" smtClean="0">
                <a:solidFill>
                  <a:schemeClr val="accent1"/>
                </a:solidFill>
              </a:rPr>
            </a:br>
            <a:r>
              <a:rPr lang="en-US" sz="1600" dirty="0" smtClean="0">
                <a:solidFill>
                  <a:schemeClr val="accent1"/>
                </a:solidFill>
              </a:rPr>
              <a:t>but</a:t>
            </a:r>
            <a:r>
              <a:rPr lang="en-US" sz="1600" dirty="0">
                <a:solidFill>
                  <a:schemeClr val="accent1"/>
                </a:solidFill>
              </a:rPr>
              <a:t>, can also be a vector, list, array or a data frame. </a:t>
            </a:r>
          </a:p>
        </p:txBody>
      </p:sp>
      <p:sp>
        <p:nvSpPr>
          <p:cNvPr id="10" name="Rectangle 9"/>
          <p:cNvSpPr/>
          <p:nvPr/>
        </p:nvSpPr>
        <p:spPr>
          <a:xfrm>
            <a:off x="4656857" y="4499249"/>
            <a:ext cx="2508136" cy="369332"/>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bg1"/>
                </a:solidFill>
              </a:rPr>
              <a:t>Note</a:t>
            </a:r>
            <a:endParaRPr lang="en-US" b="1" dirty="0">
              <a:solidFill>
                <a:schemeClr val="bg1"/>
              </a:solidFill>
            </a:endParaRPr>
          </a:p>
        </p:txBody>
      </p:sp>
    </p:spTree>
    <p:extLst>
      <p:ext uri="{BB962C8B-B14F-4D97-AF65-F5344CB8AC3E}">
        <p14:creationId xmlns:p14="http://schemas.microsoft.com/office/powerpoint/2010/main" val="4212935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Indexing</a:t>
            </a:r>
            <a:endParaRPr lang="en-US" dirty="0"/>
          </a:p>
        </p:txBody>
      </p:sp>
      <p:sp>
        <p:nvSpPr>
          <p:cNvPr id="3" name="Rectangle 2"/>
          <p:cNvSpPr/>
          <p:nvPr/>
        </p:nvSpPr>
        <p:spPr>
          <a:xfrm>
            <a:off x="378729" y="981131"/>
            <a:ext cx="8273954" cy="1077218"/>
          </a:xfrm>
          <a:prstGeom prst="rect">
            <a:avLst/>
          </a:prstGeom>
        </p:spPr>
        <p:txBody>
          <a:bodyPr wrap="square">
            <a:spAutoFit/>
          </a:bodyPr>
          <a:lstStyle/>
          <a:p>
            <a:pPr marL="285750" indent="-285750" algn="just">
              <a:buFont typeface="Arial" pitchFamily="34" charset="0"/>
              <a:buChar char="•"/>
            </a:pPr>
            <a:r>
              <a:rPr lang="en-US" sz="1600" dirty="0" smtClean="0"/>
              <a:t>List elements can be accessed either through the element name or  the element index number</a:t>
            </a:r>
          </a:p>
          <a:p>
            <a:pPr marL="285750" indent="-285750" algn="just">
              <a:buFont typeface="Arial" pitchFamily="34" charset="0"/>
              <a:buChar char="•"/>
            </a:pPr>
            <a:r>
              <a:rPr lang="en-US" sz="1600" dirty="0" smtClean="0"/>
              <a:t>Here’s a quick example to access the 1</a:t>
            </a:r>
            <a:r>
              <a:rPr lang="en-US" sz="1600" baseline="30000" dirty="0" smtClean="0"/>
              <a:t>st</a:t>
            </a:r>
            <a:r>
              <a:rPr lang="en-US" sz="1600" dirty="0" smtClean="0"/>
              <a:t> element of the list ‘</a:t>
            </a:r>
            <a:r>
              <a:rPr lang="en-US" sz="1600" dirty="0" err="1" smtClean="0"/>
              <a:t>simple_list</a:t>
            </a:r>
            <a:r>
              <a:rPr lang="en-US" sz="1600" dirty="0" smtClean="0"/>
              <a:t>’ i.e. ‘</a:t>
            </a:r>
            <a:r>
              <a:rPr lang="en-US" sz="1600" dirty="0" err="1" smtClean="0"/>
              <a:t>sepal.length</a:t>
            </a:r>
            <a:r>
              <a:rPr lang="en-US" sz="1600" dirty="0" smtClean="0"/>
              <a:t>’.  </a:t>
            </a:r>
            <a:endParaRPr lang="en-US" sz="1600" dirty="0"/>
          </a:p>
        </p:txBody>
      </p:sp>
      <p:sp>
        <p:nvSpPr>
          <p:cNvPr id="4" name="TextBox 3"/>
          <p:cNvSpPr txBox="1"/>
          <p:nvPr/>
        </p:nvSpPr>
        <p:spPr>
          <a:xfrm>
            <a:off x="378729" y="1809180"/>
            <a:ext cx="846843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simple_list$sepal.length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5.9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a:t>
            </a:r>
            <a:r>
              <a:rPr lang="en-US" sz="1400" dirty="0" err="1">
                <a:latin typeface="Consolas" pitchFamily="49" charset="0"/>
                <a:cs typeface="Consolas" pitchFamily="49" charset="0"/>
              </a:rPr>
              <a:t>sepal.length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5.9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[1] 5.9</a:t>
            </a:r>
          </a:p>
        </p:txBody>
      </p:sp>
      <p:sp>
        <p:nvSpPr>
          <p:cNvPr id="5" name="Rectangle 4"/>
          <p:cNvSpPr/>
          <p:nvPr/>
        </p:nvSpPr>
        <p:spPr>
          <a:xfrm>
            <a:off x="475970" y="3428482"/>
            <a:ext cx="8273954" cy="1077218"/>
          </a:xfrm>
          <a:prstGeom prst="rect">
            <a:avLst/>
          </a:prstGeom>
        </p:spPr>
        <p:txBody>
          <a:bodyPr wrap="square">
            <a:spAutoFit/>
          </a:bodyPr>
          <a:lstStyle/>
          <a:p>
            <a:r>
              <a:rPr lang="en-US" sz="1600" dirty="0"/>
              <a:t>Note: </a:t>
            </a:r>
            <a:endParaRPr lang="en-US" sz="1600" dirty="0" smtClean="0"/>
          </a:p>
          <a:p>
            <a:pPr marL="285750" indent="-285750">
              <a:buFont typeface="Arial" pitchFamily="34" charset="0"/>
              <a:buChar char="•"/>
            </a:pPr>
            <a:r>
              <a:rPr lang="en-IN" sz="1600" dirty="0" smtClean="0"/>
              <a:t>We </a:t>
            </a:r>
            <a:r>
              <a:rPr lang="en-IN" sz="1600" dirty="0"/>
              <a:t>can refer to list components by their numerical indices, treating the list as a vector, but by using </a:t>
            </a:r>
            <a:r>
              <a:rPr lang="en-IN" sz="1600" b="1" dirty="0"/>
              <a:t>double brackets </a:t>
            </a:r>
            <a:r>
              <a:rPr lang="en-US" sz="1600" b="1" dirty="0"/>
              <a:t>instead of single </a:t>
            </a:r>
            <a:r>
              <a:rPr lang="en-US" sz="1600" b="1" dirty="0" smtClean="0"/>
              <a:t>ones</a:t>
            </a:r>
            <a:endParaRPr lang="en-US" sz="1600" dirty="0" smtClean="0"/>
          </a:p>
          <a:p>
            <a:pPr marL="285750" indent="-285750">
              <a:buFont typeface="Arial" pitchFamily="34" charset="0"/>
              <a:buChar char="•"/>
            </a:pPr>
            <a:r>
              <a:rPr lang="en-IN" sz="1600" dirty="0" smtClean="0"/>
              <a:t>If </a:t>
            </a:r>
            <a:r>
              <a:rPr lang="en-IN" sz="1600" dirty="0"/>
              <a:t>single brackets [ ] are used, the result is another list—a sub-list of the </a:t>
            </a:r>
            <a:r>
              <a:rPr lang="en-IN" sz="1600" dirty="0" smtClean="0"/>
              <a:t>original</a:t>
            </a:r>
            <a:endParaRPr lang="en-US" sz="1600" dirty="0"/>
          </a:p>
        </p:txBody>
      </p:sp>
      <p:sp>
        <p:nvSpPr>
          <p:cNvPr id="6" name="TextBox 5"/>
          <p:cNvSpPr txBox="1"/>
          <p:nvPr/>
        </p:nvSpPr>
        <p:spPr>
          <a:xfrm>
            <a:off x="378729" y="4707020"/>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a:t>
            </a:r>
            <a:r>
              <a:rPr lang="en-US" sz="1400" dirty="0" err="1">
                <a:latin typeface="Consolas" pitchFamily="49" charset="0"/>
                <a:cs typeface="Consolas" pitchFamily="49" charset="0"/>
              </a:rPr>
              <a:t>sepal.length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5.9</a:t>
            </a:r>
          </a:p>
          <a:p>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class(</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[1] "numeric"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class(</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[1] "list</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3877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and Deleting List Elements</a:t>
            </a:r>
          </a:p>
        </p:txBody>
      </p:sp>
      <p:sp>
        <p:nvSpPr>
          <p:cNvPr id="3" name="Rectangle 2"/>
          <p:cNvSpPr/>
          <p:nvPr/>
        </p:nvSpPr>
        <p:spPr>
          <a:xfrm>
            <a:off x="378729" y="962364"/>
            <a:ext cx="8273954" cy="584775"/>
          </a:xfrm>
          <a:prstGeom prst="rect">
            <a:avLst/>
          </a:prstGeom>
        </p:spPr>
        <p:txBody>
          <a:bodyPr wrap="square">
            <a:spAutoFit/>
          </a:bodyPr>
          <a:lstStyle/>
          <a:p>
            <a:pPr marL="285750" indent="-285750" algn="just">
              <a:buFont typeface="Arial" pitchFamily="34" charset="0"/>
              <a:buChar char="•"/>
            </a:pPr>
            <a:r>
              <a:rPr lang="en-IN" sz="1600" dirty="0" smtClean="0"/>
              <a:t>New </a:t>
            </a:r>
            <a:r>
              <a:rPr lang="en-IN" sz="1600" dirty="0"/>
              <a:t>components can be added </a:t>
            </a:r>
            <a:r>
              <a:rPr lang="en-IN" sz="1600" i="1" dirty="0"/>
              <a:t>after </a:t>
            </a:r>
            <a:r>
              <a:rPr lang="en-IN" sz="1600" dirty="0"/>
              <a:t>a list is </a:t>
            </a:r>
            <a:r>
              <a:rPr lang="en-IN" sz="1600" dirty="0" smtClean="0"/>
              <a:t>created, as shown below:</a:t>
            </a:r>
            <a:endParaRPr lang="en-US" sz="1600" dirty="0"/>
          </a:p>
          <a:p>
            <a:pPr algn="just"/>
            <a:endParaRPr lang="en-IN" sz="1600" dirty="0"/>
          </a:p>
        </p:txBody>
      </p:sp>
      <p:sp>
        <p:nvSpPr>
          <p:cNvPr id="4" name="TextBox 3"/>
          <p:cNvSpPr txBox="1"/>
          <p:nvPr/>
        </p:nvSpPr>
        <p:spPr>
          <a:xfrm>
            <a:off x="378729" y="1381263"/>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simple_list$new</a:t>
            </a:r>
            <a:r>
              <a:rPr lang="en-US" sz="1400" dirty="0">
                <a:latin typeface="Consolas" pitchFamily="49" charset="0"/>
                <a:cs typeface="Consolas" pitchFamily="49" charset="0"/>
              </a:rPr>
              <a:t> &lt;- "new element"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simple_list$new</a:t>
            </a:r>
            <a:r>
              <a:rPr lang="en-US" sz="1400" dirty="0">
                <a:latin typeface="Consolas" pitchFamily="49" charset="0"/>
                <a:cs typeface="Consolas" pitchFamily="49" charset="0"/>
              </a:rPr>
              <a:t> </a:t>
            </a:r>
          </a:p>
          <a:p>
            <a:r>
              <a:rPr lang="en-US" sz="1400" dirty="0">
                <a:latin typeface="Consolas" pitchFamily="49" charset="0"/>
                <a:cs typeface="Consolas" pitchFamily="49" charset="0"/>
              </a:rPr>
              <a:t>[1] "new element"</a:t>
            </a:r>
          </a:p>
        </p:txBody>
      </p:sp>
      <p:sp>
        <p:nvSpPr>
          <p:cNvPr id="5" name="Rectangle 4"/>
          <p:cNvSpPr/>
          <p:nvPr/>
        </p:nvSpPr>
        <p:spPr>
          <a:xfrm>
            <a:off x="475970" y="2959768"/>
            <a:ext cx="8273954" cy="338554"/>
          </a:xfrm>
          <a:prstGeom prst="rect">
            <a:avLst/>
          </a:prstGeom>
        </p:spPr>
        <p:txBody>
          <a:bodyPr wrap="square">
            <a:spAutoFit/>
          </a:bodyPr>
          <a:lstStyle/>
          <a:p>
            <a:endParaRPr lang="en-US" sz="1600" dirty="0"/>
          </a:p>
        </p:txBody>
      </p:sp>
      <p:sp>
        <p:nvSpPr>
          <p:cNvPr id="6" name="TextBox 5"/>
          <p:cNvSpPr txBox="1"/>
          <p:nvPr/>
        </p:nvSpPr>
        <p:spPr>
          <a:xfrm>
            <a:off x="378729" y="2741180"/>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[7:8] &lt;- c("7th element", "8th element</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8" name="Rectangle 7"/>
          <p:cNvSpPr/>
          <p:nvPr/>
        </p:nvSpPr>
        <p:spPr>
          <a:xfrm>
            <a:off x="378729" y="2402624"/>
            <a:ext cx="8176713" cy="338554"/>
          </a:xfrm>
          <a:prstGeom prst="rect">
            <a:avLst/>
          </a:prstGeom>
        </p:spPr>
        <p:txBody>
          <a:bodyPr wrap="square">
            <a:spAutoFit/>
          </a:bodyPr>
          <a:lstStyle/>
          <a:p>
            <a:pPr marL="285750" indent="-285750">
              <a:buFont typeface="Arial" pitchFamily="34" charset="0"/>
              <a:buChar char="•"/>
            </a:pPr>
            <a:r>
              <a:rPr lang="en-US" sz="1600" dirty="0"/>
              <a:t>Adding components can also be done via a vector index:</a:t>
            </a:r>
          </a:p>
        </p:txBody>
      </p:sp>
      <p:sp>
        <p:nvSpPr>
          <p:cNvPr id="10" name="Rectangle 9"/>
          <p:cNvSpPr/>
          <p:nvPr/>
        </p:nvSpPr>
        <p:spPr>
          <a:xfrm>
            <a:off x="378729" y="3320156"/>
            <a:ext cx="8176713" cy="338554"/>
          </a:xfrm>
          <a:prstGeom prst="rect">
            <a:avLst/>
          </a:prstGeom>
        </p:spPr>
        <p:txBody>
          <a:bodyPr wrap="square">
            <a:spAutoFit/>
          </a:bodyPr>
          <a:lstStyle/>
          <a:p>
            <a:pPr marL="285750" indent="-285750" algn="just">
              <a:buFont typeface="Arial" pitchFamily="34" charset="0"/>
              <a:buChar char="•"/>
            </a:pPr>
            <a:r>
              <a:rPr lang="en-IN" sz="1600" dirty="0" smtClean="0"/>
              <a:t>List elements can be deleted by setting them to NULL</a:t>
            </a:r>
            <a:endParaRPr lang="en-IN" sz="1600" dirty="0"/>
          </a:p>
        </p:txBody>
      </p:sp>
      <p:sp>
        <p:nvSpPr>
          <p:cNvPr id="11" name="TextBox 10"/>
          <p:cNvSpPr txBox="1"/>
          <p:nvPr/>
        </p:nvSpPr>
        <p:spPr>
          <a:xfrm>
            <a:off x="398774" y="3662833"/>
            <a:ext cx="8468436" cy="267765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[6:8] &lt;- c(NULL,NULL,NULL) </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r>
              <a:rPr lang="en-US" sz="1400" dirty="0" err="1">
                <a:latin typeface="Consolas" pitchFamily="49" charset="0"/>
                <a:cs typeface="Consolas" pitchFamily="49" charset="0"/>
              </a:rPr>
              <a:t>sepal.length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5.9 </a:t>
            </a:r>
          </a:p>
          <a:p>
            <a:r>
              <a:rPr lang="en-US" sz="1400" dirty="0" smtClean="0">
                <a:latin typeface="Consolas" pitchFamily="49" charset="0"/>
                <a:cs typeface="Consolas" pitchFamily="49" charset="0"/>
              </a:rPr>
              <a:t>$</a:t>
            </a:r>
            <a:r>
              <a:rPr lang="en-US" sz="1400" dirty="0" err="1">
                <a:latin typeface="Consolas" pitchFamily="49" charset="0"/>
                <a:cs typeface="Consolas" pitchFamily="49" charset="0"/>
              </a:rPr>
              <a:t>sepal.width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 </a:t>
            </a:r>
          </a:p>
          <a:p>
            <a:r>
              <a:rPr lang="en-US" sz="1400" dirty="0" smtClean="0">
                <a:latin typeface="Consolas" pitchFamily="49" charset="0"/>
                <a:cs typeface="Consolas" pitchFamily="49" charset="0"/>
              </a:rPr>
              <a:t>$</a:t>
            </a:r>
            <a:r>
              <a:rPr lang="en-US" sz="1400" dirty="0" err="1">
                <a:latin typeface="Consolas" pitchFamily="49" charset="0"/>
                <a:cs typeface="Consolas" pitchFamily="49" charset="0"/>
              </a:rPr>
              <a:t>petal.length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5.1 </a:t>
            </a:r>
          </a:p>
          <a:p>
            <a:r>
              <a:rPr lang="en-US" sz="1400" dirty="0" smtClean="0">
                <a:latin typeface="Consolas" pitchFamily="49" charset="0"/>
                <a:cs typeface="Consolas" pitchFamily="49" charset="0"/>
              </a:rPr>
              <a:t>$</a:t>
            </a:r>
            <a:r>
              <a:rPr lang="en-US" sz="1400" dirty="0" err="1">
                <a:latin typeface="Consolas" pitchFamily="49" charset="0"/>
                <a:cs typeface="Consolas" pitchFamily="49" charset="0"/>
              </a:rPr>
              <a:t>petal.width</a:t>
            </a:r>
            <a:r>
              <a:rPr lang="en-US" sz="1400" dirty="0">
                <a:latin typeface="Consolas" pitchFamily="49" charset="0"/>
                <a:cs typeface="Consolas" pitchFamily="49" charset="0"/>
              </a:rPr>
              <a:t> </a:t>
            </a:r>
          </a:p>
          <a:p>
            <a:r>
              <a:rPr lang="en-US" sz="1400" dirty="0">
                <a:latin typeface="Consolas" pitchFamily="49" charset="0"/>
                <a:cs typeface="Consolas" pitchFamily="49" charset="0"/>
              </a:rPr>
              <a:t>[1] 1.8 </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species </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virginica</a:t>
            </a: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38926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Concatenation</a:t>
            </a:r>
          </a:p>
        </p:txBody>
      </p:sp>
      <p:sp>
        <p:nvSpPr>
          <p:cNvPr id="3" name="Rectangle 2"/>
          <p:cNvSpPr/>
          <p:nvPr/>
        </p:nvSpPr>
        <p:spPr>
          <a:xfrm>
            <a:off x="378729" y="1007144"/>
            <a:ext cx="8273954" cy="1077218"/>
          </a:xfrm>
          <a:prstGeom prst="rect">
            <a:avLst/>
          </a:prstGeom>
        </p:spPr>
        <p:txBody>
          <a:bodyPr wrap="square">
            <a:spAutoFit/>
          </a:bodyPr>
          <a:lstStyle/>
          <a:p>
            <a:r>
              <a:rPr lang="en-US" sz="1600" b="1" dirty="0" smtClean="0"/>
              <a:t>Lists can </a:t>
            </a:r>
            <a:r>
              <a:rPr lang="en-US" sz="1600" b="1" dirty="0"/>
              <a:t>be concatenated by using the combine function, c</a:t>
            </a:r>
            <a:r>
              <a:rPr lang="en-US" sz="1600" b="1" dirty="0" smtClean="0"/>
              <a:t>().</a:t>
            </a:r>
            <a:br>
              <a:rPr lang="en-US" sz="1600" b="1" dirty="0" smtClean="0"/>
            </a:br>
            <a:r>
              <a:rPr lang="en-US" sz="1600" b="1" dirty="0" smtClean="0"/>
              <a:t/>
            </a:r>
            <a:br>
              <a:rPr lang="en-US" sz="1600" b="1" dirty="0" smtClean="0"/>
            </a:br>
            <a:r>
              <a:rPr lang="en-US" sz="1600" b="1" dirty="0" smtClean="0"/>
              <a:t/>
            </a:r>
            <a:br>
              <a:rPr lang="en-US" sz="1600" b="1" dirty="0" smtClean="0"/>
            </a:br>
            <a:endParaRPr lang="en-US" sz="1600" b="1" dirty="0"/>
          </a:p>
        </p:txBody>
      </p:sp>
      <p:sp>
        <p:nvSpPr>
          <p:cNvPr id="11" name="TextBox 10"/>
          <p:cNvSpPr txBox="1"/>
          <p:nvPr/>
        </p:nvSpPr>
        <p:spPr>
          <a:xfrm>
            <a:off x="4570413" y="1354680"/>
            <a:ext cx="4205333" cy="529375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300" dirty="0">
                <a:latin typeface="Consolas" pitchFamily="49" charset="0"/>
                <a:cs typeface="Consolas" pitchFamily="49" charset="0"/>
              </a:rPr>
              <a:t>&gt; </a:t>
            </a:r>
            <a:r>
              <a:rPr lang="en-US" sz="1300" dirty="0" err="1">
                <a:latin typeface="Consolas" pitchFamily="49" charset="0"/>
                <a:cs typeface="Consolas" pitchFamily="49" charset="0"/>
              </a:rPr>
              <a:t>list_mtcars</a:t>
            </a:r>
            <a:r>
              <a:rPr lang="en-US" sz="1300" dirty="0">
                <a:latin typeface="Consolas" pitchFamily="49" charset="0"/>
                <a:cs typeface="Consolas" pitchFamily="49" charset="0"/>
              </a:rPr>
              <a:t>&lt;-</a:t>
            </a:r>
            <a:r>
              <a:rPr lang="en-US" sz="1300" dirty="0" err="1">
                <a:latin typeface="Consolas" pitchFamily="49" charset="0"/>
                <a:cs typeface="Consolas" pitchFamily="49" charset="0"/>
              </a:rPr>
              <a:t>as.list</a:t>
            </a:r>
            <a:r>
              <a:rPr lang="en-US" sz="1300" dirty="0">
                <a:latin typeface="Consolas" pitchFamily="49" charset="0"/>
                <a:cs typeface="Consolas" pitchFamily="49" charset="0"/>
              </a:rPr>
              <a:t>(</a:t>
            </a:r>
            <a:r>
              <a:rPr lang="en-US" sz="1300" dirty="0" err="1">
                <a:latin typeface="Consolas" pitchFamily="49" charset="0"/>
                <a:cs typeface="Consolas" pitchFamily="49" charset="0"/>
              </a:rPr>
              <a:t>mtcars</a:t>
            </a:r>
            <a:r>
              <a:rPr lang="en-US" sz="1300" dirty="0">
                <a:latin typeface="Consolas" pitchFamily="49" charset="0"/>
                <a:cs typeface="Consolas" pitchFamily="49" charset="0"/>
              </a:rPr>
              <a:t>[1:3,2:6])</a:t>
            </a:r>
          </a:p>
          <a:p>
            <a:r>
              <a:rPr lang="en-US" sz="1300" dirty="0">
                <a:latin typeface="Consolas" pitchFamily="49" charset="0"/>
                <a:cs typeface="Consolas" pitchFamily="49" charset="0"/>
              </a:rPr>
              <a:t>&gt; </a:t>
            </a:r>
            <a:r>
              <a:rPr lang="en-US" sz="1300" dirty="0" err="1">
                <a:latin typeface="Consolas" pitchFamily="49" charset="0"/>
                <a:cs typeface="Consolas" pitchFamily="49" charset="0"/>
              </a:rPr>
              <a:t>list_iris</a:t>
            </a:r>
            <a:r>
              <a:rPr lang="en-US" sz="1300" dirty="0">
                <a:latin typeface="Consolas" pitchFamily="49" charset="0"/>
                <a:cs typeface="Consolas" pitchFamily="49" charset="0"/>
              </a:rPr>
              <a:t>&lt;-</a:t>
            </a:r>
            <a:r>
              <a:rPr lang="en-US" sz="1300" dirty="0" err="1">
                <a:latin typeface="Consolas" pitchFamily="49" charset="0"/>
                <a:cs typeface="Consolas" pitchFamily="49" charset="0"/>
              </a:rPr>
              <a:t>as.list</a:t>
            </a:r>
            <a:r>
              <a:rPr lang="en-US" sz="1300" dirty="0">
                <a:latin typeface="Consolas" pitchFamily="49" charset="0"/>
                <a:cs typeface="Consolas" pitchFamily="49" charset="0"/>
              </a:rPr>
              <a:t>(iris[4:6,2:4])</a:t>
            </a:r>
          </a:p>
          <a:p>
            <a:r>
              <a:rPr lang="en-US" sz="1300" dirty="0">
                <a:latin typeface="Consolas" pitchFamily="49" charset="0"/>
                <a:cs typeface="Consolas" pitchFamily="49" charset="0"/>
              </a:rPr>
              <a:t>&gt; c(</a:t>
            </a:r>
            <a:r>
              <a:rPr lang="en-US" sz="1300" dirty="0" err="1">
                <a:latin typeface="Consolas" pitchFamily="49" charset="0"/>
                <a:cs typeface="Consolas" pitchFamily="49" charset="0"/>
              </a:rPr>
              <a:t>list_mtcars,list_iris</a:t>
            </a:r>
            <a:r>
              <a:rPr lang="en-US" sz="1300" dirty="0">
                <a:latin typeface="Consolas" pitchFamily="49" charset="0"/>
                <a:cs typeface="Consolas" pitchFamily="49" charset="0"/>
              </a:rPr>
              <a:t>)</a:t>
            </a:r>
          </a:p>
          <a:p>
            <a:r>
              <a:rPr lang="en-US" sz="1300" dirty="0">
                <a:latin typeface="Consolas" pitchFamily="49" charset="0"/>
                <a:cs typeface="Consolas" pitchFamily="49" charset="0"/>
              </a:rPr>
              <a:t>$</a:t>
            </a:r>
            <a:r>
              <a:rPr lang="en-US" sz="1300" dirty="0" err="1">
                <a:latin typeface="Consolas" pitchFamily="49" charset="0"/>
                <a:cs typeface="Consolas" pitchFamily="49" charset="0"/>
              </a:rPr>
              <a:t>cyl</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6 6 4</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disp</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160 160 108</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hp</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110 110  93</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$drat</a:t>
            </a:r>
          </a:p>
          <a:p>
            <a:r>
              <a:rPr lang="en-US" sz="1300" dirty="0">
                <a:latin typeface="Consolas" pitchFamily="49" charset="0"/>
                <a:cs typeface="Consolas" pitchFamily="49" charset="0"/>
              </a:rPr>
              <a:t>[1] 3.90 3.90 3.85</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wt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2.620 2.875 2.320</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Sepal.Width</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3.1 3.6 3.9</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Petal.Length</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1.5 1.4 1.7</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a:t>
            </a:r>
            <a:r>
              <a:rPr lang="en-US" sz="1300" dirty="0" err="1">
                <a:latin typeface="Consolas" pitchFamily="49" charset="0"/>
                <a:cs typeface="Consolas" pitchFamily="49" charset="0"/>
              </a:rPr>
              <a:t>Petal.Width</a:t>
            </a:r>
            <a:endParaRPr lang="en-US" sz="1300" dirty="0">
              <a:latin typeface="Consolas" pitchFamily="49" charset="0"/>
              <a:cs typeface="Consolas" pitchFamily="49" charset="0"/>
            </a:endParaRPr>
          </a:p>
          <a:p>
            <a:r>
              <a:rPr lang="en-US" sz="1300" dirty="0">
                <a:latin typeface="Consolas" pitchFamily="49" charset="0"/>
                <a:cs typeface="Consolas" pitchFamily="49" charset="0"/>
              </a:rPr>
              <a:t>[1] 0.2 0.2 0.4</a:t>
            </a:r>
          </a:p>
        </p:txBody>
      </p:sp>
      <p:sp>
        <p:nvSpPr>
          <p:cNvPr id="6" name="Rectangle 5"/>
          <p:cNvSpPr/>
          <p:nvPr/>
        </p:nvSpPr>
        <p:spPr>
          <a:xfrm>
            <a:off x="378729" y="1354680"/>
            <a:ext cx="3923734" cy="229293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300" dirty="0">
                <a:latin typeface="Consolas" pitchFamily="49" charset="0"/>
                <a:cs typeface="Consolas" pitchFamily="49" charset="0"/>
              </a:rPr>
              <a:t>&gt; </a:t>
            </a:r>
            <a:r>
              <a:rPr lang="en-US" sz="1300" dirty="0" err="1">
                <a:latin typeface="Consolas" pitchFamily="49" charset="0"/>
                <a:cs typeface="Consolas" pitchFamily="49" charset="0"/>
              </a:rPr>
              <a:t>mtcars</a:t>
            </a:r>
            <a:r>
              <a:rPr lang="en-US" sz="1300" dirty="0">
                <a:latin typeface="Consolas" pitchFamily="49" charset="0"/>
                <a:cs typeface="Consolas" pitchFamily="49" charset="0"/>
              </a:rPr>
              <a:t>[1:3,2:6]</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cyl</a:t>
            </a:r>
            <a:r>
              <a:rPr lang="en-US" sz="1300" dirty="0">
                <a:latin typeface="Consolas" pitchFamily="49" charset="0"/>
                <a:cs typeface="Consolas" pitchFamily="49" charset="0"/>
              </a:rPr>
              <a:t> </a:t>
            </a:r>
            <a:r>
              <a:rPr lang="en-US" sz="1300" dirty="0" err="1">
                <a:latin typeface="Consolas" pitchFamily="49" charset="0"/>
                <a:cs typeface="Consolas" pitchFamily="49" charset="0"/>
              </a:rPr>
              <a:t>disp</a:t>
            </a:r>
            <a:r>
              <a:rPr lang="en-US" sz="1300" dirty="0">
                <a:latin typeface="Consolas" pitchFamily="49" charset="0"/>
                <a:cs typeface="Consolas" pitchFamily="49" charset="0"/>
              </a:rPr>
              <a:t>  </a:t>
            </a:r>
            <a:r>
              <a:rPr lang="en-US" sz="1300" dirty="0" err="1">
                <a:latin typeface="Consolas" pitchFamily="49" charset="0"/>
                <a:cs typeface="Consolas" pitchFamily="49" charset="0"/>
              </a:rPr>
              <a:t>hp</a:t>
            </a:r>
            <a:r>
              <a:rPr lang="en-US" sz="1300" dirty="0">
                <a:latin typeface="Consolas" pitchFamily="49" charset="0"/>
                <a:cs typeface="Consolas" pitchFamily="49" charset="0"/>
              </a:rPr>
              <a:t> drat    </a:t>
            </a:r>
            <a:r>
              <a:rPr lang="en-US" sz="1300" dirty="0" err="1">
                <a:latin typeface="Consolas" pitchFamily="49" charset="0"/>
                <a:cs typeface="Consolas" pitchFamily="49" charset="0"/>
              </a:rPr>
              <a:t>wt</a:t>
            </a:r>
            <a:endParaRPr lang="en-US" sz="1300" dirty="0">
              <a:latin typeface="Consolas" pitchFamily="49" charset="0"/>
              <a:cs typeface="Consolas" pitchFamily="49" charset="0"/>
            </a:endParaRPr>
          </a:p>
          <a:p>
            <a:r>
              <a:rPr lang="en-US" sz="1300" dirty="0">
                <a:latin typeface="Consolas" pitchFamily="49" charset="0"/>
                <a:cs typeface="Consolas" pitchFamily="49" charset="0"/>
              </a:rPr>
              <a:t>Mazda RX4       6  160 110 3.90 2.620</a:t>
            </a:r>
          </a:p>
          <a:p>
            <a:r>
              <a:rPr lang="en-US" sz="1300" dirty="0">
                <a:latin typeface="Consolas" pitchFamily="49" charset="0"/>
                <a:cs typeface="Consolas" pitchFamily="49" charset="0"/>
              </a:rPr>
              <a:t>Mazda RX4 Wag   6  160 110 3.90 2.875</a:t>
            </a:r>
          </a:p>
          <a:p>
            <a:r>
              <a:rPr lang="en-US" sz="1300" dirty="0">
                <a:latin typeface="Consolas" pitchFamily="49" charset="0"/>
                <a:cs typeface="Consolas" pitchFamily="49" charset="0"/>
              </a:rPr>
              <a:t>Datsun 710      4  108  93 3.85 2.320</a:t>
            </a:r>
          </a:p>
          <a:p>
            <a:endParaRPr lang="en-US" sz="1300" dirty="0">
              <a:latin typeface="Consolas" pitchFamily="49" charset="0"/>
              <a:cs typeface="Consolas" pitchFamily="49" charset="0"/>
            </a:endParaRPr>
          </a:p>
          <a:p>
            <a:r>
              <a:rPr lang="en-US" sz="1300" dirty="0">
                <a:latin typeface="Consolas" pitchFamily="49" charset="0"/>
                <a:cs typeface="Consolas" pitchFamily="49" charset="0"/>
              </a:rPr>
              <a:t>&gt; iris[4:6,2:4]</a:t>
            </a:r>
          </a:p>
          <a:p>
            <a:r>
              <a:rPr lang="en-US" sz="1300" dirty="0">
                <a:latin typeface="Consolas" pitchFamily="49" charset="0"/>
                <a:cs typeface="Consolas" pitchFamily="49" charset="0"/>
              </a:rPr>
              <a:t>  </a:t>
            </a:r>
            <a:r>
              <a:rPr lang="en-US" sz="1300" dirty="0" err="1">
                <a:latin typeface="Consolas" pitchFamily="49" charset="0"/>
                <a:cs typeface="Consolas" pitchFamily="49" charset="0"/>
              </a:rPr>
              <a:t>Sepal.Width</a:t>
            </a:r>
            <a:r>
              <a:rPr lang="en-US" sz="1300" dirty="0">
                <a:latin typeface="Consolas" pitchFamily="49" charset="0"/>
                <a:cs typeface="Consolas" pitchFamily="49" charset="0"/>
              </a:rPr>
              <a:t> </a:t>
            </a:r>
            <a:r>
              <a:rPr lang="en-US" sz="1300" dirty="0" err="1">
                <a:latin typeface="Consolas" pitchFamily="49" charset="0"/>
                <a:cs typeface="Consolas" pitchFamily="49" charset="0"/>
              </a:rPr>
              <a:t>Petal.Length</a:t>
            </a:r>
            <a:r>
              <a:rPr lang="en-US" sz="1300" dirty="0">
                <a:latin typeface="Consolas" pitchFamily="49" charset="0"/>
                <a:cs typeface="Consolas" pitchFamily="49" charset="0"/>
              </a:rPr>
              <a:t> </a:t>
            </a:r>
            <a:r>
              <a:rPr lang="en-US" sz="1300" dirty="0" err="1">
                <a:latin typeface="Consolas" pitchFamily="49" charset="0"/>
                <a:cs typeface="Consolas" pitchFamily="49" charset="0"/>
              </a:rPr>
              <a:t>Petal.Width</a:t>
            </a:r>
            <a:endParaRPr lang="en-US" sz="1300" dirty="0">
              <a:latin typeface="Consolas" pitchFamily="49" charset="0"/>
              <a:cs typeface="Consolas" pitchFamily="49" charset="0"/>
            </a:endParaRPr>
          </a:p>
          <a:p>
            <a:r>
              <a:rPr lang="en-US" sz="1300" dirty="0">
                <a:latin typeface="Consolas" pitchFamily="49" charset="0"/>
                <a:cs typeface="Consolas" pitchFamily="49" charset="0"/>
              </a:rPr>
              <a:t>4         3.1          1.5         0.2</a:t>
            </a:r>
          </a:p>
          <a:p>
            <a:r>
              <a:rPr lang="en-US" sz="1300" dirty="0">
                <a:latin typeface="Consolas" pitchFamily="49" charset="0"/>
                <a:cs typeface="Consolas" pitchFamily="49" charset="0"/>
              </a:rPr>
              <a:t>5         3.6          1.4         0.2</a:t>
            </a:r>
          </a:p>
          <a:p>
            <a:r>
              <a:rPr lang="en-US" sz="1300" dirty="0">
                <a:latin typeface="Consolas" pitchFamily="49" charset="0"/>
                <a:cs typeface="Consolas" pitchFamily="49" charset="0"/>
              </a:rPr>
              <a:t>6         3.9          1.7         0.4</a:t>
            </a:r>
          </a:p>
        </p:txBody>
      </p:sp>
      <p:sp>
        <p:nvSpPr>
          <p:cNvPr id="8" name="Rectangle 7"/>
          <p:cNvSpPr/>
          <p:nvPr/>
        </p:nvSpPr>
        <p:spPr>
          <a:xfrm>
            <a:off x="324752" y="4683915"/>
            <a:ext cx="4072031" cy="1077218"/>
          </a:xfrm>
          <a:prstGeom prst="rect">
            <a:avLst/>
          </a:prstGeom>
          <a:solidFill>
            <a:schemeClr val="accent2">
              <a:lumMod val="20000"/>
              <a:lumOff val="80000"/>
            </a:schemeClr>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endParaRPr lang="en-US" sz="1600" dirty="0" smtClean="0">
              <a:solidFill>
                <a:schemeClr val="accent1"/>
              </a:solidFill>
            </a:endParaRPr>
          </a:p>
          <a:p>
            <a:r>
              <a:rPr lang="en-US" sz="1600" dirty="0" smtClean="0">
                <a:solidFill>
                  <a:schemeClr val="accent1"/>
                </a:solidFill>
              </a:rPr>
              <a:t>List elements can be  vectors, lists, objects and dataframes, hence the c() operator can be used as a joining  operator </a:t>
            </a:r>
            <a:endParaRPr lang="en-US" sz="1600" dirty="0">
              <a:solidFill>
                <a:schemeClr val="accent1"/>
              </a:solidFill>
            </a:endParaRPr>
          </a:p>
        </p:txBody>
      </p:sp>
      <p:sp>
        <p:nvSpPr>
          <p:cNvPr id="9" name="Rectangle 8"/>
          <p:cNvSpPr/>
          <p:nvPr/>
        </p:nvSpPr>
        <p:spPr>
          <a:xfrm>
            <a:off x="248553" y="4499249"/>
            <a:ext cx="2508136" cy="369332"/>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bg1"/>
                </a:solidFill>
              </a:rPr>
              <a:t>Note</a:t>
            </a:r>
            <a:endParaRPr lang="en-US" b="1" dirty="0">
              <a:solidFill>
                <a:schemeClr val="bg1"/>
              </a:solidFill>
            </a:endParaRPr>
          </a:p>
        </p:txBody>
      </p:sp>
    </p:spTree>
    <p:extLst>
      <p:ext uri="{BB962C8B-B14F-4D97-AF65-F5344CB8AC3E}">
        <p14:creationId xmlns:p14="http://schemas.microsoft.com/office/powerpoint/2010/main" val="54547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List</a:t>
            </a:r>
            <a:endParaRPr lang="en-US" dirty="0"/>
          </a:p>
        </p:txBody>
      </p:sp>
      <p:sp>
        <p:nvSpPr>
          <p:cNvPr id="3" name="Rectangle 2"/>
          <p:cNvSpPr/>
          <p:nvPr/>
        </p:nvSpPr>
        <p:spPr>
          <a:xfrm>
            <a:off x="378729" y="1045248"/>
            <a:ext cx="8273954" cy="1077218"/>
          </a:xfrm>
          <a:prstGeom prst="rect">
            <a:avLst/>
          </a:prstGeom>
        </p:spPr>
        <p:txBody>
          <a:bodyPr wrap="square">
            <a:spAutoFit/>
          </a:bodyPr>
          <a:lstStyle/>
          <a:p>
            <a:pPr marL="285750" indent="-285750">
              <a:buFont typeface="Arial" pitchFamily="34" charset="0"/>
              <a:buChar char="•"/>
            </a:pPr>
            <a:r>
              <a:rPr lang="en-IN" sz="1600" dirty="0" smtClean="0"/>
              <a:t>Size of a list can be determined using the length() function. </a:t>
            </a:r>
            <a:endParaRPr lang="en-IN" sz="1600" dirty="0"/>
          </a:p>
          <a:p>
            <a:pPr marL="285750" indent="-285750">
              <a:buFont typeface="Arial" pitchFamily="34" charset="0"/>
              <a:buChar char="•"/>
            </a:pPr>
            <a:endParaRPr lang="en-IN" sz="1600" dirty="0" smtClean="0"/>
          </a:p>
          <a:p>
            <a:pPr marL="285750" indent="-285750">
              <a:buFont typeface="Arial" pitchFamily="34" charset="0"/>
              <a:buChar char="•"/>
            </a:pPr>
            <a:r>
              <a:rPr lang="en-IN" sz="1600" dirty="0" smtClean="0"/>
              <a:t>Let us find the length of ‘</a:t>
            </a:r>
            <a:r>
              <a:rPr lang="en-IN" sz="1600" dirty="0" err="1" smtClean="0"/>
              <a:t>simple_list</a:t>
            </a:r>
            <a:r>
              <a:rPr lang="en-IN" sz="1600" dirty="0" smtClean="0"/>
              <a:t>’ and ‘</a:t>
            </a:r>
            <a:r>
              <a:rPr lang="en-IN" sz="1600" dirty="0" err="1" smtClean="0"/>
              <a:t>complex_list</a:t>
            </a:r>
            <a:r>
              <a:rPr lang="en-IN" sz="1600" dirty="0" smtClean="0"/>
              <a:t>’, and compare the sum with the size of concatenated list i.e. ‘</a:t>
            </a:r>
            <a:r>
              <a:rPr lang="en-IN" sz="1600" dirty="0" err="1" smtClean="0"/>
              <a:t>combined_list</a:t>
            </a:r>
            <a:r>
              <a:rPr lang="en-IN" sz="1600" dirty="0" smtClean="0"/>
              <a:t>’. </a:t>
            </a:r>
            <a:endParaRPr lang="en-IN" sz="1600" dirty="0"/>
          </a:p>
        </p:txBody>
      </p:sp>
      <p:sp>
        <p:nvSpPr>
          <p:cNvPr id="11" name="TextBox 10"/>
          <p:cNvSpPr txBox="1"/>
          <p:nvPr/>
        </p:nvSpPr>
        <p:spPr>
          <a:xfrm>
            <a:off x="378729" y="2220843"/>
            <a:ext cx="8468436" cy="267765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complex_list</a:t>
            </a:r>
            <a:r>
              <a:rPr lang="en-US" sz="1400" dirty="0">
                <a:latin typeface="Consolas" pitchFamily="49" charset="0"/>
                <a:cs typeface="Consolas" pitchFamily="49" charset="0"/>
              </a:rPr>
              <a:t>&lt;-list(</a:t>
            </a:r>
            <a:r>
              <a:rPr lang="en-US" sz="1400" dirty="0" err="1">
                <a:latin typeface="Consolas" pitchFamily="49" charset="0"/>
                <a:cs typeface="Consolas" pitchFamily="49" charset="0"/>
              </a:rPr>
              <a:t>iris$Sepal.Length</a:t>
            </a:r>
            <a:r>
              <a:rPr lang="en-US" sz="1400" dirty="0">
                <a:latin typeface="Consolas" pitchFamily="49" charset="0"/>
                <a:cs typeface="Consolas" pitchFamily="49" charset="0"/>
              </a:rPr>
              <a:t>, </a:t>
            </a:r>
            <a:r>
              <a:rPr lang="en-US" sz="1400" dirty="0" err="1">
                <a:latin typeface="Consolas" pitchFamily="49" charset="0"/>
                <a:cs typeface="Consolas" pitchFamily="49" charset="0"/>
              </a:rPr>
              <a:t>iris$Sepal.Width</a:t>
            </a:r>
            <a:r>
              <a:rPr lang="en-US" sz="1400" dirty="0">
                <a:latin typeface="Consolas" pitchFamily="49" charset="0"/>
                <a:cs typeface="Consolas" pitchFamily="49" charset="0"/>
              </a:rPr>
              <a:t>, </a:t>
            </a:r>
            <a:r>
              <a:rPr lang="en-US" sz="1400" dirty="0" err="1">
                <a:latin typeface="Consolas" pitchFamily="49" charset="0"/>
                <a:cs typeface="Consolas" pitchFamily="49" charset="0"/>
              </a:rPr>
              <a:t>iris$Petal.Length</a:t>
            </a:r>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iris$Petal.Width</a:t>
            </a:r>
            <a:r>
              <a:rPr lang="en-US" sz="1400" dirty="0">
                <a:latin typeface="Consolas" pitchFamily="49" charset="0"/>
                <a:cs typeface="Consolas" pitchFamily="49" charset="0"/>
              </a:rPr>
              <a:t>, </a:t>
            </a:r>
            <a:r>
              <a:rPr lang="en-US" sz="1400" dirty="0" err="1">
                <a:latin typeface="Consolas" pitchFamily="49" charset="0"/>
                <a:cs typeface="Consolas" pitchFamily="49" charset="0"/>
              </a:rPr>
              <a:t>iris$Species</a:t>
            </a:r>
            <a:r>
              <a:rPr lang="en-US" sz="1400" dirty="0">
                <a:latin typeface="Consolas" pitchFamily="49" charset="0"/>
                <a:cs typeface="Consolas" pitchFamily="49" charset="0"/>
              </a:rPr>
              <a:t>)</a:t>
            </a:r>
            <a:br>
              <a:rPr lang="en-US" sz="1400" dirty="0">
                <a:latin typeface="Consolas" pitchFamily="49" charset="0"/>
                <a:cs typeface="Consolas" pitchFamily="49" charset="0"/>
              </a:rPr>
            </a:br>
            <a:r>
              <a:rPr lang="en-US" sz="1400" dirty="0">
                <a:latin typeface="Consolas" pitchFamily="49" charset="0"/>
                <a:cs typeface="Consolas" pitchFamily="49" charset="0"/>
              </a:rPr>
              <a:t>&gt;</a:t>
            </a:r>
            <a:br>
              <a:rPr lang="en-US" sz="1400" dirty="0">
                <a:latin typeface="Consolas" pitchFamily="49" charset="0"/>
                <a:cs typeface="Consolas" pitchFamily="49" charset="0"/>
              </a:rPr>
            </a:br>
            <a:r>
              <a:rPr lang="en-US" sz="1400" dirty="0">
                <a:latin typeface="Consolas" pitchFamily="49" charset="0"/>
                <a:cs typeface="Consolas" pitchFamily="49" charset="0"/>
              </a:rPr>
              <a:t>&gt; </a:t>
            </a:r>
            <a:r>
              <a:rPr lang="en-US" sz="1400" dirty="0" err="1" smtClean="0">
                <a:latin typeface="Consolas" pitchFamily="49" charset="0"/>
                <a:cs typeface="Consolas" pitchFamily="49" charset="0"/>
              </a:rPr>
              <a:t>combined_list</a:t>
            </a:r>
            <a:r>
              <a:rPr lang="en-US" sz="1400" dirty="0">
                <a:latin typeface="Consolas" pitchFamily="49" charset="0"/>
                <a:cs typeface="Consolas" pitchFamily="49" charset="0"/>
              </a:rPr>
              <a:t>&lt;-c(</a:t>
            </a:r>
            <a:r>
              <a:rPr lang="en-US" sz="1400" dirty="0" err="1">
                <a:latin typeface="Consolas" pitchFamily="49" charset="0"/>
                <a:cs typeface="Consolas" pitchFamily="49" charset="0"/>
              </a:rPr>
              <a:t>simple_list,complex_list</a:t>
            </a:r>
            <a:r>
              <a:rPr lang="en-US" sz="1400" dirty="0">
                <a:latin typeface="Consolas" pitchFamily="49" charset="0"/>
                <a:cs typeface="Consolas" pitchFamily="49" charset="0"/>
              </a:rPr>
              <a:t>)</a:t>
            </a:r>
          </a:p>
          <a:p>
            <a:r>
              <a:rPr lang="en-US" sz="1400" dirty="0">
                <a:latin typeface="Consolas" pitchFamily="49" charset="0"/>
                <a:cs typeface="Consolas" pitchFamily="49" charset="0"/>
              </a:rPr>
              <a:t>&gt;</a:t>
            </a:r>
          </a:p>
          <a:p>
            <a:r>
              <a:rPr lang="en-US" sz="1400" dirty="0">
                <a:latin typeface="Consolas" pitchFamily="49" charset="0"/>
                <a:cs typeface="Consolas" pitchFamily="49" charset="0"/>
              </a:rPr>
              <a:t>&gt; length(</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 </a:t>
            </a:r>
          </a:p>
          <a:p>
            <a:r>
              <a:rPr lang="en-US" sz="1400" dirty="0">
                <a:latin typeface="Consolas" pitchFamily="49" charset="0"/>
                <a:cs typeface="Consolas" pitchFamily="49" charset="0"/>
              </a:rPr>
              <a:t>&gt; length(</a:t>
            </a:r>
            <a:r>
              <a:rPr lang="en-US" sz="1400" dirty="0" err="1">
                <a:latin typeface="Consolas" pitchFamily="49" charset="0"/>
                <a:cs typeface="Consolas" pitchFamily="49" charset="0"/>
              </a:rPr>
              <a:t>complex_list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5 </a:t>
            </a:r>
          </a:p>
          <a:p>
            <a:r>
              <a:rPr lang="en-US" sz="1400" dirty="0">
                <a:latin typeface="Consolas" pitchFamily="49" charset="0"/>
                <a:cs typeface="Consolas" pitchFamily="49" charset="0"/>
              </a:rPr>
              <a:t>&gt; length(</a:t>
            </a:r>
            <a:r>
              <a:rPr lang="en-US" sz="1400" dirty="0" err="1">
                <a:latin typeface="Consolas" pitchFamily="49" charset="0"/>
                <a:cs typeface="Consolas" pitchFamily="49" charset="0"/>
              </a:rPr>
              <a:t>combined_list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10</a:t>
            </a:r>
          </a:p>
          <a:p>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061841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Accessing List Components and Values</a:t>
            </a:r>
            <a:endParaRPr lang="en-US" dirty="0"/>
          </a:p>
        </p:txBody>
      </p:sp>
      <p:sp>
        <p:nvSpPr>
          <p:cNvPr id="3" name="Rectangle 2"/>
          <p:cNvSpPr/>
          <p:nvPr/>
        </p:nvSpPr>
        <p:spPr>
          <a:xfrm>
            <a:off x="378729" y="1045245"/>
            <a:ext cx="8273954" cy="338554"/>
          </a:xfrm>
          <a:prstGeom prst="rect">
            <a:avLst/>
          </a:prstGeom>
        </p:spPr>
        <p:txBody>
          <a:bodyPr wrap="square">
            <a:spAutoFit/>
          </a:bodyPr>
          <a:lstStyle/>
          <a:p>
            <a:pPr marL="285750" indent="-285750" algn="just">
              <a:buFont typeface="Arial" pitchFamily="34" charset="0"/>
              <a:buChar char="•"/>
            </a:pPr>
            <a:r>
              <a:rPr lang="en-IN" sz="1600" dirty="0"/>
              <a:t>If the components in a list have tags, these can be identified via names():</a:t>
            </a:r>
          </a:p>
        </p:txBody>
      </p:sp>
      <p:sp>
        <p:nvSpPr>
          <p:cNvPr id="11" name="TextBox 10"/>
          <p:cNvSpPr txBox="1"/>
          <p:nvPr/>
        </p:nvSpPr>
        <p:spPr>
          <a:xfrm>
            <a:off x="378729" y="1455715"/>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names(</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a:t>
            </a:r>
            <a:r>
              <a:rPr lang="en-US" sz="1400" dirty="0" err="1">
                <a:latin typeface="Consolas" pitchFamily="49" charset="0"/>
                <a:cs typeface="Consolas" pitchFamily="49" charset="0"/>
              </a:rPr>
              <a:t>sepal.length</a:t>
            </a:r>
            <a:r>
              <a:rPr lang="en-US" sz="1400" dirty="0">
                <a:latin typeface="Consolas" pitchFamily="49" charset="0"/>
                <a:cs typeface="Consolas" pitchFamily="49" charset="0"/>
              </a:rPr>
              <a:t>" "</a:t>
            </a:r>
            <a:r>
              <a:rPr lang="en-US" sz="1400" dirty="0" err="1">
                <a:latin typeface="Consolas" pitchFamily="49" charset="0"/>
                <a:cs typeface="Consolas" pitchFamily="49" charset="0"/>
              </a:rPr>
              <a:t>sepal.width</a:t>
            </a:r>
            <a:r>
              <a:rPr lang="en-US" sz="1400" dirty="0">
                <a:latin typeface="Consolas" pitchFamily="49" charset="0"/>
                <a:cs typeface="Consolas" pitchFamily="49" charset="0"/>
              </a:rPr>
              <a:t>" "</a:t>
            </a:r>
            <a:r>
              <a:rPr lang="en-US" sz="1400" dirty="0" err="1">
                <a:latin typeface="Consolas" pitchFamily="49" charset="0"/>
                <a:cs typeface="Consolas" pitchFamily="49" charset="0"/>
              </a:rPr>
              <a:t>petal.length</a:t>
            </a:r>
            <a:r>
              <a:rPr lang="en-US" sz="1400" dirty="0">
                <a:latin typeface="Consolas" pitchFamily="49" charset="0"/>
                <a:cs typeface="Consolas" pitchFamily="49" charset="0"/>
              </a:rPr>
              <a:t>" "</a:t>
            </a:r>
            <a:r>
              <a:rPr lang="en-US" sz="1400" dirty="0" err="1">
                <a:latin typeface="Consolas" pitchFamily="49" charset="0"/>
                <a:cs typeface="Consolas" pitchFamily="49" charset="0"/>
              </a:rPr>
              <a:t>petal.width</a:t>
            </a:r>
            <a:r>
              <a:rPr lang="en-US" sz="1400" dirty="0">
                <a:latin typeface="Consolas" pitchFamily="49" charset="0"/>
                <a:cs typeface="Consolas" pitchFamily="49" charset="0"/>
              </a:rPr>
              <a:t>" "species"</a:t>
            </a:r>
          </a:p>
          <a:p>
            <a:endParaRPr lang="en-US" sz="1400" dirty="0">
              <a:latin typeface="Consolas" pitchFamily="49" charset="0"/>
              <a:cs typeface="Consolas" pitchFamily="49" charset="0"/>
            </a:endParaRPr>
          </a:p>
        </p:txBody>
      </p:sp>
      <p:sp>
        <p:nvSpPr>
          <p:cNvPr id="5" name="Rectangle 4"/>
          <p:cNvSpPr/>
          <p:nvPr/>
        </p:nvSpPr>
        <p:spPr>
          <a:xfrm>
            <a:off x="378729" y="2483522"/>
            <a:ext cx="8273954" cy="584775"/>
          </a:xfrm>
          <a:prstGeom prst="rect">
            <a:avLst/>
          </a:prstGeom>
        </p:spPr>
        <p:txBody>
          <a:bodyPr wrap="square">
            <a:spAutoFit/>
          </a:bodyPr>
          <a:lstStyle/>
          <a:p>
            <a:pPr marL="285750" indent="-285750">
              <a:buFont typeface="Arial" pitchFamily="34" charset="0"/>
              <a:buChar char="•"/>
            </a:pPr>
            <a:r>
              <a:rPr lang="en-US" sz="1600" dirty="0"/>
              <a:t>The values of a list can </a:t>
            </a:r>
            <a:r>
              <a:rPr lang="en-US" sz="1600" dirty="0" smtClean="0"/>
              <a:t>also be </a:t>
            </a:r>
            <a:r>
              <a:rPr lang="en-US" sz="1600" dirty="0"/>
              <a:t>found using </a:t>
            </a:r>
            <a:r>
              <a:rPr lang="en-US" sz="1600" b="1" dirty="0" err="1"/>
              <a:t>unlist</a:t>
            </a:r>
            <a:r>
              <a:rPr lang="en-US" sz="1600" b="1" dirty="0" smtClean="0"/>
              <a:t>()</a:t>
            </a:r>
            <a:r>
              <a:rPr lang="en-US" sz="1600" dirty="0" smtClean="0"/>
              <a:t/>
            </a:r>
            <a:br>
              <a:rPr lang="en-US" sz="1600" dirty="0" smtClean="0"/>
            </a:br>
            <a:r>
              <a:rPr lang="en-IN" sz="1600" b="1" dirty="0" smtClean="0"/>
              <a:t>This function returns a vector</a:t>
            </a:r>
            <a:r>
              <a:rPr lang="en-IN" sz="1600" dirty="0"/>
              <a:t>, having the same element names as the list.</a:t>
            </a:r>
            <a:endParaRPr lang="en-US" sz="1600" dirty="0"/>
          </a:p>
        </p:txBody>
      </p:sp>
      <p:sp>
        <p:nvSpPr>
          <p:cNvPr id="6" name="TextBox 5"/>
          <p:cNvSpPr txBox="1"/>
          <p:nvPr/>
        </p:nvSpPr>
        <p:spPr>
          <a:xfrm>
            <a:off x="378729" y="3115923"/>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err="1">
                <a:latin typeface="Consolas" pitchFamily="49" charset="0"/>
                <a:cs typeface="Consolas" pitchFamily="49" charset="0"/>
              </a:rPr>
              <a:t>unlist</a:t>
            </a:r>
            <a:r>
              <a:rPr lang="en-US" sz="1400" dirty="0">
                <a:latin typeface="Consolas" pitchFamily="49" charset="0"/>
                <a:cs typeface="Consolas" pitchFamily="49" charset="0"/>
              </a:rPr>
              <a:t>(</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p>
          <a:p>
            <a:r>
              <a:rPr lang="en-US" sz="1400" dirty="0" err="1">
                <a:latin typeface="Consolas" pitchFamily="49" charset="0"/>
                <a:cs typeface="Consolas" pitchFamily="49" charset="0"/>
              </a:rPr>
              <a:t>sepal.length</a:t>
            </a:r>
            <a:r>
              <a:rPr lang="en-US" sz="1400" dirty="0">
                <a:latin typeface="Consolas" pitchFamily="49" charset="0"/>
                <a:cs typeface="Consolas" pitchFamily="49" charset="0"/>
              </a:rPr>
              <a:t> </a:t>
            </a:r>
            <a:r>
              <a:rPr lang="en-US" sz="1400" dirty="0" err="1">
                <a:latin typeface="Consolas" pitchFamily="49" charset="0"/>
                <a:cs typeface="Consolas" pitchFamily="49" charset="0"/>
              </a:rPr>
              <a:t>sepal.width</a:t>
            </a:r>
            <a:r>
              <a:rPr lang="en-US" sz="1400" dirty="0">
                <a:latin typeface="Consolas" pitchFamily="49" charset="0"/>
                <a:cs typeface="Consolas" pitchFamily="49" charset="0"/>
              </a:rPr>
              <a:t> </a:t>
            </a:r>
            <a:r>
              <a:rPr lang="en-US" sz="1400" dirty="0" err="1">
                <a:latin typeface="Consolas" pitchFamily="49" charset="0"/>
                <a:cs typeface="Consolas" pitchFamily="49" charset="0"/>
              </a:rPr>
              <a:t>petal.length</a:t>
            </a:r>
            <a:r>
              <a:rPr lang="en-US" sz="1400" dirty="0">
                <a:latin typeface="Consolas" pitchFamily="49" charset="0"/>
                <a:cs typeface="Consolas" pitchFamily="49" charset="0"/>
              </a:rPr>
              <a:t> </a:t>
            </a:r>
            <a:r>
              <a:rPr lang="en-US" sz="1400" dirty="0" err="1">
                <a:latin typeface="Consolas" pitchFamily="49" charset="0"/>
                <a:cs typeface="Consolas" pitchFamily="49" charset="0"/>
              </a:rPr>
              <a:t>petal.width</a:t>
            </a:r>
            <a:r>
              <a:rPr lang="en-US" sz="1400" dirty="0">
                <a:latin typeface="Consolas" pitchFamily="49" charset="0"/>
                <a:cs typeface="Consolas" pitchFamily="49" charset="0"/>
              </a:rPr>
              <a:t>    species </a:t>
            </a:r>
          </a:p>
          <a:p>
            <a:r>
              <a:rPr lang="en-US" sz="1400" dirty="0">
                <a:latin typeface="Consolas" pitchFamily="49" charset="0"/>
                <a:cs typeface="Consolas" pitchFamily="49" charset="0"/>
              </a:rPr>
              <a:t>        "5.9"        "5"         "5.1"      "1.8" "</a:t>
            </a:r>
            <a:r>
              <a:rPr lang="en-US" sz="1400" dirty="0" err="1">
                <a:latin typeface="Consolas" pitchFamily="49" charset="0"/>
                <a:cs typeface="Consolas" pitchFamily="49" charset="0"/>
              </a:rPr>
              <a:t>virginica</a:t>
            </a:r>
            <a:r>
              <a:rPr lang="en-US" sz="1400" dirty="0">
                <a:latin typeface="Consolas" pitchFamily="49" charset="0"/>
                <a:cs typeface="Consolas" pitchFamily="49" charset="0"/>
              </a:rPr>
              <a:t>" </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class(</a:t>
            </a:r>
            <a:r>
              <a:rPr lang="en-US" sz="1400" dirty="0" err="1">
                <a:latin typeface="Consolas" pitchFamily="49" charset="0"/>
                <a:cs typeface="Consolas" pitchFamily="49" charset="0"/>
              </a:rPr>
              <a:t>unlist</a:t>
            </a:r>
            <a:r>
              <a:rPr lang="en-US" sz="1400" dirty="0">
                <a:latin typeface="Consolas" pitchFamily="49" charset="0"/>
                <a:cs typeface="Consolas" pitchFamily="49" charset="0"/>
              </a:rPr>
              <a:t>(</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"character</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7" name="Rectangle 6"/>
          <p:cNvSpPr/>
          <p:nvPr/>
        </p:nvSpPr>
        <p:spPr>
          <a:xfrm>
            <a:off x="378729" y="4540923"/>
            <a:ext cx="8273954" cy="1815882"/>
          </a:xfrm>
          <a:prstGeom prst="rect">
            <a:avLst/>
          </a:prstGeom>
        </p:spPr>
        <p:txBody>
          <a:bodyPr wrap="square">
            <a:spAutoFit/>
          </a:bodyPr>
          <a:lstStyle/>
          <a:p>
            <a:pPr marL="285750" indent="-285750">
              <a:buFont typeface="Arial" pitchFamily="34" charset="0"/>
              <a:buChar char="•"/>
            </a:pPr>
            <a:r>
              <a:rPr lang="en-US" sz="1600" dirty="0"/>
              <a:t>Where </a:t>
            </a:r>
            <a:r>
              <a:rPr lang="en-US" sz="1600" dirty="0" smtClean="0"/>
              <a:t>possible, list </a:t>
            </a:r>
            <a:r>
              <a:rPr lang="en-US" sz="1600" dirty="0"/>
              <a:t>components are coerced to a common mode during the </a:t>
            </a:r>
            <a:r>
              <a:rPr lang="en-US" sz="1600" i="1" dirty="0" err="1" smtClean="0"/>
              <a:t>unlist</a:t>
            </a:r>
            <a:r>
              <a:rPr lang="en-US" sz="1600" dirty="0" smtClean="0"/>
              <a:t> operation, hence, the </a:t>
            </a:r>
            <a:r>
              <a:rPr lang="en-US" sz="1600" dirty="0"/>
              <a:t>result often ends up as a character </a:t>
            </a:r>
            <a:r>
              <a:rPr lang="en-US" sz="1600" dirty="0" smtClean="0"/>
              <a:t>vector</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Vectors are coerced </a:t>
            </a:r>
            <a:r>
              <a:rPr lang="en-US" sz="1600" dirty="0"/>
              <a:t>to the highest type of the components in the hierarchy </a:t>
            </a:r>
            <a:r>
              <a:rPr lang="en-US" sz="1600" dirty="0" smtClean="0"/>
              <a:t/>
            </a:r>
            <a:br>
              <a:rPr lang="en-US" sz="1600" dirty="0" smtClean="0"/>
            </a:br>
            <a:r>
              <a:rPr lang="en-US" sz="1600" dirty="0" smtClean="0"/>
              <a:t/>
            </a:r>
            <a:br>
              <a:rPr lang="en-US" sz="1600" dirty="0" smtClean="0"/>
            </a:br>
            <a:r>
              <a:rPr lang="en-US" sz="1600" b="1" dirty="0" smtClean="0"/>
              <a:t>NULL </a:t>
            </a:r>
            <a:r>
              <a:rPr lang="en-US" sz="1600" b="1" dirty="0"/>
              <a:t>&lt; raw &lt; logical &lt; integer&lt; real &lt; complex &lt; character &lt; list &lt; expression</a:t>
            </a:r>
            <a:r>
              <a:rPr lang="en-US" sz="1600" dirty="0"/>
              <a:t>: </a:t>
            </a:r>
            <a:r>
              <a:rPr lang="en-US" sz="1600" dirty="0" smtClean="0"/>
              <a:t>pair-lists are treated </a:t>
            </a:r>
            <a:r>
              <a:rPr lang="en-US" sz="1600" dirty="0"/>
              <a:t>as lists.</a:t>
            </a:r>
          </a:p>
        </p:txBody>
      </p:sp>
    </p:spTree>
    <p:extLst>
      <p:ext uri="{BB962C8B-B14F-4D97-AF65-F5344CB8AC3E}">
        <p14:creationId xmlns:p14="http://schemas.microsoft.com/office/powerpoint/2010/main" val="825357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1"/>
          </a:xfrm>
        </p:spPr>
        <p:txBody>
          <a:bodyPr vert="horz" lIns="91440" tIns="45720" rIns="91440" bIns="45720" rtlCol="0" anchor="ctr">
            <a:normAutofit/>
          </a:bodyPr>
          <a:lstStyle/>
          <a:p>
            <a:pPr algn="l">
              <a:lnSpc>
                <a:spcPts val="2800"/>
              </a:lnSpc>
            </a:pPr>
            <a:r>
              <a:rPr lang="en-US" dirty="0"/>
              <a:t>Introduction</a:t>
            </a:r>
          </a:p>
        </p:txBody>
      </p:sp>
      <p:sp>
        <p:nvSpPr>
          <p:cNvPr id="25" name="Rectangle 24"/>
          <p:cNvSpPr/>
          <p:nvPr/>
        </p:nvSpPr>
        <p:spPr>
          <a:xfrm>
            <a:off x="378729" y="1110917"/>
            <a:ext cx="8273954" cy="416237"/>
          </a:xfrm>
          <a:prstGeom prst="rect">
            <a:avLst/>
          </a:prstGeom>
          <a:solidFill>
            <a:srgbClr val="008ED0"/>
          </a:solidFill>
          <a:ln w="9525">
            <a:solidFill>
              <a:schemeClr val="tx1"/>
            </a:solidFill>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sz="1800" b="1" i="0" u="none" strike="noStrike" kern="1200" baseline="0">
                <a:solidFill>
                  <a:srgbClr val="000000"/>
                </a:solidFill>
                <a:latin typeface="+mn-lt"/>
                <a:ea typeface="+mn-ea"/>
                <a:cs typeface="+mn-cs"/>
              </a:defRPr>
            </a:pPr>
            <a:r>
              <a:rPr lang="en-US" sz="2000" b="1" dirty="0" smtClean="0">
                <a:solidFill>
                  <a:schemeClr val="bg1"/>
                </a:solidFill>
                <a:latin typeface="Calibri" pitchFamily="34" charset="0"/>
              </a:rPr>
              <a:t>Basic History</a:t>
            </a:r>
            <a:endParaRPr lang="en-US" sz="2000" b="1" dirty="0">
              <a:solidFill>
                <a:schemeClr val="bg1"/>
              </a:solidFill>
              <a:latin typeface="Calibri" pitchFamily="34" charset="0"/>
            </a:endParaRPr>
          </a:p>
        </p:txBody>
      </p:sp>
      <p:sp>
        <p:nvSpPr>
          <p:cNvPr id="5" name="Rectangle 4"/>
          <p:cNvSpPr/>
          <p:nvPr/>
        </p:nvSpPr>
        <p:spPr>
          <a:xfrm>
            <a:off x="378729" y="1531826"/>
            <a:ext cx="8273954" cy="486897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1775" indent="-231775">
              <a:spcBef>
                <a:spcPts val="600"/>
              </a:spcBef>
              <a:spcAft>
                <a:spcPts val="600"/>
              </a:spcAft>
              <a:buFont typeface="Arial" pitchFamily="34" charset="0"/>
              <a:buChar char="•"/>
            </a:pPr>
            <a:endParaRPr lang="en-IN" sz="1400" dirty="0">
              <a:solidFill>
                <a:schemeClr val="tx2"/>
              </a:solidFill>
            </a:endParaRPr>
          </a:p>
        </p:txBody>
      </p:sp>
      <p:sp>
        <p:nvSpPr>
          <p:cNvPr id="2" name="Rectangle 1"/>
          <p:cNvSpPr/>
          <p:nvPr/>
        </p:nvSpPr>
        <p:spPr>
          <a:xfrm>
            <a:off x="378729" y="1582342"/>
            <a:ext cx="8273954" cy="1569660"/>
          </a:xfrm>
          <a:prstGeom prst="rect">
            <a:avLst/>
          </a:prstGeom>
        </p:spPr>
        <p:txBody>
          <a:bodyPr wrap="square">
            <a:spAutoFit/>
          </a:bodyPr>
          <a:lstStyle/>
          <a:p>
            <a:pPr marL="285750" indent="-285750">
              <a:buFont typeface="Wingdings" pitchFamily="2" charset="2"/>
              <a:buChar char="Ø"/>
            </a:pPr>
            <a:r>
              <a:rPr lang="en-US" sz="1600" dirty="0"/>
              <a:t>R, also called the Language for Statistical </a:t>
            </a:r>
            <a:r>
              <a:rPr lang="en-US" sz="1600" dirty="0" smtClean="0"/>
              <a:t>Computing</a:t>
            </a:r>
          </a:p>
          <a:p>
            <a:pPr marL="285750" indent="-285750">
              <a:buFont typeface="Wingdings" pitchFamily="2" charset="2"/>
              <a:buChar char="Ø"/>
            </a:pPr>
            <a:r>
              <a:rPr lang="en-US" sz="1600" dirty="0" smtClean="0"/>
              <a:t>Developed </a:t>
            </a:r>
            <a:r>
              <a:rPr lang="en-US" sz="1600" dirty="0"/>
              <a:t>by Ross </a:t>
            </a:r>
            <a:r>
              <a:rPr lang="en-US" sz="1600" dirty="0" err="1"/>
              <a:t>Ihaka</a:t>
            </a:r>
            <a:r>
              <a:rPr lang="en-US" sz="1600" dirty="0"/>
              <a:t> </a:t>
            </a:r>
            <a:r>
              <a:rPr lang="en-US" sz="1600" dirty="0" smtClean="0"/>
              <a:t>and Robert </a:t>
            </a:r>
            <a:r>
              <a:rPr lang="en-US" sz="1600" dirty="0"/>
              <a:t>Gentleman </a:t>
            </a:r>
            <a:r>
              <a:rPr lang="en-US" sz="1600" dirty="0" smtClean="0"/>
              <a:t>at </a:t>
            </a:r>
            <a:r>
              <a:rPr lang="en-US" sz="1600" dirty="0"/>
              <a:t>University of </a:t>
            </a:r>
            <a:r>
              <a:rPr lang="en-US" sz="1600" dirty="0" smtClean="0"/>
              <a:t>Auckland</a:t>
            </a:r>
          </a:p>
          <a:p>
            <a:pPr marL="285750" indent="-285750">
              <a:buFont typeface="Wingdings" pitchFamily="2" charset="2"/>
              <a:buChar char="Ø"/>
            </a:pPr>
            <a:r>
              <a:rPr lang="en-US" sz="1600" dirty="0" smtClean="0"/>
              <a:t>It </a:t>
            </a:r>
            <a:r>
              <a:rPr lang="en-US" sz="1600" dirty="0"/>
              <a:t>is considered an </a:t>
            </a:r>
            <a:r>
              <a:rPr lang="en-US" sz="1600" dirty="0" smtClean="0"/>
              <a:t>open source </a:t>
            </a:r>
            <a:r>
              <a:rPr lang="en-US" sz="1600" dirty="0"/>
              <a:t>implementation of the S language, which was developed by John Chambers in the </a:t>
            </a:r>
            <a:r>
              <a:rPr lang="en-US" sz="1600" dirty="0" smtClean="0"/>
              <a:t>Bell Laboratories </a:t>
            </a:r>
            <a:r>
              <a:rPr lang="en-US" sz="1600" dirty="0"/>
              <a:t>in the </a:t>
            </a:r>
            <a:r>
              <a:rPr lang="en-US" sz="1600" dirty="0" smtClean="0"/>
              <a:t>1980s</a:t>
            </a:r>
          </a:p>
          <a:p>
            <a:pPr marL="285750" indent="-285750">
              <a:buFont typeface="Wingdings" pitchFamily="2" charset="2"/>
              <a:buChar char="Ø"/>
            </a:pPr>
            <a:r>
              <a:rPr lang="en-US" sz="1600" dirty="0" smtClean="0"/>
              <a:t>Initially developed </a:t>
            </a:r>
            <a:r>
              <a:rPr lang="en-US" sz="1600" dirty="0"/>
              <a:t>for data analysis, </a:t>
            </a:r>
            <a:r>
              <a:rPr lang="en-US" sz="1600" dirty="0" smtClean="0"/>
              <a:t>now provides </a:t>
            </a:r>
            <a:r>
              <a:rPr lang="en-US" sz="1600" dirty="0"/>
              <a:t>a wide variety of statistical techniques and visualization capabilities which are highly </a:t>
            </a:r>
            <a:r>
              <a:rPr lang="en-US" sz="1600" dirty="0" smtClean="0"/>
              <a:t>extensible</a:t>
            </a:r>
            <a:endParaRPr lang="en-US" sz="1600" dirty="0"/>
          </a:p>
        </p:txBody>
      </p:sp>
      <p:sp>
        <p:nvSpPr>
          <p:cNvPr id="6" name="Rectangle 5"/>
          <p:cNvSpPr/>
          <p:nvPr/>
        </p:nvSpPr>
        <p:spPr>
          <a:xfrm>
            <a:off x="378730" y="3485971"/>
            <a:ext cx="8273954" cy="416237"/>
          </a:xfrm>
          <a:prstGeom prst="rect">
            <a:avLst/>
          </a:prstGeom>
          <a:solidFill>
            <a:srgbClr val="008ED0"/>
          </a:solidFill>
          <a:ln w="9525">
            <a:solidFill>
              <a:schemeClr val="tx1"/>
            </a:solidFill>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sz="1800" b="1" i="0" u="none" strike="noStrike" kern="1200" baseline="0">
                <a:solidFill>
                  <a:srgbClr val="000000"/>
                </a:solidFill>
                <a:latin typeface="+mn-lt"/>
                <a:ea typeface="+mn-ea"/>
                <a:cs typeface="+mn-cs"/>
              </a:defRPr>
            </a:pPr>
            <a:r>
              <a:rPr lang="en-US" sz="2000" b="1" dirty="0">
                <a:solidFill>
                  <a:schemeClr val="bg1"/>
                </a:solidFill>
                <a:latin typeface="Calibri" pitchFamily="34" charset="0"/>
              </a:rPr>
              <a:t>The R </a:t>
            </a:r>
            <a:r>
              <a:rPr lang="en-US" sz="2000" b="1" dirty="0" smtClean="0">
                <a:solidFill>
                  <a:schemeClr val="bg1"/>
                </a:solidFill>
                <a:latin typeface="Calibri" pitchFamily="34" charset="0"/>
              </a:rPr>
              <a:t>environment</a:t>
            </a:r>
            <a:endParaRPr lang="en-US" sz="2000" b="1" dirty="0">
              <a:solidFill>
                <a:schemeClr val="bg1"/>
              </a:solidFill>
              <a:latin typeface="Calibri" pitchFamily="34" charset="0"/>
            </a:endParaRPr>
          </a:p>
        </p:txBody>
      </p:sp>
      <p:sp>
        <p:nvSpPr>
          <p:cNvPr id="3" name="Rectangle 2"/>
          <p:cNvSpPr/>
          <p:nvPr/>
        </p:nvSpPr>
        <p:spPr>
          <a:xfrm>
            <a:off x="378731" y="3932330"/>
            <a:ext cx="8273953" cy="2308324"/>
          </a:xfrm>
          <a:prstGeom prst="rect">
            <a:avLst/>
          </a:prstGeom>
        </p:spPr>
        <p:txBody>
          <a:bodyPr wrap="square">
            <a:spAutoFit/>
          </a:bodyPr>
          <a:lstStyle/>
          <a:p>
            <a:pPr marL="285750" indent="-285750">
              <a:buFont typeface="Wingdings" pitchFamily="2" charset="2"/>
              <a:buChar char="Ø"/>
            </a:pPr>
            <a:r>
              <a:rPr lang="en-US" sz="1600" dirty="0"/>
              <a:t>R is an integrated suite of software facilities for data manipulation, calculation and graphical </a:t>
            </a:r>
            <a:r>
              <a:rPr lang="en-US" sz="1600" dirty="0" smtClean="0"/>
              <a:t>display </a:t>
            </a:r>
            <a:endParaRPr lang="en-US" sz="1600" dirty="0"/>
          </a:p>
          <a:p>
            <a:pPr marL="285750" indent="-285750">
              <a:buFont typeface="Wingdings" pitchFamily="2" charset="2"/>
              <a:buChar char="Ø"/>
            </a:pPr>
            <a:r>
              <a:rPr lang="en-US" sz="1600" dirty="0" smtClean="0"/>
              <a:t>The </a:t>
            </a:r>
            <a:r>
              <a:rPr lang="en-US" sz="1600" dirty="0"/>
              <a:t>term “environment” is intended to characterize it as a fully planned and coherent system, rather than an incremental accretion of very specific and inflexible tools, as is frequently the case with other data analysis </a:t>
            </a:r>
            <a:r>
              <a:rPr lang="en-US" sz="1600" dirty="0" smtClean="0"/>
              <a:t>software</a:t>
            </a:r>
          </a:p>
          <a:p>
            <a:pPr marL="285750" indent="-285750">
              <a:buFont typeface="Wingdings" pitchFamily="2" charset="2"/>
              <a:buChar char="Ø"/>
            </a:pPr>
            <a:r>
              <a:rPr lang="en-US" sz="1600" dirty="0" smtClean="0"/>
              <a:t>R </a:t>
            </a:r>
            <a:r>
              <a:rPr lang="en-US" sz="1600" dirty="0"/>
              <a:t>is </a:t>
            </a:r>
            <a:r>
              <a:rPr lang="en-US" sz="1600" dirty="0" smtClean="0"/>
              <a:t>a </a:t>
            </a:r>
            <a:r>
              <a:rPr lang="en-US" sz="1600" dirty="0"/>
              <a:t>vehicle for newly developing methods of interactive data analysis. It has developed rapidly, and has been extended by a large collection of packages. However, most programs written in R are essentially ephemeral, written for a single piece of data analysis</a:t>
            </a:r>
          </a:p>
        </p:txBody>
      </p:sp>
    </p:spTree>
    <p:extLst>
      <p:ext uri="{BB962C8B-B14F-4D97-AF65-F5344CB8AC3E}">
        <p14:creationId xmlns:p14="http://schemas.microsoft.com/office/powerpoint/2010/main" val="745961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Recursive Lists</a:t>
            </a:r>
            <a:endParaRPr lang="en-US" dirty="0"/>
          </a:p>
        </p:txBody>
      </p:sp>
      <p:sp>
        <p:nvSpPr>
          <p:cNvPr id="3" name="Rectangle 2"/>
          <p:cNvSpPr/>
          <p:nvPr/>
        </p:nvSpPr>
        <p:spPr>
          <a:xfrm>
            <a:off x="378729" y="1045246"/>
            <a:ext cx="8273954" cy="584775"/>
          </a:xfrm>
          <a:prstGeom prst="rect">
            <a:avLst/>
          </a:prstGeom>
        </p:spPr>
        <p:txBody>
          <a:bodyPr wrap="square">
            <a:spAutoFit/>
          </a:bodyPr>
          <a:lstStyle/>
          <a:p>
            <a:pPr marL="285750" indent="-285750" algn="just">
              <a:buFont typeface="Arial" pitchFamily="34" charset="0"/>
              <a:buChar char="•"/>
            </a:pPr>
            <a:r>
              <a:rPr lang="en-US" sz="1600" dirty="0"/>
              <a:t>A list </a:t>
            </a:r>
            <a:r>
              <a:rPr lang="en-US" sz="1600" dirty="0" smtClean="0"/>
              <a:t>containing other </a:t>
            </a:r>
            <a:r>
              <a:rPr lang="en-US" sz="1600" dirty="0"/>
              <a:t>lists as it’s components is called a recursive list. </a:t>
            </a:r>
            <a:r>
              <a:rPr lang="en-US" sz="1600" dirty="0" smtClean="0"/>
              <a:t>Let us now construct a recursive list</a:t>
            </a:r>
            <a:endParaRPr lang="en-IN" sz="1600" dirty="0"/>
          </a:p>
        </p:txBody>
      </p:sp>
      <p:sp>
        <p:nvSpPr>
          <p:cNvPr id="11" name="TextBox 10"/>
          <p:cNvSpPr txBox="1"/>
          <p:nvPr/>
        </p:nvSpPr>
        <p:spPr>
          <a:xfrm>
            <a:off x="378729" y="1646214"/>
            <a:ext cx="8468436" cy="2677656"/>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 &lt;- list( </a:t>
            </a:r>
            <a:r>
              <a:rPr lang="en-US" sz="1400" dirty="0" err="1">
                <a:latin typeface="Consolas" pitchFamily="49" charset="0"/>
                <a:cs typeface="Consolas" pitchFamily="49" charset="0"/>
              </a:rPr>
              <a:t>simple_list</a:t>
            </a:r>
            <a:r>
              <a:rPr lang="en-US" sz="1400" dirty="0">
                <a:latin typeface="Consolas" pitchFamily="49" charset="0"/>
                <a:cs typeface="Consolas" pitchFamily="49" charset="0"/>
              </a:rPr>
              <a:t>, </a:t>
            </a:r>
            <a:r>
              <a:rPr lang="en-US" sz="1400" dirty="0" err="1">
                <a:latin typeface="Consolas" pitchFamily="49" charset="0"/>
                <a:cs typeface="Consolas" pitchFamily="49" charset="0"/>
              </a:rPr>
              <a:t>complex_list</a:t>
            </a:r>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&gt;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 </a:t>
            </a:r>
          </a:p>
          <a:p>
            <a:r>
              <a:rPr lang="en-US" sz="1400" dirty="0">
                <a:latin typeface="Consolas" pitchFamily="49" charset="0"/>
                <a:cs typeface="Consolas" pitchFamily="49" charset="0"/>
              </a:rPr>
              <a:t>[1] 2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class(</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[1] "list"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class(</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[[2]]) </a:t>
            </a:r>
          </a:p>
          <a:p>
            <a:r>
              <a:rPr lang="en-US" sz="1400" dirty="0">
                <a:latin typeface="Consolas" pitchFamily="49" charset="0"/>
                <a:cs typeface="Consolas" pitchFamily="49" charset="0"/>
              </a:rPr>
              <a:t>[1] "list"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[[1]]) </a:t>
            </a:r>
          </a:p>
          <a:p>
            <a:r>
              <a:rPr lang="en-US" sz="1400" dirty="0">
                <a:latin typeface="Consolas" pitchFamily="49" charset="0"/>
                <a:cs typeface="Consolas" pitchFamily="49" charset="0"/>
              </a:rPr>
              <a:t>[1] 5 </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length(</a:t>
            </a:r>
            <a:r>
              <a:rPr lang="en-US" sz="1400" dirty="0" err="1">
                <a:latin typeface="Consolas" pitchFamily="49" charset="0"/>
                <a:cs typeface="Consolas" pitchFamily="49" charset="0"/>
              </a:rPr>
              <a:t>recursive_list</a:t>
            </a:r>
            <a:r>
              <a:rPr lang="en-US" sz="1400" dirty="0">
                <a:latin typeface="Consolas" pitchFamily="49" charset="0"/>
                <a:cs typeface="Consolas" pitchFamily="49" charset="0"/>
              </a:rPr>
              <a:t>[[2]]) </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5</a:t>
            </a:r>
            <a:endParaRPr lang="en-US" sz="1400" dirty="0">
              <a:latin typeface="Consolas" pitchFamily="49" charset="0"/>
              <a:cs typeface="Consolas" pitchFamily="49" charset="0"/>
            </a:endParaRPr>
          </a:p>
        </p:txBody>
      </p:sp>
      <p:sp>
        <p:nvSpPr>
          <p:cNvPr id="7" name="Rectangle 6"/>
          <p:cNvSpPr/>
          <p:nvPr/>
        </p:nvSpPr>
        <p:spPr>
          <a:xfrm>
            <a:off x="378729" y="4617543"/>
            <a:ext cx="8273954" cy="1323439"/>
          </a:xfrm>
          <a:prstGeom prst="rect">
            <a:avLst/>
          </a:prstGeom>
        </p:spPr>
        <p:txBody>
          <a:bodyPr wrap="square">
            <a:spAutoFit/>
          </a:bodyPr>
          <a:lstStyle/>
          <a:p>
            <a:pPr marL="285750" indent="-285750">
              <a:buFont typeface="Arial" pitchFamily="34" charset="0"/>
              <a:buChar char="•"/>
            </a:pPr>
            <a:r>
              <a:rPr lang="en-US" sz="1600" dirty="0"/>
              <a:t>This code makes ‘</a:t>
            </a:r>
            <a:r>
              <a:rPr lang="en-US" sz="1600" dirty="0" err="1"/>
              <a:t>recursive_list</a:t>
            </a:r>
            <a:r>
              <a:rPr lang="en-US" sz="1600" dirty="0"/>
              <a:t>’ into a two-component list, with </a:t>
            </a:r>
            <a:r>
              <a:rPr lang="en-US" sz="1600" dirty="0" smtClean="0"/>
              <a:t>each component </a:t>
            </a:r>
            <a:r>
              <a:rPr lang="en-US" sz="1600" dirty="0"/>
              <a:t>itself </a:t>
            </a:r>
            <a:r>
              <a:rPr lang="en-US" sz="1600" dirty="0" smtClean="0"/>
              <a:t>being </a:t>
            </a:r>
            <a:r>
              <a:rPr lang="en-US" sz="1600" dirty="0"/>
              <a:t>a </a:t>
            </a:r>
            <a:r>
              <a:rPr lang="en-US" sz="1600" dirty="0" smtClean="0"/>
              <a:t>list as well</a:t>
            </a:r>
            <a:endParaRPr lang="en-US" sz="1600" dirty="0"/>
          </a:p>
          <a:p>
            <a:pPr marL="285750" indent="-285750">
              <a:buFont typeface="Arial" pitchFamily="34" charset="0"/>
              <a:buChar char="•"/>
            </a:pPr>
            <a:endParaRPr lang="en-US" sz="1600" dirty="0"/>
          </a:p>
          <a:p>
            <a:r>
              <a:rPr lang="en-US" sz="1600" i="1" dirty="0"/>
              <a:t>Note:</a:t>
            </a:r>
            <a:r>
              <a:rPr lang="en-US" sz="1600" dirty="0"/>
              <a:t> </a:t>
            </a:r>
            <a:endParaRPr lang="en-US" sz="1600" dirty="0" smtClean="0"/>
          </a:p>
          <a:p>
            <a:pPr marL="285750" indent="-285750">
              <a:buFont typeface="Arial" pitchFamily="34" charset="0"/>
              <a:buChar char="•"/>
            </a:pPr>
            <a:r>
              <a:rPr lang="en-US" sz="1600" dirty="0" smtClean="0"/>
              <a:t>The </a:t>
            </a:r>
            <a:r>
              <a:rPr lang="en-US" sz="1600" dirty="0"/>
              <a:t>list ‘</a:t>
            </a:r>
            <a:r>
              <a:rPr lang="en-US" sz="1600" dirty="0" err="1"/>
              <a:t>combined_list</a:t>
            </a:r>
            <a:r>
              <a:rPr lang="en-US" sz="1600" dirty="0"/>
              <a:t>’ obtained by using the combine function, c(), is not a recursive </a:t>
            </a:r>
            <a:r>
              <a:rPr lang="en-US" sz="1600" dirty="0" smtClean="0"/>
              <a:t>list</a:t>
            </a:r>
            <a:endParaRPr lang="en-US" sz="1600" dirty="0"/>
          </a:p>
        </p:txBody>
      </p:sp>
    </p:spTree>
    <p:extLst>
      <p:ext uri="{BB962C8B-B14F-4D97-AF65-F5344CB8AC3E}">
        <p14:creationId xmlns:p14="http://schemas.microsoft.com/office/powerpoint/2010/main" val="228575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Matrices and Arrays</a:t>
            </a:r>
            <a:endParaRPr lang="en-US" dirty="0"/>
          </a:p>
        </p:txBody>
      </p:sp>
      <p:sp>
        <p:nvSpPr>
          <p:cNvPr id="3" name="Rectangle 2"/>
          <p:cNvSpPr/>
          <p:nvPr/>
        </p:nvSpPr>
        <p:spPr>
          <a:xfrm>
            <a:off x="259304" y="1103152"/>
            <a:ext cx="8761867" cy="3000821"/>
          </a:xfrm>
          <a:prstGeom prst="rect">
            <a:avLst/>
          </a:prstGeom>
        </p:spPr>
        <p:txBody>
          <a:bodyPr wrap="square">
            <a:spAutoFit/>
          </a:bodyPr>
          <a:lstStyle/>
          <a:p>
            <a:pPr marL="400050" indent="-400050">
              <a:lnSpc>
                <a:spcPct val="150000"/>
              </a:lnSpc>
              <a:buFont typeface="+mj-lt"/>
              <a:buAutoNum type="romanUcPeriod"/>
            </a:pPr>
            <a:r>
              <a:rPr lang="en-US" dirty="0" smtClean="0"/>
              <a:t>introduction to Matrices</a:t>
            </a:r>
          </a:p>
          <a:p>
            <a:pPr marL="400050" indent="-400050">
              <a:lnSpc>
                <a:spcPct val="150000"/>
              </a:lnSpc>
              <a:buFont typeface="+mj-lt"/>
              <a:buAutoNum type="romanUcPeriod"/>
            </a:pPr>
            <a:r>
              <a:rPr lang="en-US" dirty="0" smtClean="0"/>
              <a:t>Referencing Matrices</a:t>
            </a:r>
          </a:p>
          <a:p>
            <a:pPr marL="400050" indent="-400050">
              <a:lnSpc>
                <a:spcPct val="150000"/>
              </a:lnSpc>
              <a:buFont typeface="+mj-lt"/>
              <a:buAutoNum type="romanUcPeriod"/>
            </a:pPr>
            <a:r>
              <a:rPr lang="en-US" dirty="0" smtClean="0"/>
              <a:t>Arithmetic Operations</a:t>
            </a:r>
          </a:p>
          <a:p>
            <a:pPr marL="400050" indent="-400050">
              <a:lnSpc>
                <a:spcPct val="150000"/>
              </a:lnSpc>
              <a:buFont typeface="+mj-lt"/>
              <a:buAutoNum type="romanUcPeriod"/>
            </a:pPr>
            <a:r>
              <a:rPr lang="en-US" dirty="0" smtClean="0"/>
              <a:t>Higher dimensional Arrays – 3D, 4D, etc. </a:t>
            </a:r>
            <a:endParaRPr lang="en-US" dirty="0"/>
          </a:p>
          <a:p>
            <a:pPr marL="400050" indent="-400050">
              <a:lnSpc>
                <a:spcPct val="150000"/>
              </a:lnSpc>
              <a:buFont typeface="+mj-lt"/>
              <a:buAutoNum type="romanUcPeriod"/>
            </a:pPr>
            <a:endParaRPr lang="en-US" dirty="0" smtClean="0"/>
          </a:p>
          <a:p>
            <a:pPr marL="400050" indent="-400050">
              <a:lnSpc>
                <a:spcPct val="150000"/>
              </a:lnSpc>
              <a:buFont typeface="+mj-lt"/>
              <a:buAutoNum type="romanUcPeriod"/>
            </a:pPr>
            <a:endParaRPr lang="en-US" dirty="0"/>
          </a:p>
          <a:p>
            <a:pPr marL="400050" indent="-400050">
              <a:lnSpc>
                <a:spcPct val="150000"/>
              </a:lnSpc>
              <a:buFont typeface="+mj-lt"/>
              <a:buAutoNum type="romanUcPeriod"/>
            </a:pPr>
            <a:endParaRPr lang="en-US" dirty="0" smtClean="0"/>
          </a:p>
        </p:txBody>
      </p:sp>
    </p:spTree>
    <p:extLst>
      <p:ext uri="{BB962C8B-B14F-4D97-AF65-F5344CB8AC3E}">
        <p14:creationId xmlns:p14="http://schemas.microsoft.com/office/powerpoint/2010/main" val="152639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ntroduction to Matrices</a:t>
            </a:r>
            <a:endParaRPr lang="en-US" dirty="0"/>
          </a:p>
        </p:txBody>
      </p:sp>
      <p:sp>
        <p:nvSpPr>
          <p:cNvPr id="3" name="Rectangle 2"/>
          <p:cNvSpPr/>
          <p:nvPr/>
        </p:nvSpPr>
        <p:spPr>
          <a:xfrm>
            <a:off x="313896" y="798882"/>
            <a:ext cx="8338782" cy="5016758"/>
          </a:xfrm>
          <a:prstGeom prst="rect">
            <a:avLst/>
          </a:prstGeom>
        </p:spPr>
        <p:txBody>
          <a:bodyPr wrap="square">
            <a:spAutoFit/>
          </a:bodyPr>
          <a:lstStyle/>
          <a:p>
            <a:endParaRPr lang="en-US" sz="1600" dirty="0"/>
          </a:p>
          <a:p>
            <a:pPr marL="285750" indent="-285750">
              <a:buFont typeface="Arial" pitchFamily="34" charset="0"/>
              <a:buChar char="•"/>
            </a:pPr>
            <a:r>
              <a:rPr lang="en-US" sz="1600" dirty="0"/>
              <a:t>R also understands matrices and higher dimensional arrays. The following function creates a </a:t>
            </a:r>
            <a:r>
              <a:rPr lang="en-US" sz="1600" dirty="0" smtClean="0"/>
              <a:t>3x4 </a:t>
            </a:r>
            <a:r>
              <a:rPr lang="en-US" sz="1600" dirty="0"/>
              <a:t>matrix and fills it by columns with the numbers 1 to 12: </a:t>
            </a:r>
            <a:endParaRPr lang="en-US" sz="1600" dirty="0" smtClean="0"/>
          </a:p>
          <a:p>
            <a:endParaRPr lang="en-US" sz="1600" dirty="0"/>
          </a:p>
          <a:p>
            <a:endParaRPr lang="en-US" sz="1600" dirty="0"/>
          </a:p>
          <a:p>
            <a:endParaRPr lang="en-US" sz="1600" dirty="0" smtClean="0"/>
          </a:p>
          <a:p>
            <a:endParaRPr lang="en-US" sz="1600" dirty="0"/>
          </a:p>
          <a:p>
            <a:endParaRPr lang="en-US" sz="1600" dirty="0" smtClean="0"/>
          </a:p>
          <a:p>
            <a:endParaRPr lang="en-US" sz="1600" dirty="0"/>
          </a:p>
          <a:p>
            <a:endParaRPr lang="en-US" sz="1600" dirty="0"/>
          </a:p>
          <a:p>
            <a:pPr marL="285750" indent="-285750">
              <a:buFont typeface="Arial" pitchFamily="34" charset="0"/>
              <a:buChar char="•"/>
            </a:pPr>
            <a:r>
              <a:rPr lang="en-US" sz="1600" dirty="0" smtClean="0"/>
              <a:t>The </a:t>
            </a:r>
            <a:r>
              <a:rPr lang="en-US" sz="1600" dirty="0"/>
              <a:t>elements of a matrix may be addressed using the row and column subscripts in square brackets, separated by a comma. Thus, M[1,1] is the first element of </a:t>
            </a:r>
            <a:r>
              <a:rPr lang="en-US" sz="1600" dirty="0" smtClean="0"/>
              <a:t>M</a:t>
            </a:r>
          </a:p>
          <a:p>
            <a:endParaRPr lang="en-US" sz="1600" dirty="0"/>
          </a:p>
          <a:p>
            <a:endParaRPr lang="en-US" sz="1600" dirty="0" smtClean="0"/>
          </a:p>
          <a:p>
            <a:endParaRPr lang="en-US" sz="1600" dirty="0" smtClean="0"/>
          </a:p>
          <a:p>
            <a:endParaRPr lang="en-US" sz="1600" dirty="0"/>
          </a:p>
          <a:p>
            <a:pPr marL="285750" indent="-285750">
              <a:buFont typeface="Arial" pitchFamily="34" charset="0"/>
              <a:buChar char="•"/>
            </a:pPr>
            <a:r>
              <a:rPr lang="en-US" sz="1600" dirty="0"/>
              <a:t>A subscript may be left blank to select an entire row or column: </a:t>
            </a:r>
            <a:endParaRPr lang="en-US" sz="1600" dirty="0" smtClean="0"/>
          </a:p>
          <a:p>
            <a:pPr marL="742950" lvl="1" indent="-285750">
              <a:buFont typeface="Courier New" pitchFamily="49" charset="0"/>
              <a:buChar char="o"/>
            </a:pPr>
            <a:r>
              <a:rPr lang="en-US" sz="1600" dirty="0" smtClean="0"/>
              <a:t>M[1</a:t>
            </a:r>
            <a:r>
              <a:rPr lang="en-US" sz="1600" dirty="0"/>
              <a:t>,] is the first </a:t>
            </a:r>
            <a:r>
              <a:rPr lang="en-US" sz="1600" dirty="0" smtClean="0"/>
              <a:t>row and </a:t>
            </a:r>
            <a:r>
              <a:rPr lang="en-US" sz="1600" dirty="0"/>
              <a:t>M[,1] is the first column of M. </a:t>
            </a:r>
            <a:r>
              <a:rPr lang="en-US" sz="1600" dirty="0" smtClean="0"/>
              <a:t> </a:t>
            </a:r>
            <a:endParaRPr lang="en-US" sz="1600" dirty="0"/>
          </a:p>
          <a:p>
            <a:endParaRPr lang="en-US" sz="1600" dirty="0" smtClean="0"/>
          </a:p>
          <a:p>
            <a:endParaRPr lang="en-US" sz="1600" dirty="0" smtClean="0"/>
          </a:p>
        </p:txBody>
      </p:sp>
      <p:sp>
        <p:nvSpPr>
          <p:cNvPr id="4" name="TextBox 3"/>
          <p:cNvSpPr txBox="1"/>
          <p:nvPr/>
        </p:nvSpPr>
        <p:spPr>
          <a:xfrm>
            <a:off x="382136" y="1612782"/>
            <a:ext cx="846843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M = matrix(1:12, </a:t>
            </a:r>
            <a:r>
              <a:rPr lang="fr-FR" sz="1400" dirty="0" err="1" smtClean="0">
                <a:latin typeface="Consolas" pitchFamily="49" charset="0"/>
                <a:cs typeface="Consolas" pitchFamily="49" charset="0"/>
              </a:rPr>
              <a:t>nrow</a:t>
            </a:r>
            <a:r>
              <a:rPr lang="fr-FR" sz="1400" dirty="0" smtClean="0">
                <a:latin typeface="Consolas" pitchFamily="49" charset="0"/>
                <a:cs typeface="Consolas" pitchFamily="49" charset="0"/>
              </a:rPr>
              <a:t>=3</a:t>
            </a:r>
            <a:r>
              <a:rPr lang="fr-FR" sz="1400" dirty="0">
                <a:latin typeface="Consolas" pitchFamily="49" charset="0"/>
                <a:cs typeface="Consolas" pitchFamily="49" charset="0"/>
              </a:rPr>
              <a:t>, </a:t>
            </a:r>
            <a:r>
              <a:rPr lang="fr-FR" sz="1400" dirty="0" err="1" smtClean="0">
                <a:latin typeface="Consolas" pitchFamily="49" charset="0"/>
                <a:cs typeface="Consolas" pitchFamily="49" charset="0"/>
              </a:rPr>
              <a:t>ncol</a:t>
            </a:r>
            <a:r>
              <a:rPr lang="fr-FR" sz="1400" dirty="0" smtClean="0">
                <a:latin typeface="Consolas" pitchFamily="49" charset="0"/>
                <a:cs typeface="Consolas" pitchFamily="49" charset="0"/>
              </a:rPr>
              <a:t>=4, </a:t>
            </a:r>
            <a:r>
              <a:rPr lang="fr-FR" sz="1400" dirty="0" err="1" smtClean="0">
                <a:latin typeface="Consolas" pitchFamily="49" charset="0"/>
                <a:cs typeface="Consolas" pitchFamily="49" charset="0"/>
              </a:rPr>
              <a:t>byrow</a:t>
            </a:r>
            <a:r>
              <a:rPr lang="fr-FR" sz="1400" dirty="0" smtClean="0">
                <a:latin typeface="Consolas" pitchFamily="49" charset="0"/>
                <a:cs typeface="Consolas" pitchFamily="49" charset="0"/>
              </a:rPr>
              <a:t>=FALSE)</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M</a:t>
            </a:r>
          </a:p>
          <a:p>
            <a:r>
              <a:rPr lang="fr-FR" sz="1400" dirty="0">
                <a:latin typeface="Consolas" pitchFamily="49" charset="0"/>
                <a:cs typeface="Consolas" pitchFamily="49" charset="0"/>
              </a:rPr>
              <a:t>     [,1] [,2] [,3] [,4]</a:t>
            </a:r>
          </a:p>
          <a:p>
            <a:r>
              <a:rPr lang="fr-FR" sz="1400" dirty="0">
                <a:latin typeface="Consolas" pitchFamily="49" charset="0"/>
                <a:cs typeface="Consolas" pitchFamily="49" charset="0"/>
              </a:rPr>
              <a:t>[1,]    1    4    7   10</a:t>
            </a:r>
          </a:p>
          <a:p>
            <a:r>
              <a:rPr lang="fr-FR" sz="1400" dirty="0">
                <a:latin typeface="Consolas" pitchFamily="49" charset="0"/>
                <a:cs typeface="Consolas" pitchFamily="49" charset="0"/>
              </a:rPr>
              <a:t>[2,]    2    5    8   11</a:t>
            </a:r>
          </a:p>
          <a:p>
            <a:r>
              <a:rPr lang="fr-FR" sz="1400" dirty="0">
                <a:latin typeface="Consolas" pitchFamily="49" charset="0"/>
                <a:cs typeface="Consolas" pitchFamily="49" charset="0"/>
              </a:rPr>
              <a:t>[3,]    3    6    9   12</a:t>
            </a:r>
          </a:p>
        </p:txBody>
      </p:sp>
      <p:sp>
        <p:nvSpPr>
          <p:cNvPr id="5" name="TextBox 4"/>
          <p:cNvSpPr txBox="1"/>
          <p:nvPr/>
        </p:nvSpPr>
        <p:spPr>
          <a:xfrm>
            <a:off x="382136" y="3840648"/>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M[1,1]</a:t>
            </a:r>
          </a:p>
          <a:p>
            <a:r>
              <a:rPr lang="fr-FR" sz="1400" dirty="0" smtClean="0">
                <a:latin typeface="Consolas" pitchFamily="49" charset="0"/>
                <a:cs typeface="Consolas" pitchFamily="49" charset="0"/>
              </a:rPr>
              <a:t>[1] 1</a:t>
            </a:r>
            <a:endParaRPr lang="fr-FR" sz="1400" dirty="0">
              <a:latin typeface="Consolas" pitchFamily="49" charset="0"/>
              <a:cs typeface="Consolas" pitchFamily="49" charset="0"/>
            </a:endParaRPr>
          </a:p>
        </p:txBody>
      </p:sp>
      <p:sp>
        <p:nvSpPr>
          <p:cNvPr id="6" name="TextBox 5"/>
          <p:cNvSpPr txBox="1"/>
          <p:nvPr/>
        </p:nvSpPr>
        <p:spPr>
          <a:xfrm>
            <a:off x="382136" y="5286311"/>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M[1,]</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[1]  1  4  7  10</a:t>
            </a:r>
          </a:p>
          <a:p>
            <a:r>
              <a:rPr lang="fr-FR" sz="1400" dirty="0">
                <a:latin typeface="Consolas" pitchFamily="49" charset="0"/>
                <a:cs typeface="Consolas" pitchFamily="49" charset="0"/>
              </a:rPr>
              <a:t>&gt; M[,1]</a:t>
            </a:r>
          </a:p>
          <a:p>
            <a:r>
              <a:rPr lang="fr-FR" sz="1400" dirty="0">
                <a:latin typeface="Consolas" pitchFamily="49" charset="0"/>
                <a:cs typeface="Consolas" pitchFamily="49" charset="0"/>
              </a:rPr>
              <a:t>[1]  1  2  </a:t>
            </a:r>
            <a:r>
              <a:rPr lang="fr-FR" sz="1400" dirty="0" smtClean="0">
                <a:latin typeface="Consolas" pitchFamily="49" charset="0"/>
                <a:cs typeface="Consolas" pitchFamily="49" charset="0"/>
              </a:rPr>
              <a:t>3</a:t>
            </a:r>
          </a:p>
        </p:txBody>
      </p:sp>
    </p:spTree>
    <p:extLst>
      <p:ext uri="{BB962C8B-B14F-4D97-AF65-F5344CB8AC3E}">
        <p14:creationId xmlns:p14="http://schemas.microsoft.com/office/powerpoint/2010/main" val="21042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 Matrices</a:t>
            </a:r>
            <a:endParaRPr lang="en-US" dirty="0"/>
          </a:p>
        </p:txBody>
      </p:sp>
      <p:sp>
        <p:nvSpPr>
          <p:cNvPr id="3" name="Rectangle 2"/>
          <p:cNvSpPr/>
          <p:nvPr/>
        </p:nvSpPr>
        <p:spPr>
          <a:xfrm>
            <a:off x="122831" y="1063719"/>
            <a:ext cx="9021169" cy="3785652"/>
          </a:xfrm>
          <a:prstGeom prst="rect">
            <a:avLst/>
          </a:prstGeom>
        </p:spPr>
        <p:txBody>
          <a:bodyPr wrap="square">
            <a:spAutoFit/>
          </a:bodyPr>
          <a:lstStyle/>
          <a:p>
            <a:pPr marL="285750" indent="-285750">
              <a:buFont typeface="Arial" pitchFamily="34" charset="0"/>
              <a:buChar char="•"/>
            </a:pPr>
            <a:r>
              <a:rPr lang="en-US" sz="1600" dirty="0"/>
              <a:t>Any of the subscripts can be a vector, so M[1:2,1:2] </a:t>
            </a:r>
            <a:r>
              <a:rPr lang="en-US" sz="1600" dirty="0" smtClean="0"/>
              <a:t>returns the </a:t>
            </a:r>
            <a:r>
              <a:rPr lang="en-US" sz="1600" dirty="0"/>
              <a:t>upper-left 2 by 2 corner of M</a:t>
            </a:r>
            <a:r>
              <a:rPr lang="en-US" sz="1600" dirty="0" smtClean="0"/>
              <a:t>.</a:t>
            </a:r>
          </a:p>
          <a:p>
            <a:pPr marL="285750" indent="-285750">
              <a:buFont typeface="Arial" pitchFamily="34" charset="0"/>
              <a:buChar char="•"/>
            </a:pPr>
            <a:endParaRPr lang="en-US" sz="1600" dirty="0"/>
          </a:p>
          <a:p>
            <a:r>
              <a:rPr lang="en-US" sz="1600" dirty="0" smtClean="0"/>
              <a:t> </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r>
              <a:rPr lang="en-US" sz="1600" dirty="0"/>
              <a:t>The number of rows and columns of a matrix are returned by the functions </a:t>
            </a:r>
            <a:r>
              <a:rPr lang="en-US" sz="1600" dirty="0" err="1"/>
              <a:t>nrow</a:t>
            </a:r>
            <a:r>
              <a:rPr lang="en-US" sz="1600" dirty="0"/>
              <a:t> and </a:t>
            </a:r>
            <a:r>
              <a:rPr lang="en-US" sz="1600" dirty="0" err="1" smtClean="0"/>
              <a:t>ncol</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endParaRPr lang="en-US" sz="1600" dirty="0" smtClean="0"/>
          </a:p>
          <a:p>
            <a:pPr marL="285750" indent="-285750">
              <a:buFont typeface="Arial" pitchFamily="34" charset="0"/>
              <a:buChar char="•"/>
            </a:pPr>
            <a:r>
              <a:rPr lang="en-US" sz="1600" b="1" dirty="0" smtClean="0"/>
              <a:t>Exercise</a:t>
            </a:r>
            <a:r>
              <a:rPr lang="en-US" sz="1600" dirty="0" smtClean="0"/>
              <a:t>: How do you list the last element of a matrix?</a:t>
            </a:r>
            <a:endParaRPr lang="en-US" sz="1600" dirty="0"/>
          </a:p>
        </p:txBody>
      </p:sp>
      <p:sp>
        <p:nvSpPr>
          <p:cNvPr id="4" name="TextBox 3"/>
          <p:cNvSpPr txBox="1"/>
          <p:nvPr/>
        </p:nvSpPr>
        <p:spPr>
          <a:xfrm>
            <a:off x="382136" y="1408061"/>
            <a:ext cx="8468436" cy="1077218"/>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600" dirty="0" smtClean="0">
                <a:latin typeface="Consolas" pitchFamily="49" charset="0"/>
                <a:cs typeface="Consolas" pitchFamily="49" charset="0"/>
              </a:rPr>
              <a:t>&gt; M[1:2,1:2]</a:t>
            </a:r>
            <a:endParaRPr lang="fr-FR" sz="1600" dirty="0">
              <a:latin typeface="Consolas" pitchFamily="49" charset="0"/>
              <a:cs typeface="Consolas" pitchFamily="49" charset="0"/>
            </a:endParaRPr>
          </a:p>
          <a:p>
            <a:r>
              <a:rPr lang="fr-FR" sz="1600" dirty="0">
                <a:latin typeface="Consolas" pitchFamily="49" charset="0"/>
                <a:cs typeface="Consolas" pitchFamily="49" charset="0"/>
              </a:rPr>
              <a:t>     [,1] [,2] </a:t>
            </a:r>
          </a:p>
          <a:p>
            <a:r>
              <a:rPr lang="fr-FR" sz="1600" dirty="0">
                <a:latin typeface="Consolas" pitchFamily="49" charset="0"/>
                <a:cs typeface="Consolas" pitchFamily="49" charset="0"/>
              </a:rPr>
              <a:t>[1,]    1    4 </a:t>
            </a:r>
          </a:p>
          <a:p>
            <a:r>
              <a:rPr lang="fr-FR" sz="1600" dirty="0">
                <a:latin typeface="Consolas" pitchFamily="49" charset="0"/>
                <a:cs typeface="Consolas" pitchFamily="49" charset="0"/>
              </a:rPr>
              <a:t>[2,]    2    5 </a:t>
            </a:r>
          </a:p>
        </p:txBody>
      </p:sp>
      <p:sp>
        <p:nvSpPr>
          <p:cNvPr id="5" name="TextBox 4"/>
          <p:cNvSpPr txBox="1"/>
          <p:nvPr/>
        </p:nvSpPr>
        <p:spPr>
          <a:xfrm>
            <a:off x="382136" y="3129949"/>
            <a:ext cx="8468436" cy="1077218"/>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600" dirty="0" smtClean="0">
                <a:latin typeface="Consolas" pitchFamily="49" charset="0"/>
                <a:cs typeface="Consolas" pitchFamily="49" charset="0"/>
              </a:rPr>
              <a:t>&gt; </a:t>
            </a:r>
            <a:r>
              <a:rPr lang="fr-FR" sz="1600" dirty="0" err="1" smtClean="0">
                <a:latin typeface="Consolas" pitchFamily="49" charset="0"/>
                <a:cs typeface="Consolas" pitchFamily="49" charset="0"/>
              </a:rPr>
              <a:t>nrow</a:t>
            </a:r>
            <a:r>
              <a:rPr lang="fr-FR" sz="1600" dirty="0" smtClean="0">
                <a:latin typeface="Consolas" pitchFamily="49" charset="0"/>
                <a:cs typeface="Consolas" pitchFamily="49" charset="0"/>
              </a:rPr>
              <a:t>(M)</a:t>
            </a:r>
            <a:br>
              <a:rPr lang="fr-FR" sz="1600" dirty="0" smtClean="0">
                <a:latin typeface="Consolas" pitchFamily="49" charset="0"/>
                <a:cs typeface="Consolas" pitchFamily="49" charset="0"/>
              </a:rPr>
            </a:br>
            <a:r>
              <a:rPr lang="fr-FR" sz="1600" dirty="0" smtClean="0">
                <a:latin typeface="Consolas" pitchFamily="49" charset="0"/>
                <a:cs typeface="Consolas" pitchFamily="49" charset="0"/>
              </a:rPr>
              <a:t>[1] 3</a:t>
            </a:r>
          </a:p>
          <a:p>
            <a:r>
              <a:rPr lang="fr-FR" sz="1600" dirty="0" smtClean="0">
                <a:latin typeface="Consolas" pitchFamily="49" charset="0"/>
                <a:cs typeface="Consolas" pitchFamily="49" charset="0"/>
              </a:rPr>
              <a:t>&gt; </a:t>
            </a:r>
            <a:r>
              <a:rPr lang="fr-FR" sz="1600" dirty="0" err="1" smtClean="0">
                <a:latin typeface="Consolas" pitchFamily="49" charset="0"/>
                <a:cs typeface="Consolas" pitchFamily="49" charset="0"/>
              </a:rPr>
              <a:t>ncol</a:t>
            </a:r>
            <a:r>
              <a:rPr lang="fr-FR" sz="1600" dirty="0" smtClean="0">
                <a:latin typeface="Consolas" pitchFamily="49" charset="0"/>
                <a:cs typeface="Consolas" pitchFamily="49" charset="0"/>
              </a:rPr>
              <a:t>(M)</a:t>
            </a:r>
          </a:p>
          <a:p>
            <a:r>
              <a:rPr lang="fr-FR" sz="1600" dirty="0" smtClean="0">
                <a:latin typeface="Consolas" pitchFamily="49" charset="0"/>
                <a:cs typeface="Consolas" pitchFamily="49" charset="0"/>
              </a:rPr>
              <a:t>[1] 4</a:t>
            </a:r>
          </a:p>
        </p:txBody>
      </p:sp>
    </p:spTree>
    <p:extLst>
      <p:ext uri="{BB962C8B-B14F-4D97-AF65-F5344CB8AC3E}">
        <p14:creationId xmlns:p14="http://schemas.microsoft.com/office/powerpoint/2010/main" val="315436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operations on matrices</a:t>
            </a:r>
            <a:endParaRPr lang="en-US" dirty="0"/>
          </a:p>
        </p:txBody>
      </p:sp>
      <p:sp>
        <p:nvSpPr>
          <p:cNvPr id="3" name="Rectangle 2"/>
          <p:cNvSpPr/>
          <p:nvPr/>
        </p:nvSpPr>
        <p:spPr>
          <a:xfrm>
            <a:off x="259305" y="1103152"/>
            <a:ext cx="8024883" cy="4770537"/>
          </a:xfrm>
          <a:prstGeom prst="rect">
            <a:avLst/>
          </a:prstGeom>
        </p:spPr>
        <p:txBody>
          <a:bodyPr wrap="square">
            <a:spAutoFit/>
          </a:bodyPr>
          <a:lstStyle/>
          <a:p>
            <a:pPr marL="285750" indent="-285750">
              <a:buFont typeface="Arial" pitchFamily="34" charset="0"/>
              <a:buChar char="•"/>
            </a:pPr>
            <a:r>
              <a:rPr lang="en-US" sz="1600" dirty="0"/>
              <a:t>To transpose a </a:t>
            </a:r>
            <a:r>
              <a:rPr lang="en-US" sz="1600" dirty="0" smtClean="0"/>
              <a:t>matrix, </a:t>
            </a:r>
            <a:r>
              <a:rPr lang="en-US" sz="1600" dirty="0"/>
              <a:t>use the function </a:t>
            </a:r>
            <a:r>
              <a:rPr lang="en-US" sz="1600" dirty="0" smtClean="0"/>
              <a:t>‘t’. </a:t>
            </a:r>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a:p>
          <a:p>
            <a:endParaRPr lang="en-US" sz="1600" dirty="0"/>
          </a:p>
          <a:p>
            <a:r>
              <a:rPr lang="en-US" sz="1600" dirty="0" smtClean="0"/>
              <a:t>The </a:t>
            </a:r>
            <a:r>
              <a:rPr lang="en-US" sz="1600" dirty="0"/>
              <a:t>matrix multiplication operator is </a:t>
            </a:r>
            <a:r>
              <a:rPr lang="en-US" sz="1600" dirty="0" smtClean="0"/>
              <a:t>%*%</a:t>
            </a:r>
          </a:p>
          <a:p>
            <a:r>
              <a:rPr lang="en-US" sz="1600" dirty="0" smtClean="0"/>
              <a:t> </a:t>
            </a:r>
            <a:endParaRPr lang="en-US" sz="1600" dirty="0"/>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a:p>
            <a:pPr marL="285750" indent="-285750">
              <a:buFont typeface="Arial" pitchFamily="34" charset="0"/>
              <a:buChar char="•"/>
            </a:pPr>
            <a:r>
              <a:rPr lang="en-US" sz="1600" dirty="0" smtClean="0"/>
              <a:t>Matrix </a:t>
            </a:r>
            <a:r>
              <a:rPr lang="en-US" sz="1600" dirty="0"/>
              <a:t>inversion is done by the function </a:t>
            </a:r>
            <a:r>
              <a:rPr lang="en-US" sz="1600" dirty="0" smtClean="0"/>
              <a:t>‘solve’. </a:t>
            </a:r>
            <a:endParaRPr lang="en-US" sz="1600" dirty="0"/>
          </a:p>
        </p:txBody>
      </p:sp>
      <p:sp>
        <p:nvSpPr>
          <p:cNvPr id="4" name="TextBox 3"/>
          <p:cNvSpPr txBox="1"/>
          <p:nvPr/>
        </p:nvSpPr>
        <p:spPr>
          <a:xfrm>
            <a:off x="341192" y="1542381"/>
            <a:ext cx="8468436" cy="3323987"/>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L=matrix(1:18,6</a:t>
            </a:r>
            <a:r>
              <a:rPr lang="fr-FR" sz="1400" dirty="0">
                <a:latin typeface="Consolas" pitchFamily="49" charset="0"/>
                <a:cs typeface="Consolas" pitchFamily="49" charset="0"/>
              </a:rPr>
              <a:t>,3)</a:t>
            </a:r>
            <a:br>
              <a:rPr lang="fr-FR" sz="1400" dirty="0">
                <a:latin typeface="Consolas" pitchFamily="49" charset="0"/>
                <a:cs typeface="Consolas" pitchFamily="49" charset="0"/>
              </a:rPr>
            </a:br>
            <a:r>
              <a:rPr lang="fr-FR" sz="1400" dirty="0">
                <a:latin typeface="Consolas" pitchFamily="49" charset="0"/>
                <a:cs typeface="Consolas" pitchFamily="49" charset="0"/>
              </a:rPr>
              <a:t>&gt; L</a:t>
            </a:r>
            <a:br>
              <a:rPr lang="fr-FR" sz="1400" dirty="0">
                <a:latin typeface="Consolas" pitchFamily="49" charset="0"/>
                <a:cs typeface="Consolas" pitchFamily="49" charset="0"/>
              </a:rPr>
            </a:br>
            <a:r>
              <a:rPr lang="fr-FR" sz="1400" dirty="0" smtClean="0">
                <a:latin typeface="Consolas" pitchFamily="49" charset="0"/>
                <a:cs typeface="Consolas" pitchFamily="49" charset="0"/>
              </a:rPr>
              <a:t>     </a:t>
            </a:r>
            <a:r>
              <a:rPr lang="fr-FR" sz="1400" dirty="0">
                <a:latin typeface="Consolas" pitchFamily="49" charset="0"/>
                <a:cs typeface="Consolas" pitchFamily="49" charset="0"/>
              </a:rPr>
              <a:t>[,1] [,2] [,3]</a:t>
            </a:r>
          </a:p>
          <a:p>
            <a:r>
              <a:rPr lang="fr-FR" sz="1400" dirty="0">
                <a:latin typeface="Consolas" pitchFamily="49" charset="0"/>
                <a:cs typeface="Consolas" pitchFamily="49" charset="0"/>
              </a:rPr>
              <a:t>[1,]    1    7   13</a:t>
            </a:r>
          </a:p>
          <a:p>
            <a:r>
              <a:rPr lang="fr-FR" sz="1400" dirty="0">
                <a:latin typeface="Consolas" pitchFamily="49" charset="0"/>
                <a:cs typeface="Consolas" pitchFamily="49" charset="0"/>
              </a:rPr>
              <a:t>[2,]    2    8   14</a:t>
            </a:r>
          </a:p>
          <a:p>
            <a:r>
              <a:rPr lang="fr-FR" sz="1400" dirty="0">
                <a:latin typeface="Consolas" pitchFamily="49" charset="0"/>
                <a:cs typeface="Consolas" pitchFamily="49" charset="0"/>
              </a:rPr>
              <a:t>[3,]    3    9   15</a:t>
            </a:r>
          </a:p>
          <a:p>
            <a:r>
              <a:rPr lang="fr-FR" sz="1400" dirty="0">
                <a:latin typeface="Consolas" pitchFamily="49" charset="0"/>
                <a:cs typeface="Consolas" pitchFamily="49" charset="0"/>
              </a:rPr>
              <a:t>[4,]    4   10   16</a:t>
            </a:r>
          </a:p>
          <a:p>
            <a:r>
              <a:rPr lang="fr-FR" sz="1400" dirty="0">
                <a:latin typeface="Consolas" pitchFamily="49" charset="0"/>
                <a:cs typeface="Consolas" pitchFamily="49" charset="0"/>
              </a:rPr>
              <a:t>[5,]    5   11   17</a:t>
            </a:r>
          </a:p>
          <a:p>
            <a:r>
              <a:rPr lang="fr-FR" sz="1400" dirty="0">
                <a:latin typeface="Consolas" pitchFamily="49" charset="0"/>
                <a:cs typeface="Consolas" pitchFamily="49" charset="0"/>
              </a:rPr>
              <a:t>[6,]    6   12   18</a:t>
            </a:r>
            <a:br>
              <a:rPr lang="fr-FR" sz="1400" dirty="0">
                <a:latin typeface="Consolas" pitchFamily="49" charset="0"/>
                <a:cs typeface="Consolas" pitchFamily="49" charset="0"/>
              </a:rPr>
            </a:br>
            <a:r>
              <a:rPr lang="fr-FR" sz="1400" dirty="0" smtClean="0">
                <a:latin typeface="Consolas" pitchFamily="49" charset="0"/>
                <a:cs typeface="Consolas" pitchFamily="49" charset="0"/>
              </a:rPr>
              <a:t>&gt;</a:t>
            </a:r>
          </a:p>
          <a:p>
            <a:r>
              <a:rPr lang="fr-FR" sz="1400" dirty="0">
                <a:latin typeface="Consolas" pitchFamily="49" charset="0"/>
                <a:cs typeface="Consolas" pitchFamily="49" charset="0"/>
              </a:rPr>
              <a:t>&gt; t(L)</a:t>
            </a:r>
          </a:p>
          <a:p>
            <a:r>
              <a:rPr lang="fr-FR" sz="1400" dirty="0">
                <a:latin typeface="Consolas" pitchFamily="49" charset="0"/>
                <a:cs typeface="Consolas" pitchFamily="49" charset="0"/>
              </a:rPr>
              <a:t>     [,1] [,2] [,3] [,4] [,5] [,6]</a:t>
            </a:r>
          </a:p>
          <a:p>
            <a:r>
              <a:rPr lang="fr-FR" sz="1400" dirty="0">
                <a:latin typeface="Consolas" pitchFamily="49" charset="0"/>
                <a:cs typeface="Consolas" pitchFamily="49" charset="0"/>
              </a:rPr>
              <a:t>[1,]    1    2    3    4    5    6</a:t>
            </a:r>
          </a:p>
          <a:p>
            <a:r>
              <a:rPr lang="fr-FR" sz="1400" dirty="0">
                <a:latin typeface="Consolas" pitchFamily="49" charset="0"/>
                <a:cs typeface="Consolas" pitchFamily="49" charset="0"/>
              </a:rPr>
              <a:t>[2,]    7    8    9   10   11   12</a:t>
            </a:r>
          </a:p>
          <a:p>
            <a:r>
              <a:rPr lang="fr-FR" sz="1400" dirty="0">
                <a:latin typeface="Consolas" pitchFamily="49" charset="0"/>
                <a:cs typeface="Consolas" pitchFamily="49" charset="0"/>
              </a:rPr>
              <a:t>[3,]   13   14   15   16   17   18</a:t>
            </a:r>
            <a:endParaRPr lang="fr-FR" sz="1400" dirty="0" smtClean="0">
              <a:latin typeface="Consolas" pitchFamily="49" charset="0"/>
              <a:cs typeface="Consolas" pitchFamily="49" charset="0"/>
            </a:endParaRPr>
          </a:p>
        </p:txBody>
      </p:sp>
    </p:spTree>
    <p:extLst>
      <p:ext uri="{BB962C8B-B14F-4D97-AF65-F5344CB8AC3E}">
        <p14:creationId xmlns:p14="http://schemas.microsoft.com/office/powerpoint/2010/main" val="2163740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305" y="1034912"/>
            <a:ext cx="8024883" cy="2554545"/>
          </a:xfrm>
          <a:prstGeom prst="rect">
            <a:avLst/>
          </a:prstGeom>
        </p:spPr>
        <p:txBody>
          <a:bodyPr wrap="square">
            <a:spAutoFit/>
          </a:bodyPr>
          <a:lstStyle/>
          <a:p>
            <a:r>
              <a:rPr lang="en-US" sz="1600" dirty="0"/>
              <a:t>The matrix multiplication operator is </a:t>
            </a:r>
            <a:r>
              <a:rPr lang="en-US" sz="1600" b="1" dirty="0" smtClean="0"/>
              <a:t>%*%</a:t>
            </a:r>
          </a:p>
          <a:p>
            <a:endParaRPr lang="en-US" sz="1600" dirty="0"/>
          </a:p>
          <a:p>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a:p>
        </p:txBody>
      </p:sp>
      <p:sp>
        <p:nvSpPr>
          <p:cNvPr id="3" name="TextBox 2"/>
          <p:cNvSpPr txBox="1"/>
          <p:nvPr/>
        </p:nvSpPr>
        <p:spPr>
          <a:xfrm>
            <a:off x="395783" y="1476615"/>
            <a:ext cx="3985148"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L</a:t>
            </a:r>
            <a:r>
              <a:rPr lang="fr-FR" sz="1400" dirty="0">
                <a:latin typeface="Consolas" pitchFamily="49" charset="0"/>
                <a:cs typeface="Consolas" pitchFamily="49" charset="0"/>
              </a:rPr>
              <a:t>%*%t(L)</a:t>
            </a:r>
          </a:p>
          <a:p>
            <a:r>
              <a:rPr lang="fr-FR" sz="1400" dirty="0">
                <a:latin typeface="Consolas" pitchFamily="49" charset="0"/>
                <a:cs typeface="Consolas" pitchFamily="49" charset="0"/>
              </a:rPr>
              <a:t>     [,1] [,2] [,3] [,4] [,5] [,6]</a:t>
            </a:r>
          </a:p>
          <a:p>
            <a:r>
              <a:rPr lang="fr-FR" sz="1400" dirty="0">
                <a:latin typeface="Consolas" pitchFamily="49" charset="0"/>
                <a:cs typeface="Consolas" pitchFamily="49" charset="0"/>
              </a:rPr>
              <a:t>[1,]  219  240  261  282  303  324</a:t>
            </a:r>
          </a:p>
          <a:p>
            <a:r>
              <a:rPr lang="fr-FR" sz="1400" dirty="0">
                <a:latin typeface="Consolas" pitchFamily="49" charset="0"/>
                <a:cs typeface="Consolas" pitchFamily="49" charset="0"/>
              </a:rPr>
              <a:t>[2,]  240  264  288  312  336  360</a:t>
            </a:r>
          </a:p>
          <a:p>
            <a:r>
              <a:rPr lang="fr-FR" sz="1400" dirty="0">
                <a:latin typeface="Consolas" pitchFamily="49" charset="0"/>
                <a:cs typeface="Consolas" pitchFamily="49" charset="0"/>
              </a:rPr>
              <a:t>[3,]  261  288  315  342  369  396</a:t>
            </a:r>
          </a:p>
          <a:p>
            <a:r>
              <a:rPr lang="fr-FR" sz="1400" dirty="0">
                <a:latin typeface="Consolas" pitchFamily="49" charset="0"/>
                <a:cs typeface="Consolas" pitchFamily="49" charset="0"/>
              </a:rPr>
              <a:t>[4,]  282  312  342  372  402  432</a:t>
            </a:r>
          </a:p>
          <a:p>
            <a:r>
              <a:rPr lang="fr-FR" sz="1400" dirty="0">
                <a:latin typeface="Consolas" pitchFamily="49" charset="0"/>
                <a:cs typeface="Consolas" pitchFamily="49" charset="0"/>
              </a:rPr>
              <a:t>[5,]  303  336  369  402  435  468</a:t>
            </a:r>
          </a:p>
          <a:p>
            <a:r>
              <a:rPr lang="fr-FR" sz="1400" dirty="0">
                <a:latin typeface="Consolas" pitchFamily="49" charset="0"/>
                <a:cs typeface="Consolas" pitchFamily="49" charset="0"/>
              </a:rPr>
              <a:t>[6,]  324  360  396  432  468  504</a:t>
            </a:r>
            <a:endParaRPr lang="fr-FR" sz="1400" dirty="0" smtClean="0">
              <a:latin typeface="Consolas" pitchFamily="49" charset="0"/>
              <a:cs typeface="Consolas" pitchFamily="49" charset="0"/>
            </a:endParaRPr>
          </a:p>
        </p:txBody>
      </p:sp>
      <p:sp>
        <p:nvSpPr>
          <p:cNvPr id="4" name="Title 1"/>
          <p:cNvSpPr>
            <a:spLocks noGrp="1"/>
          </p:cNvSpPr>
          <p:nvPr>
            <p:ph type="title"/>
          </p:nvPr>
        </p:nvSpPr>
        <p:spPr/>
        <p:txBody>
          <a:bodyPr/>
          <a:lstStyle/>
          <a:p>
            <a:r>
              <a:rPr lang="en-US" dirty="0" smtClean="0"/>
              <a:t>Arithmetic operations on matrices (contd.) </a:t>
            </a:r>
            <a:endParaRPr lang="en-US" dirty="0"/>
          </a:p>
        </p:txBody>
      </p:sp>
      <p:sp>
        <p:nvSpPr>
          <p:cNvPr id="6" name="Rectangle 5"/>
          <p:cNvSpPr/>
          <p:nvPr/>
        </p:nvSpPr>
        <p:spPr>
          <a:xfrm>
            <a:off x="395783" y="3521775"/>
            <a:ext cx="8366080" cy="289310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L2=matrix(19:36,6,3)</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L2</a:t>
            </a:r>
          </a:p>
          <a:p>
            <a:r>
              <a:rPr lang="en-US" sz="1400" dirty="0">
                <a:latin typeface="Consolas" pitchFamily="49" charset="0"/>
                <a:cs typeface="Consolas" pitchFamily="49" charset="0"/>
              </a:rPr>
              <a:t>     [,1] [,2] [,3]</a:t>
            </a:r>
          </a:p>
          <a:p>
            <a:r>
              <a:rPr lang="en-US" sz="1400" dirty="0">
                <a:latin typeface="Consolas" pitchFamily="49" charset="0"/>
                <a:cs typeface="Consolas" pitchFamily="49" charset="0"/>
              </a:rPr>
              <a:t>[1,]   19   25   31</a:t>
            </a:r>
          </a:p>
          <a:p>
            <a:r>
              <a:rPr lang="en-US" sz="1400" dirty="0">
                <a:latin typeface="Consolas" pitchFamily="49" charset="0"/>
                <a:cs typeface="Consolas" pitchFamily="49" charset="0"/>
              </a:rPr>
              <a:t>[2,]   20   26   32</a:t>
            </a:r>
          </a:p>
          <a:p>
            <a:r>
              <a:rPr lang="en-US" sz="1400" dirty="0">
                <a:latin typeface="Consolas" pitchFamily="49" charset="0"/>
                <a:cs typeface="Consolas" pitchFamily="49" charset="0"/>
              </a:rPr>
              <a:t>[3,]   21   27   33</a:t>
            </a:r>
          </a:p>
          <a:p>
            <a:r>
              <a:rPr lang="en-US" sz="1400" dirty="0">
                <a:latin typeface="Consolas" pitchFamily="49" charset="0"/>
                <a:cs typeface="Consolas" pitchFamily="49" charset="0"/>
              </a:rPr>
              <a:t>[4,]   22   28   34</a:t>
            </a:r>
          </a:p>
          <a:p>
            <a:r>
              <a:rPr lang="en-US" sz="1400" dirty="0">
                <a:latin typeface="Consolas" pitchFamily="49" charset="0"/>
                <a:cs typeface="Consolas" pitchFamily="49" charset="0"/>
              </a:rPr>
              <a:t>[5,]   23   29   35</a:t>
            </a:r>
          </a:p>
          <a:p>
            <a:r>
              <a:rPr lang="en-US" sz="1400" dirty="0">
                <a:latin typeface="Consolas" pitchFamily="49" charset="0"/>
                <a:cs typeface="Consolas" pitchFamily="49" charset="0"/>
              </a:rPr>
              <a:t>[6,]   24   30   </a:t>
            </a:r>
            <a:r>
              <a:rPr lang="en-US" sz="1400" dirty="0" smtClean="0">
                <a:latin typeface="Consolas" pitchFamily="49" charset="0"/>
                <a:cs typeface="Consolas" pitchFamily="49" charset="0"/>
              </a:rPr>
              <a:t>36</a:t>
            </a:r>
          </a:p>
          <a:p>
            <a:endParaRPr lang="en-US" sz="1400" dirty="0">
              <a:latin typeface="Consolas" pitchFamily="49" charset="0"/>
              <a:cs typeface="Consolas" pitchFamily="49" charset="0"/>
            </a:endParaRPr>
          </a:p>
          <a:p>
            <a:r>
              <a:rPr lang="fr-FR" sz="1400" dirty="0">
                <a:latin typeface="Consolas" pitchFamily="49" charset="0"/>
                <a:cs typeface="Consolas" pitchFamily="49" charset="0"/>
              </a:rPr>
              <a:t>&gt; L%*%L2</a:t>
            </a:r>
            <a:br>
              <a:rPr lang="fr-FR" sz="1400" dirty="0">
                <a:latin typeface="Consolas" pitchFamily="49" charset="0"/>
                <a:cs typeface="Consolas" pitchFamily="49" charset="0"/>
              </a:rPr>
            </a:br>
            <a:r>
              <a:rPr lang="fr-FR" sz="1400" dirty="0" err="1">
                <a:latin typeface="Consolas" pitchFamily="49" charset="0"/>
                <a:cs typeface="Consolas" pitchFamily="49" charset="0"/>
              </a:rPr>
              <a:t>Error</a:t>
            </a:r>
            <a:r>
              <a:rPr lang="fr-FR" sz="1400" dirty="0">
                <a:latin typeface="Consolas" pitchFamily="49" charset="0"/>
                <a:cs typeface="Consolas" pitchFamily="49" charset="0"/>
              </a:rPr>
              <a:t> in L %*% L2 : non-conformable arguments</a:t>
            </a:r>
          </a:p>
          <a:p>
            <a:r>
              <a:rPr lang="en-US" sz="1400" dirty="0" smtClean="0">
                <a:latin typeface="Consolas" pitchFamily="49" charset="0"/>
                <a:cs typeface="Consolas" pitchFamily="49" charset="0"/>
              </a:rPr>
              <a:t>&gt; #  matrix multiplication rules do not allow for this, hence we have an error</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037357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305" y="953024"/>
            <a:ext cx="8024883" cy="338554"/>
          </a:xfrm>
          <a:prstGeom prst="rect">
            <a:avLst/>
          </a:prstGeom>
        </p:spPr>
        <p:txBody>
          <a:bodyPr wrap="square">
            <a:spAutoFit/>
          </a:bodyPr>
          <a:lstStyle/>
          <a:p>
            <a:r>
              <a:rPr lang="en-US" sz="1600" dirty="0" smtClean="0"/>
              <a:t>The function * simply multiplies corresponding values with each other </a:t>
            </a:r>
            <a:endParaRPr lang="en-US" sz="1600" dirty="0"/>
          </a:p>
        </p:txBody>
      </p:sp>
      <p:sp>
        <p:nvSpPr>
          <p:cNvPr id="4" name="Title 1"/>
          <p:cNvSpPr>
            <a:spLocks noGrp="1"/>
          </p:cNvSpPr>
          <p:nvPr>
            <p:ph type="title"/>
          </p:nvPr>
        </p:nvSpPr>
        <p:spPr/>
        <p:txBody>
          <a:bodyPr/>
          <a:lstStyle/>
          <a:p>
            <a:r>
              <a:rPr lang="en-US" dirty="0" smtClean="0"/>
              <a:t>Arithmetic operations on matrices (contd.) </a:t>
            </a:r>
            <a:endParaRPr lang="en-US" dirty="0"/>
          </a:p>
        </p:txBody>
      </p:sp>
      <p:sp>
        <p:nvSpPr>
          <p:cNvPr id="6" name="Rectangle 5"/>
          <p:cNvSpPr/>
          <p:nvPr/>
        </p:nvSpPr>
        <p:spPr>
          <a:xfrm>
            <a:off x="259305" y="1269892"/>
            <a:ext cx="8488910" cy="526297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L</a:t>
            </a:r>
          </a:p>
          <a:p>
            <a:r>
              <a:rPr lang="en-US" sz="1400" dirty="0">
                <a:latin typeface="Consolas" pitchFamily="49" charset="0"/>
                <a:cs typeface="Consolas" pitchFamily="49" charset="0"/>
              </a:rPr>
              <a:t>     [,1] [,2] [,3]</a:t>
            </a:r>
          </a:p>
          <a:p>
            <a:r>
              <a:rPr lang="en-US" sz="1400" dirty="0">
                <a:latin typeface="Consolas" pitchFamily="49" charset="0"/>
                <a:cs typeface="Consolas" pitchFamily="49" charset="0"/>
              </a:rPr>
              <a:t>[1,]    1    7   13</a:t>
            </a:r>
          </a:p>
          <a:p>
            <a:r>
              <a:rPr lang="en-US" sz="1400" dirty="0">
                <a:latin typeface="Consolas" pitchFamily="49" charset="0"/>
                <a:cs typeface="Consolas" pitchFamily="49" charset="0"/>
              </a:rPr>
              <a:t>[2,]    2    8   14</a:t>
            </a:r>
          </a:p>
          <a:p>
            <a:r>
              <a:rPr lang="en-US" sz="1400" dirty="0">
                <a:latin typeface="Consolas" pitchFamily="49" charset="0"/>
                <a:cs typeface="Consolas" pitchFamily="49" charset="0"/>
              </a:rPr>
              <a:t>[3,]    3    9   15</a:t>
            </a:r>
          </a:p>
          <a:p>
            <a:r>
              <a:rPr lang="en-US" sz="1400" dirty="0">
                <a:latin typeface="Consolas" pitchFamily="49" charset="0"/>
                <a:cs typeface="Consolas" pitchFamily="49" charset="0"/>
              </a:rPr>
              <a:t>[4,]    4   10   16</a:t>
            </a:r>
          </a:p>
          <a:p>
            <a:r>
              <a:rPr lang="en-US" sz="1400" dirty="0">
                <a:latin typeface="Consolas" pitchFamily="49" charset="0"/>
                <a:cs typeface="Consolas" pitchFamily="49" charset="0"/>
              </a:rPr>
              <a:t>[5,]    5   11   17</a:t>
            </a:r>
          </a:p>
          <a:p>
            <a:r>
              <a:rPr lang="en-US" sz="1400" dirty="0">
                <a:latin typeface="Consolas" pitchFamily="49" charset="0"/>
                <a:cs typeface="Consolas" pitchFamily="49" charset="0"/>
              </a:rPr>
              <a:t>[6,]    6   12   18</a:t>
            </a:r>
          </a:p>
          <a:p>
            <a:r>
              <a:rPr lang="en-US" sz="1400" dirty="0">
                <a:latin typeface="Consolas" pitchFamily="49" charset="0"/>
                <a:cs typeface="Consolas" pitchFamily="49" charset="0"/>
              </a:rPr>
              <a:t>&gt; L2</a:t>
            </a:r>
          </a:p>
          <a:p>
            <a:r>
              <a:rPr lang="en-US" sz="1400" dirty="0">
                <a:latin typeface="Consolas" pitchFamily="49" charset="0"/>
                <a:cs typeface="Consolas" pitchFamily="49" charset="0"/>
              </a:rPr>
              <a:t>     [,1] [,2] [,3]</a:t>
            </a:r>
          </a:p>
          <a:p>
            <a:r>
              <a:rPr lang="en-US" sz="1400" dirty="0">
                <a:latin typeface="Consolas" pitchFamily="49" charset="0"/>
                <a:cs typeface="Consolas" pitchFamily="49" charset="0"/>
              </a:rPr>
              <a:t>[1,]   19   25   31</a:t>
            </a:r>
          </a:p>
          <a:p>
            <a:r>
              <a:rPr lang="en-US" sz="1400" dirty="0">
                <a:latin typeface="Consolas" pitchFamily="49" charset="0"/>
                <a:cs typeface="Consolas" pitchFamily="49" charset="0"/>
              </a:rPr>
              <a:t>[2,]   20   26   32</a:t>
            </a:r>
          </a:p>
          <a:p>
            <a:r>
              <a:rPr lang="en-US" sz="1400" dirty="0">
                <a:latin typeface="Consolas" pitchFamily="49" charset="0"/>
                <a:cs typeface="Consolas" pitchFamily="49" charset="0"/>
              </a:rPr>
              <a:t>[3,]   21   27   33</a:t>
            </a:r>
          </a:p>
          <a:p>
            <a:r>
              <a:rPr lang="en-US" sz="1400" dirty="0">
                <a:latin typeface="Consolas" pitchFamily="49" charset="0"/>
                <a:cs typeface="Consolas" pitchFamily="49" charset="0"/>
              </a:rPr>
              <a:t>[4,]   22   28   34</a:t>
            </a:r>
          </a:p>
          <a:p>
            <a:r>
              <a:rPr lang="en-US" sz="1400" dirty="0">
                <a:latin typeface="Consolas" pitchFamily="49" charset="0"/>
                <a:cs typeface="Consolas" pitchFamily="49" charset="0"/>
              </a:rPr>
              <a:t>[5,]   23   29   35</a:t>
            </a:r>
          </a:p>
          <a:p>
            <a:r>
              <a:rPr lang="en-US" sz="1400" dirty="0">
                <a:latin typeface="Consolas" pitchFamily="49" charset="0"/>
                <a:cs typeface="Consolas" pitchFamily="49" charset="0"/>
              </a:rPr>
              <a:t>[6,]   24   30   </a:t>
            </a:r>
            <a:r>
              <a:rPr lang="en-US" sz="1400" dirty="0" smtClean="0">
                <a:latin typeface="Consolas" pitchFamily="49" charset="0"/>
                <a:cs typeface="Consolas" pitchFamily="49" charset="0"/>
              </a:rPr>
              <a:t>36</a:t>
            </a:r>
          </a:p>
          <a:p>
            <a:r>
              <a:rPr lang="en-US" sz="1400" dirty="0">
                <a:latin typeface="Consolas" pitchFamily="49" charset="0"/>
                <a:cs typeface="Consolas" pitchFamily="49" charset="0"/>
              </a:rPr>
              <a:t>&gt; L*L2</a:t>
            </a:r>
          </a:p>
          <a:p>
            <a:r>
              <a:rPr lang="en-US" sz="1400" dirty="0">
                <a:latin typeface="Consolas" pitchFamily="49" charset="0"/>
                <a:cs typeface="Consolas" pitchFamily="49" charset="0"/>
              </a:rPr>
              <a:t>     [,1] [,2] [,3]</a:t>
            </a:r>
          </a:p>
          <a:p>
            <a:r>
              <a:rPr lang="en-US" sz="1400" dirty="0">
                <a:latin typeface="Consolas" pitchFamily="49" charset="0"/>
                <a:cs typeface="Consolas" pitchFamily="49" charset="0"/>
              </a:rPr>
              <a:t>[1,]   19  175  403</a:t>
            </a:r>
          </a:p>
          <a:p>
            <a:r>
              <a:rPr lang="en-US" sz="1400" dirty="0">
                <a:latin typeface="Consolas" pitchFamily="49" charset="0"/>
                <a:cs typeface="Consolas" pitchFamily="49" charset="0"/>
              </a:rPr>
              <a:t>[2,]   40  208  448</a:t>
            </a:r>
          </a:p>
          <a:p>
            <a:r>
              <a:rPr lang="en-US" sz="1400" dirty="0">
                <a:latin typeface="Consolas" pitchFamily="49" charset="0"/>
                <a:cs typeface="Consolas" pitchFamily="49" charset="0"/>
              </a:rPr>
              <a:t>[3,]   63  243  495</a:t>
            </a:r>
          </a:p>
          <a:p>
            <a:r>
              <a:rPr lang="en-US" sz="1400" dirty="0">
                <a:latin typeface="Consolas" pitchFamily="49" charset="0"/>
                <a:cs typeface="Consolas" pitchFamily="49" charset="0"/>
              </a:rPr>
              <a:t>[4,]   88  280  544</a:t>
            </a:r>
          </a:p>
          <a:p>
            <a:r>
              <a:rPr lang="en-US" sz="1400" dirty="0">
                <a:latin typeface="Consolas" pitchFamily="49" charset="0"/>
                <a:cs typeface="Consolas" pitchFamily="49" charset="0"/>
              </a:rPr>
              <a:t>[5,]  115  319  595</a:t>
            </a:r>
          </a:p>
          <a:p>
            <a:r>
              <a:rPr lang="en-US" sz="1400" dirty="0">
                <a:latin typeface="Consolas" pitchFamily="49" charset="0"/>
                <a:cs typeface="Consolas" pitchFamily="49" charset="0"/>
              </a:rPr>
              <a:t>[6,]  144  360  </a:t>
            </a:r>
            <a:r>
              <a:rPr lang="en-US" sz="1400" dirty="0" smtClean="0">
                <a:latin typeface="Consolas" pitchFamily="49" charset="0"/>
                <a:cs typeface="Consolas" pitchFamily="49" charset="0"/>
              </a:rPr>
              <a:t>648</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038783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305" y="974362"/>
            <a:ext cx="8024883" cy="3539430"/>
          </a:xfrm>
          <a:prstGeom prst="rect">
            <a:avLst/>
          </a:prstGeom>
        </p:spPr>
        <p:txBody>
          <a:bodyPr wrap="square">
            <a:spAutoFit/>
          </a:bodyPr>
          <a:lstStyle/>
          <a:p>
            <a:r>
              <a:rPr lang="en-US" sz="1600" dirty="0" smtClean="0"/>
              <a:t>Scalar Multiplication</a:t>
            </a:r>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r>
              <a:rPr lang="en-US" sz="1600" dirty="0" smtClean="0"/>
              <a:t>Mathematical matrix addition</a:t>
            </a:r>
          </a:p>
          <a:p>
            <a:endParaRPr lang="en-US" sz="1600" dirty="0"/>
          </a:p>
          <a:p>
            <a:endParaRPr lang="en-US" sz="1600" dirty="0"/>
          </a:p>
        </p:txBody>
      </p:sp>
      <p:sp>
        <p:nvSpPr>
          <p:cNvPr id="2" name="Title 1"/>
          <p:cNvSpPr>
            <a:spLocks noGrp="1"/>
          </p:cNvSpPr>
          <p:nvPr>
            <p:ph type="title"/>
          </p:nvPr>
        </p:nvSpPr>
        <p:spPr/>
        <p:txBody>
          <a:bodyPr/>
          <a:lstStyle/>
          <a:p>
            <a:r>
              <a:rPr lang="en-US" dirty="0"/>
              <a:t>Arithmetic operations on </a:t>
            </a:r>
            <a:r>
              <a:rPr lang="en-US" dirty="0" smtClean="0"/>
              <a:t>matrices (contd.)</a:t>
            </a:r>
            <a:endParaRPr lang="en-US" dirty="0"/>
          </a:p>
        </p:txBody>
      </p:sp>
      <p:sp>
        <p:nvSpPr>
          <p:cNvPr id="3" name="TextBox 2"/>
          <p:cNvSpPr txBox="1"/>
          <p:nvPr/>
        </p:nvSpPr>
        <p:spPr>
          <a:xfrm>
            <a:off x="251040" y="1353976"/>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3*L</a:t>
            </a:r>
            <a:endParaRPr lang="fr-FR" sz="1400" dirty="0">
              <a:latin typeface="Consolas" pitchFamily="49" charset="0"/>
              <a:cs typeface="Consolas" pitchFamily="49" charset="0"/>
            </a:endParaRPr>
          </a:p>
          <a:p>
            <a:r>
              <a:rPr lang="fr-FR" sz="1400" dirty="0">
                <a:latin typeface="Consolas" pitchFamily="49" charset="0"/>
                <a:cs typeface="Consolas" pitchFamily="49" charset="0"/>
              </a:rPr>
              <a:t>     [,1] [,2] [,3]</a:t>
            </a:r>
          </a:p>
          <a:p>
            <a:r>
              <a:rPr lang="fr-FR" sz="1400" dirty="0">
                <a:latin typeface="Consolas" pitchFamily="49" charset="0"/>
                <a:cs typeface="Consolas" pitchFamily="49" charset="0"/>
              </a:rPr>
              <a:t>[1,]    3   21   39</a:t>
            </a:r>
          </a:p>
          <a:p>
            <a:r>
              <a:rPr lang="fr-FR" sz="1400" dirty="0">
                <a:latin typeface="Consolas" pitchFamily="49" charset="0"/>
                <a:cs typeface="Consolas" pitchFamily="49" charset="0"/>
              </a:rPr>
              <a:t>[2,]    6   24   42</a:t>
            </a:r>
          </a:p>
          <a:p>
            <a:r>
              <a:rPr lang="fr-FR" sz="1400" dirty="0">
                <a:latin typeface="Consolas" pitchFamily="49" charset="0"/>
                <a:cs typeface="Consolas" pitchFamily="49" charset="0"/>
              </a:rPr>
              <a:t>[3,]    9   27   45</a:t>
            </a:r>
          </a:p>
          <a:p>
            <a:r>
              <a:rPr lang="fr-FR" sz="1400" dirty="0">
                <a:latin typeface="Consolas" pitchFamily="49" charset="0"/>
                <a:cs typeface="Consolas" pitchFamily="49" charset="0"/>
              </a:rPr>
              <a:t>[4,]   12   30   48</a:t>
            </a:r>
          </a:p>
          <a:p>
            <a:r>
              <a:rPr lang="fr-FR" sz="1400" dirty="0">
                <a:latin typeface="Consolas" pitchFamily="49" charset="0"/>
                <a:cs typeface="Consolas" pitchFamily="49" charset="0"/>
              </a:rPr>
              <a:t>[5,]   15   33   51</a:t>
            </a:r>
          </a:p>
          <a:p>
            <a:r>
              <a:rPr lang="fr-FR" sz="1400" dirty="0">
                <a:latin typeface="Consolas" pitchFamily="49" charset="0"/>
                <a:cs typeface="Consolas" pitchFamily="49" charset="0"/>
              </a:rPr>
              <a:t>[6,]   18   36   54</a:t>
            </a:r>
            <a:endParaRPr lang="fr-FR" sz="1400" dirty="0" smtClean="0">
              <a:latin typeface="Consolas" pitchFamily="49" charset="0"/>
              <a:cs typeface="Consolas" pitchFamily="49" charset="0"/>
            </a:endParaRPr>
          </a:p>
        </p:txBody>
      </p:sp>
      <p:sp>
        <p:nvSpPr>
          <p:cNvPr id="6" name="TextBox 5"/>
          <p:cNvSpPr txBox="1"/>
          <p:nvPr/>
        </p:nvSpPr>
        <p:spPr>
          <a:xfrm>
            <a:off x="251040" y="4014899"/>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a:latin typeface="Consolas" pitchFamily="49" charset="0"/>
                <a:cs typeface="Consolas" pitchFamily="49" charset="0"/>
              </a:rPr>
              <a:t>&gt; L+L</a:t>
            </a:r>
          </a:p>
          <a:p>
            <a:r>
              <a:rPr lang="fr-FR" sz="1400" dirty="0">
                <a:latin typeface="Consolas" pitchFamily="49" charset="0"/>
                <a:cs typeface="Consolas" pitchFamily="49" charset="0"/>
              </a:rPr>
              <a:t>     [,1] [,2] [,3]</a:t>
            </a:r>
          </a:p>
          <a:p>
            <a:r>
              <a:rPr lang="fr-FR" sz="1400" dirty="0">
                <a:latin typeface="Consolas" pitchFamily="49" charset="0"/>
                <a:cs typeface="Consolas" pitchFamily="49" charset="0"/>
              </a:rPr>
              <a:t>[1,]    2   14   26</a:t>
            </a:r>
          </a:p>
          <a:p>
            <a:r>
              <a:rPr lang="fr-FR" sz="1400" dirty="0">
                <a:latin typeface="Consolas" pitchFamily="49" charset="0"/>
                <a:cs typeface="Consolas" pitchFamily="49" charset="0"/>
              </a:rPr>
              <a:t>[2,]    4   16   28</a:t>
            </a:r>
          </a:p>
          <a:p>
            <a:r>
              <a:rPr lang="fr-FR" sz="1400" dirty="0">
                <a:latin typeface="Consolas" pitchFamily="49" charset="0"/>
                <a:cs typeface="Consolas" pitchFamily="49" charset="0"/>
              </a:rPr>
              <a:t>[3,]    6   18   30</a:t>
            </a:r>
          </a:p>
          <a:p>
            <a:r>
              <a:rPr lang="fr-FR" sz="1400" dirty="0">
                <a:latin typeface="Consolas" pitchFamily="49" charset="0"/>
                <a:cs typeface="Consolas" pitchFamily="49" charset="0"/>
              </a:rPr>
              <a:t>[4,]    8   20   32</a:t>
            </a:r>
          </a:p>
          <a:p>
            <a:r>
              <a:rPr lang="fr-FR" sz="1400" dirty="0">
                <a:latin typeface="Consolas" pitchFamily="49" charset="0"/>
                <a:cs typeface="Consolas" pitchFamily="49" charset="0"/>
              </a:rPr>
              <a:t>[5,]   10   22   34</a:t>
            </a:r>
          </a:p>
          <a:p>
            <a:r>
              <a:rPr lang="fr-FR" sz="1400" dirty="0">
                <a:latin typeface="Consolas" pitchFamily="49" charset="0"/>
                <a:cs typeface="Consolas" pitchFamily="49" charset="0"/>
              </a:rPr>
              <a:t>[6,]   12   24   36</a:t>
            </a:r>
            <a:endParaRPr lang="fr-FR" sz="1400" dirty="0" smtClean="0">
              <a:latin typeface="Consolas" pitchFamily="49" charset="0"/>
              <a:cs typeface="Consolas" pitchFamily="49" charset="0"/>
            </a:endParaRPr>
          </a:p>
        </p:txBody>
      </p:sp>
    </p:spTree>
    <p:extLst>
      <p:ext uri="{BB962C8B-B14F-4D97-AF65-F5344CB8AC3E}">
        <p14:creationId xmlns:p14="http://schemas.microsoft.com/office/powerpoint/2010/main" val="4170834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dimensional arrays</a:t>
            </a:r>
            <a:endParaRPr lang="en-US" dirty="0"/>
          </a:p>
        </p:txBody>
      </p:sp>
      <p:sp>
        <p:nvSpPr>
          <p:cNvPr id="3" name="Rectangle 2"/>
          <p:cNvSpPr/>
          <p:nvPr/>
        </p:nvSpPr>
        <p:spPr>
          <a:xfrm>
            <a:off x="193183" y="1001940"/>
            <a:ext cx="8809149" cy="4031873"/>
          </a:xfrm>
          <a:prstGeom prst="rect">
            <a:avLst/>
          </a:prstGeom>
        </p:spPr>
        <p:txBody>
          <a:bodyPr wrap="square">
            <a:spAutoFit/>
          </a:bodyPr>
          <a:lstStyle/>
          <a:p>
            <a:pPr marL="285750" indent="-285750">
              <a:buFont typeface="Arial" pitchFamily="34" charset="0"/>
              <a:buChar char="•"/>
            </a:pPr>
            <a:r>
              <a:rPr lang="en-US" sz="1600" dirty="0" smtClean="0"/>
              <a:t>Matrices are two-dimensional data structures. </a:t>
            </a:r>
            <a:r>
              <a:rPr lang="en-US" sz="1600" dirty="0"/>
              <a:t>But suppose we also have data taken at different times, one </a:t>
            </a:r>
            <a:r>
              <a:rPr lang="en-US" sz="1600" dirty="0" smtClean="0"/>
              <a:t>data point </a:t>
            </a:r>
            <a:r>
              <a:rPr lang="en-US" sz="1600" dirty="0"/>
              <a:t>per person per variable per time. </a:t>
            </a:r>
            <a:r>
              <a:rPr lang="en-US" sz="1600" dirty="0" smtClean="0"/>
              <a:t>‘Time’ </a:t>
            </a:r>
            <a:r>
              <a:rPr lang="en-US" sz="1600" dirty="0"/>
              <a:t>then becomes the third </a:t>
            </a:r>
            <a:r>
              <a:rPr lang="en-US" sz="1600" dirty="0" smtClean="0"/>
              <a:t>dimension, in </a:t>
            </a:r>
            <a:r>
              <a:rPr lang="en-US" sz="1600" dirty="0"/>
              <a:t>addition to rows and </a:t>
            </a:r>
            <a:r>
              <a:rPr lang="en-US" sz="1600" dirty="0" smtClean="0"/>
              <a:t>columns</a:t>
            </a:r>
          </a:p>
          <a:p>
            <a:pPr marL="285750" indent="-285750">
              <a:buFont typeface="Arial" pitchFamily="34" charset="0"/>
              <a:buChar char="•"/>
            </a:pPr>
            <a:r>
              <a:rPr lang="en-US" sz="1600" dirty="0" smtClean="0"/>
              <a:t>In </a:t>
            </a:r>
            <a:r>
              <a:rPr lang="en-US" sz="1600" dirty="0"/>
              <a:t>R, such data sets are called </a:t>
            </a:r>
            <a:r>
              <a:rPr lang="en-US" sz="1600" i="1" dirty="0" smtClean="0"/>
              <a:t>arrays</a:t>
            </a:r>
            <a:endParaRPr lang="en-US" sz="1600" dirty="0"/>
          </a:p>
          <a:p>
            <a:pPr marL="285750" indent="-285750">
              <a:buFont typeface="Arial" pitchFamily="34" charset="0"/>
              <a:buChar char="•"/>
            </a:pPr>
            <a:r>
              <a:rPr lang="en-US" sz="1600" dirty="0"/>
              <a:t>As a simple example, consider students and test </a:t>
            </a:r>
            <a:r>
              <a:rPr lang="en-US" sz="1600" dirty="0" smtClean="0"/>
              <a:t>scores</a:t>
            </a:r>
          </a:p>
          <a:p>
            <a:pPr marL="742950" lvl="1" indent="-285750">
              <a:buFont typeface="Courier New" pitchFamily="49" charset="0"/>
              <a:buChar char="o"/>
            </a:pPr>
            <a:r>
              <a:rPr lang="en-US" sz="1600" dirty="0" smtClean="0"/>
              <a:t>Say </a:t>
            </a:r>
            <a:r>
              <a:rPr lang="en-US" sz="1600" dirty="0"/>
              <a:t>each </a:t>
            </a:r>
            <a:r>
              <a:rPr lang="en-US" sz="1600" dirty="0" smtClean="0"/>
              <a:t>test consists </a:t>
            </a:r>
            <a:r>
              <a:rPr lang="en-US" sz="1600" dirty="0"/>
              <a:t>of two parts, so we record two scores for a student for each </a:t>
            </a:r>
            <a:r>
              <a:rPr lang="en-US" sz="1600" dirty="0" smtClean="0"/>
              <a:t>test</a:t>
            </a:r>
          </a:p>
          <a:p>
            <a:pPr marL="742950" lvl="1" indent="-285750">
              <a:buFont typeface="Courier New" pitchFamily="49" charset="0"/>
              <a:buChar char="o"/>
            </a:pPr>
            <a:r>
              <a:rPr lang="en-US" sz="1600" dirty="0" smtClean="0"/>
              <a:t>Now</a:t>
            </a:r>
            <a:r>
              <a:rPr lang="en-US" sz="1600" dirty="0"/>
              <a:t> </a:t>
            </a:r>
            <a:r>
              <a:rPr lang="en-US" sz="1600" dirty="0" smtClean="0"/>
              <a:t>suppose </a:t>
            </a:r>
            <a:r>
              <a:rPr lang="en-US" sz="1600" dirty="0"/>
              <a:t>that we have two </a:t>
            </a:r>
            <a:r>
              <a:rPr lang="en-US" sz="1600" dirty="0" smtClean="0"/>
              <a:t>tests</a:t>
            </a:r>
          </a:p>
          <a:p>
            <a:pPr marL="742950" lvl="1" indent="-285750">
              <a:buFont typeface="Courier New" pitchFamily="49" charset="0"/>
              <a:buChar char="o"/>
            </a:pPr>
            <a:r>
              <a:rPr lang="en-US" sz="1600" dirty="0" smtClean="0"/>
              <a:t>Here’s </a:t>
            </a:r>
            <a:r>
              <a:rPr lang="en-US" sz="1600" dirty="0"/>
              <a:t>the data for the first test</a:t>
            </a:r>
            <a:r>
              <a:rPr lang="en-US" sz="1600" dirty="0" smtClean="0"/>
              <a:t>:</a:t>
            </a:r>
          </a:p>
          <a:p>
            <a:endParaRPr lang="en-US" sz="1600" dirty="0"/>
          </a:p>
          <a:p>
            <a:endParaRPr lang="en-US" sz="1600" dirty="0"/>
          </a:p>
          <a:p>
            <a:endParaRPr lang="en-US" sz="1600" dirty="0" smtClean="0"/>
          </a:p>
          <a:p>
            <a:endParaRPr lang="en-US" sz="1600" dirty="0"/>
          </a:p>
          <a:p>
            <a:endParaRPr lang="en-US" sz="1600" dirty="0" smtClean="0"/>
          </a:p>
          <a:p>
            <a:endParaRPr lang="en-US" sz="1600" dirty="0"/>
          </a:p>
          <a:p>
            <a:r>
              <a:rPr lang="en-US" sz="1600" dirty="0" smtClean="0"/>
              <a:t>Here </a:t>
            </a:r>
            <a:r>
              <a:rPr lang="en-US" sz="1600" dirty="0"/>
              <a:t>are the scores for the same students on the </a:t>
            </a:r>
            <a:r>
              <a:rPr lang="en-US" sz="1600" dirty="0" smtClean="0"/>
              <a:t>second test:</a:t>
            </a:r>
            <a:endParaRPr lang="en-US" sz="1600" dirty="0"/>
          </a:p>
        </p:txBody>
      </p:sp>
      <p:sp>
        <p:nvSpPr>
          <p:cNvPr id="4" name="TextBox 3"/>
          <p:cNvSpPr txBox="1"/>
          <p:nvPr/>
        </p:nvSpPr>
        <p:spPr>
          <a:xfrm>
            <a:off x="221871" y="3181046"/>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firsttest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46 30</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2,] 21 25</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3,] 50 </a:t>
            </a:r>
            <a:r>
              <a:rPr lang="en-US" sz="1400" dirty="0" smtClean="0">
                <a:latin typeface="Consolas" pitchFamily="49" charset="0"/>
                <a:cs typeface="Consolas" pitchFamily="49" charset="0"/>
              </a:rPr>
              <a:t>50</a:t>
            </a:r>
            <a:endParaRPr lang="en-US" sz="1400" dirty="0">
              <a:latin typeface="Consolas" pitchFamily="49" charset="0"/>
              <a:cs typeface="Consolas" pitchFamily="49" charset="0"/>
            </a:endParaRPr>
          </a:p>
        </p:txBody>
      </p:sp>
      <p:sp>
        <p:nvSpPr>
          <p:cNvPr id="5" name="TextBox 4"/>
          <p:cNvSpPr txBox="1"/>
          <p:nvPr/>
        </p:nvSpPr>
        <p:spPr>
          <a:xfrm>
            <a:off x="221871" y="4956183"/>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secondtest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46 </a:t>
            </a:r>
            <a:r>
              <a:rPr lang="en-US" sz="1400" dirty="0" smtClean="0">
                <a:latin typeface="Consolas" pitchFamily="49" charset="0"/>
                <a:cs typeface="Consolas" pitchFamily="49" charset="0"/>
              </a:rPr>
              <a:t>43</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2,] </a:t>
            </a:r>
            <a:r>
              <a:rPr lang="en-US" sz="1400" dirty="0" smtClean="0">
                <a:latin typeface="Consolas" pitchFamily="49" charset="0"/>
                <a:cs typeface="Consolas" pitchFamily="49" charset="0"/>
              </a:rPr>
              <a:t>41 35</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3,] 50 </a:t>
            </a:r>
            <a:r>
              <a:rPr lang="en-US" sz="1400" dirty="0" smtClean="0">
                <a:latin typeface="Consolas" pitchFamily="49" charset="0"/>
                <a:cs typeface="Consolas" pitchFamily="49" charset="0"/>
              </a:rPr>
              <a:t>50</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341240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dimensional arrays</a:t>
            </a:r>
            <a:endParaRPr lang="en-US" dirty="0"/>
          </a:p>
        </p:txBody>
      </p:sp>
      <p:sp>
        <p:nvSpPr>
          <p:cNvPr id="3" name="Rectangle 2"/>
          <p:cNvSpPr/>
          <p:nvPr/>
        </p:nvSpPr>
        <p:spPr>
          <a:xfrm>
            <a:off x="193183" y="911787"/>
            <a:ext cx="8809149" cy="3046988"/>
          </a:xfrm>
          <a:prstGeom prst="rect">
            <a:avLst/>
          </a:prstGeom>
        </p:spPr>
        <p:txBody>
          <a:bodyPr wrap="square">
            <a:spAutoFit/>
          </a:bodyPr>
          <a:lstStyle/>
          <a:p>
            <a:pPr marL="285750" indent="-285750">
              <a:buFont typeface="Arial" pitchFamily="34" charset="0"/>
              <a:buChar char="•"/>
            </a:pPr>
            <a:r>
              <a:rPr lang="en-US" sz="1600" dirty="0" smtClean="0"/>
              <a:t>Now </a:t>
            </a:r>
            <a:r>
              <a:rPr lang="en-US" sz="1600" dirty="0"/>
              <a:t>let’s put both tests into one data structure, which we’ll name </a:t>
            </a:r>
            <a:r>
              <a:rPr lang="en-US" sz="1600" dirty="0" smtClean="0"/>
              <a:t>tests</a:t>
            </a:r>
            <a:endParaRPr lang="en-US" sz="1600" dirty="0"/>
          </a:p>
          <a:p>
            <a:pPr marL="285750" indent="-285750">
              <a:buFont typeface="Arial" pitchFamily="34" charset="0"/>
              <a:buChar char="•"/>
            </a:pPr>
            <a:r>
              <a:rPr lang="en-US" sz="1600" dirty="0" smtClean="0"/>
              <a:t>It will have two </a:t>
            </a:r>
            <a:r>
              <a:rPr lang="en-US" sz="1600" dirty="0"/>
              <a:t>“layers”—one layer per test—with three </a:t>
            </a:r>
            <a:r>
              <a:rPr lang="en-US" sz="1600" dirty="0" smtClean="0"/>
              <a:t>rows and </a:t>
            </a:r>
            <a:r>
              <a:rPr lang="en-US" sz="1600" dirty="0"/>
              <a:t>two columns within each </a:t>
            </a:r>
            <a:r>
              <a:rPr lang="en-US" sz="1600" dirty="0" smtClean="0"/>
              <a:t>layer</a:t>
            </a:r>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Each </a:t>
            </a:r>
            <a:r>
              <a:rPr lang="en-US" sz="1600" dirty="0"/>
              <a:t>element of </a:t>
            </a:r>
            <a:r>
              <a:rPr lang="en-US" sz="1600" dirty="0" smtClean="0"/>
              <a:t>‘tests’ </a:t>
            </a:r>
            <a:r>
              <a:rPr lang="en-US" sz="1600" dirty="0"/>
              <a:t>now has three subscripts, rather than two as </a:t>
            </a:r>
            <a:r>
              <a:rPr lang="en-US" sz="1600" dirty="0" smtClean="0"/>
              <a:t>in the </a:t>
            </a:r>
            <a:r>
              <a:rPr lang="en-US" sz="1600" dirty="0"/>
              <a:t>matrix case</a:t>
            </a:r>
            <a:r>
              <a:rPr lang="en-US" sz="1600" dirty="0" smtClean="0"/>
              <a:t>. </a:t>
            </a:r>
            <a:br>
              <a:rPr lang="en-US" sz="1600" dirty="0" smtClean="0"/>
            </a:br>
            <a:r>
              <a:rPr lang="en-US" sz="1600" i="1" dirty="0" smtClean="0"/>
              <a:t>For </a:t>
            </a:r>
            <a:r>
              <a:rPr lang="en-US" sz="1600" i="1" dirty="0"/>
              <a:t>instance</a:t>
            </a:r>
            <a:r>
              <a:rPr lang="en-US" sz="1600" dirty="0"/>
              <a:t>, the score on the second portion of test 1 </a:t>
            </a:r>
            <a:r>
              <a:rPr lang="en-US" sz="1600" dirty="0" smtClean="0"/>
              <a:t>for student </a:t>
            </a:r>
            <a:r>
              <a:rPr lang="en-US" sz="1600" dirty="0"/>
              <a:t>3 is retrieved as follows</a:t>
            </a:r>
            <a:r>
              <a:rPr lang="en-US" sz="1600" dirty="0" smtClean="0"/>
              <a:t>:</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Printing an array displays </a:t>
            </a:r>
            <a:r>
              <a:rPr lang="en-US" sz="1600" dirty="0"/>
              <a:t>the data layer by layer</a:t>
            </a:r>
            <a:r>
              <a:rPr lang="en-US" sz="1600" dirty="0" smtClean="0"/>
              <a:t>:</a:t>
            </a:r>
            <a:endParaRPr lang="en-US" sz="1600" dirty="0"/>
          </a:p>
        </p:txBody>
      </p:sp>
      <p:sp>
        <p:nvSpPr>
          <p:cNvPr id="4" name="TextBox 3"/>
          <p:cNvSpPr txBox="1"/>
          <p:nvPr/>
        </p:nvSpPr>
        <p:spPr>
          <a:xfrm>
            <a:off x="400688" y="1509869"/>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tests &lt;- array(data=c(</a:t>
            </a:r>
            <a:r>
              <a:rPr lang="en-US" sz="1400" dirty="0" err="1">
                <a:latin typeface="Consolas" pitchFamily="49" charset="0"/>
                <a:cs typeface="Consolas" pitchFamily="49" charset="0"/>
              </a:rPr>
              <a:t>firsttest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secondtest</a:t>
            </a:r>
            <a:r>
              <a:rPr lang="en-US" sz="1400" dirty="0" smtClean="0">
                <a:latin typeface="Consolas" pitchFamily="49" charset="0"/>
                <a:cs typeface="Consolas" pitchFamily="49" charset="0"/>
              </a:rPr>
              <a:t>), dim=c(3,2,2))</a:t>
            </a:r>
            <a:endParaRPr lang="en-US" sz="1400" dirty="0">
              <a:latin typeface="Consolas" pitchFamily="49" charset="0"/>
              <a:cs typeface="Consolas" pitchFamily="49" charset="0"/>
            </a:endParaRPr>
          </a:p>
        </p:txBody>
      </p:sp>
      <p:sp>
        <p:nvSpPr>
          <p:cNvPr id="5" name="TextBox 4"/>
          <p:cNvSpPr txBox="1"/>
          <p:nvPr/>
        </p:nvSpPr>
        <p:spPr>
          <a:xfrm>
            <a:off x="400688" y="2720794"/>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tests[3,2,1]</a:t>
            </a:r>
          </a:p>
          <a:p>
            <a:r>
              <a:rPr lang="en-US" sz="1400" dirty="0">
                <a:latin typeface="Consolas" pitchFamily="49" charset="0"/>
                <a:cs typeface="Consolas" pitchFamily="49" charset="0"/>
              </a:rPr>
              <a:t>[1] </a:t>
            </a:r>
            <a:r>
              <a:rPr lang="en-US" sz="1400" dirty="0" smtClean="0">
                <a:latin typeface="Consolas" pitchFamily="49" charset="0"/>
                <a:cs typeface="Consolas" pitchFamily="49" charset="0"/>
              </a:rPr>
              <a:t>48</a:t>
            </a:r>
            <a:endParaRPr lang="en-US" sz="1400" dirty="0">
              <a:latin typeface="Consolas" pitchFamily="49" charset="0"/>
              <a:cs typeface="Consolas" pitchFamily="49" charset="0"/>
            </a:endParaRPr>
          </a:p>
        </p:txBody>
      </p:sp>
      <p:sp>
        <p:nvSpPr>
          <p:cNvPr id="6" name="TextBox 5"/>
          <p:cNvSpPr txBox="1"/>
          <p:nvPr/>
        </p:nvSpPr>
        <p:spPr>
          <a:xfrm>
            <a:off x="398540" y="3888522"/>
            <a:ext cx="8468436" cy="246221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a:latin typeface="Consolas" pitchFamily="49" charset="0"/>
                <a:cs typeface="Consolas" pitchFamily="49" charset="0"/>
              </a:rPr>
              <a:t>tests</a:t>
            </a:r>
          </a:p>
          <a:p>
            <a:r>
              <a:rPr lang="en-US" sz="1400" dirty="0" smtClean="0">
                <a:latin typeface="Consolas" pitchFamily="49" charset="0"/>
                <a:cs typeface="Consolas" pitchFamily="49" charset="0"/>
              </a:rPr>
              <a:t>    , </a:t>
            </a:r>
            <a:r>
              <a:rPr lang="en-US" sz="1400" dirty="0">
                <a:latin typeface="Consolas" pitchFamily="49" charset="0"/>
                <a:cs typeface="Consolas" pitchFamily="49" charset="0"/>
              </a:rPr>
              <a:t>, 1</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46 30</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2,] 21 25</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3,] 50 48</a:t>
            </a:r>
          </a:p>
          <a:p>
            <a:r>
              <a:rPr lang="en-US" sz="1400" dirty="0" smtClean="0">
                <a:latin typeface="Consolas" pitchFamily="49" charset="0"/>
                <a:cs typeface="Consolas" pitchFamily="49" charset="0"/>
              </a:rPr>
              <a:t>    , </a:t>
            </a:r>
            <a:r>
              <a:rPr lang="en-US" sz="1400" dirty="0">
                <a:latin typeface="Consolas" pitchFamily="49" charset="0"/>
                <a:cs typeface="Consolas" pitchFamily="49" charset="0"/>
              </a:rPr>
              <a:t>,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[,2]</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1,] 46 43</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2,] 41 35</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3,] 50 </a:t>
            </a:r>
            <a:r>
              <a:rPr lang="en-US" sz="1400" dirty="0" smtClean="0">
                <a:latin typeface="Consolas" pitchFamily="49" charset="0"/>
                <a:cs typeface="Consolas" pitchFamily="49" charset="0"/>
              </a:rPr>
              <a:t>49</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3775146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vs. SAS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0192132"/>
              </p:ext>
            </p:extLst>
          </p:nvPr>
        </p:nvGraphicFramePr>
        <p:xfrm>
          <a:off x="136480" y="973912"/>
          <a:ext cx="8871043" cy="5825744"/>
        </p:xfrm>
        <a:graphic>
          <a:graphicData uri="http://schemas.openxmlformats.org/drawingml/2006/table">
            <a:tbl>
              <a:tblPr firstRow="1" bandRow="1">
                <a:tableStyleId>{6E25E649-3F16-4E02-A733-19D2CDBF48F0}</a:tableStyleId>
              </a:tblPr>
              <a:tblGrid>
                <a:gridCol w="2115403"/>
                <a:gridCol w="3179928"/>
                <a:gridCol w="3575712"/>
              </a:tblGrid>
              <a:tr h="384048">
                <a:tc>
                  <a:txBody>
                    <a:bodyPr/>
                    <a:lstStyle/>
                    <a:p>
                      <a:endParaRPr lang="en-US" sz="1900" dirty="0"/>
                    </a:p>
                  </a:txBody>
                  <a:tcPr/>
                </a:tc>
                <a:tc>
                  <a:txBody>
                    <a:bodyPr/>
                    <a:lstStyle/>
                    <a:p>
                      <a:r>
                        <a:rPr lang="en-US" sz="1900" dirty="0" smtClean="0"/>
                        <a:t>SAS</a:t>
                      </a:r>
                      <a:endParaRPr lang="en-US" sz="1900" dirty="0"/>
                    </a:p>
                  </a:txBody>
                  <a:tcPr/>
                </a:tc>
                <a:tc>
                  <a:txBody>
                    <a:bodyPr/>
                    <a:lstStyle/>
                    <a:p>
                      <a:r>
                        <a:rPr lang="en-US" sz="1900" dirty="0" smtClean="0"/>
                        <a:t>R</a:t>
                      </a:r>
                      <a:endParaRPr lang="en-US" sz="1900" dirty="0"/>
                    </a:p>
                  </a:txBody>
                  <a:tcPr/>
                </a:tc>
              </a:tr>
              <a:tr h="1371600">
                <a:tc>
                  <a:txBody>
                    <a:bodyPr/>
                    <a:lstStyle/>
                    <a:p>
                      <a:r>
                        <a:rPr lang="en-US" sz="1400" b="1" dirty="0" smtClean="0"/>
                        <a:t>Memory Processing</a:t>
                      </a:r>
                      <a:endParaRPr lang="en-US" sz="1400" b="1" dirty="0"/>
                    </a:p>
                  </a:txBody>
                  <a:tcPr/>
                </a:tc>
                <a:tc>
                  <a:txBody>
                    <a:bodyPr/>
                    <a:lstStyle/>
                    <a:p>
                      <a:r>
                        <a:rPr lang="en-US" sz="1400" b="1" dirty="0" smtClean="0"/>
                        <a:t>Data</a:t>
                      </a:r>
                      <a:r>
                        <a:rPr lang="en-US" sz="1400" b="1" baseline="0" dirty="0" smtClean="0"/>
                        <a:t> stored on disk</a:t>
                      </a:r>
                    </a:p>
                    <a:p>
                      <a:pPr marL="171450" indent="-171450">
                        <a:buFont typeface="Arial" pitchFamily="34" charset="0"/>
                        <a:buChar char="•"/>
                      </a:pPr>
                      <a:r>
                        <a:rPr lang="en-US" sz="1400" baseline="0" dirty="0" smtClean="0"/>
                        <a:t>Execution is slower</a:t>
                      </a:r>
                    </a:p>
                    <a:p>
                      <a:pPr marL="171450" indent="-171450">
                        <a:buFont typeface="Arial" pitchFamily="34" charset="0"/>
                        <a:buChar char="•"/>
                      </a:pPr>
                      <a:r>
                        <a:rPr lang="en-US" sz="1400" baseline="0" dirty="0" smtClean="0"/>
                        <a:t>Can handle bigger data with relative ease</a:t>
                      </a:r>
                      <a:endParaRPr lang="en-US" sz="1400" b="0" dirty="0"/>
                    </a:p>
                  </a:txBody>
                  <a:tcPr/>
                </a:tc>
                <a:tc>
                  <a:txBody>
                    <a:bodyPr/>
                    <a:lstStyle/>
                    <a:p>
                      <a:r>
                        <a:rPr lang="en-US" sz="1400" b="1" dirty="0" smtClean="0"/>
                        <a:t>In memory (RAM)</a:t>
                      </a:r>
                    </a:p>
                    <a:p>
                      <a:pPr marL="171450" indent="-171450">
                        <a:buFont typeface="Arial" pitchFamily="34" charset="0"/>
                        <a:buChar char="•"/>
                      </a:pPr>
                      <a:r>
                        <a:rPr lang="en-US" sz="1400" dirty="0" smtClean="0"/>
                        <a:t>Makes execution faster </a:t>
                      </a:r>
                    </a:p>
                    <a:p>
                      <a:pPr marL="171450" indent="-171450">
                        <a:buFont typeface="Arial" pitchFamily="34" charset="0"/>
                        <a:buChar char="•"/>
                      </a:pPr>
                      <a:r>
                        <a:rPr lang="en-US" sz="1400" dirty="0" smtClean="0"/>
                        <a:t>Runs out of memory (high RAM requirement),</a:t>
                      </a:r>
                      <a:r>
                        <a:rPr lang="en-US" sz="1400" baseline="0" dirty="0" smtClean="0"/>
                        <a:t> a</a:t>
                      </a:r>
                      <a:r>
                        <a:rPr lang="en-US" sz="1400" dirty="0" smtClean="0"/>
                        <a:t>dvancements in parallel processing helps</a:t>
                      </a:r>
                      <a:r>
                        <a:rPr lang="en-US" sz="1400" baseline="0" dirty="0" smtClean="0"/>
                        <a:t> overcome this issue</a:t>
                      </a:r>
                      <a:endParaRPr lang="en-US" sz="1400" dirty="0"/>
                    </a:p>
                  </a:txBody>
                  <a:tcPr/>
                </a:tc>
              </a:tr>
              <a:tr h="969264">
                <a:tc>
                  <a:txBody>
                    <a:bodyPr/>
                    <a:lstStyle/>
                    <a:p>
                      <a:r>
                        <a:rPr lang="en-US" sz="1400" b="1" dirty="0" smtClean="0"/>
                        <a:t>Processes/</a:t>
                      </a:r>
                      <a:r>
                        <a:rPr lang="en-US" sz="1400" b="1" baseline="0" dirty="0" smtClean="0"/>
                        <a:t> Algorithm coverage</a:t>
                      </a:r>
                      <a:endParaRPr lang="en-US" sz="1400" b="1" dirty="0"/>
                    </a:p>
                  </a:txBody>
                  <a:tcPr/>
                </a:tc>
                <a:tc>
                  <a:txBody>
                    <a:bodyPr/>
                    <a:lstStyle/>
                    <a:p>
                      <a:pPr marL="171450" indent="-171450">
                        <a:buFont typeface="Arial" pitchFamily="34" charset="0"/>
                        <a:buChar char="•"/>
                      </a:pPr>
                      <a:r>
                        <a:rPr lang="en-US" sz="1400" dirty="0" smtClean="0"/>
                        <a:t>More accurate implementation</a:t>
                      </a:r>
                    </a:p>
                    <a:p>
                      <a:pPr marL="171450" indent="-171450">
                        <a:buFont typeface="Arial" pitchFamily="34" charset="0"/>
                        <a:buChar char="•"/>
                      </a:pPr>
                      <a:r>
                        <a:rPr lang="en-US" sz="1400" dirty="0" smtClean="0"/>
                        <a:t>Slower development and  release of algorithms</a:t>
                      </a:r>
                      <a:endParaRPr lang="en-US" sz="1400" dirty="0"/>
                    </a:p>
                  </a:txBody>
                  <a:tcPr/>
                </a:tc>
                <a:tc>
                  <a:txBody>
                    <a:bodyPr/>
                    <a:lstStyle/>
                    <a:p>
                      <a:pPr marL="171450" indent="-171450">
                        <a:buFont typeface="Arial" pitchFamily="34" charset="0"/>
                        <a:buChar char="•"/>
                      </a:pPr>
                      <a:r>
                        <a:rPr lang="en-US" sz="1400" dirty="0" smtClean="0"/>
                        <a:t>Fast paced</a:t>
                      </a:r>
                      <a:r>
                        <a:rPr lang="en-US" sz="1400" baseline="0" dirty="0" smtClean="0"/>
                        <a:t> development of new algorithms</a:t>
                      </a:r>
                    </a:p>
                    <a:p>
                      <a:pPr marL="171450" indent="-171450">
                        <a:buFont typeface="Arial" pitchFamily="34" charset="0"/>
                        <a:buChar char="•"/>
                      </a:pPr>
                      <a:r>
                        <a:rPr lang="en-US" sz="1400" baseline="0" dirty="0" smtClean="0"/>
                        <a:t>Open source “package” development contributes to this</a:t>
                      </a:r>
                      <a:endParaRPr lang="en-US" sz="1400" dirty="0"/>
                    </a:p>
                  </a:txBody>
                  <a:tcPr/>
                </a:tc>
              </a:tr>
              <a:tr h="762000">
                <a:tc>
                  <a:txBody>
                    <a:bodyPr/>
                    <a:lstStyle/>
                    <a:p>
                      <a:r>
                        <a:rPr lang="en-US" sz="1400" b="1" dirty="0" smtClean="0"/>
                        <a:t>Syntax</a:t>
                      </a:r>
                      <a:endParaRPr lang="en-US" sz="1400" b="1" dirty="0"/>
                    </a:p>
                  </a:txBody>
                  <a:tcPr/>
                </a:tc>
                <a:tc>
                  <a:txBody>
                    <a:bodyPr/>
                    <a:lstStyle/>
                    <a:p>
                      <a:pPr marL="171450" indent="-171450">
                        <a:buFont typeface="Arial" pitchFamily="34" charset="0"/>
                        <a:buChar char="•"/>
                      </a:pPr>
                      <a:r>
                        <a:rPr lang="en-US" sz="1400" dirty="0" smtClean="0"/>
                        <a:t>High level</a:t>
                      </a:r>
                      <a:r>
                        <a:rPr lang="en-US" sz="1400" baseline="0" dirty="0" smtClean="0"/>
                        <a:t> language</a:t>
                      </a:r>
                    </a:p>
                    <a:p>
                      <a:pPr marL="171450" indent="-171450">
                        <a:buFont typeface="Arial" pitchFamily="34" charset="0"/>
                        <a:buChar char="•"/>
                      </a:pPr>
                      <a:r>
                        <a:rPr lang="en-US" sz="1400" baseline="0" dirty="0" smtClean="0"/>
                        <a:t>Easier to learn</a:t>
                      </a:r>
                      <a:endParaRPr lang="en-US" sz="1400" dirty="0"/>
                    </a:p>
                  </a:txBody>
                  <a:tcPr/>
                </a:tc>
                <a:tc>
                  <a:txBody>
                    <a:bodyPr/>
                    <a:lstStyle/>
                    <a:p>
                      <a:pPr marL="171450" indent="-171450">
                        <a:buFont typeface="Arial" pitchFamily="34" charset="0"/>
                        <a:buChar char="•"/>
                      </a:pPr>
                      <a:r>
                        <a:rPr lang="en-US" sz="1400" dirty="0" smtClean="0"/>
                        <a:t>R is close to C++ in</a:t>
                      </a:r>
                      <a:r>
                        <a:rPr lang="en-US" sz="1400" baseline="0" dirty="0" smtClean="0"/>
                        <a:t> syntax</a:t>
                      </a:r>
                    </a:p>
                    <a:p>
                      <a:pPr marL="171450" indent="-171450">
                        <a:buFont typeface="Arial" pitchFamily="34" charset="0"/>
                        <a:buChar char="•"/>
                      </a:pPr>
                      <a:r>
                        <a:rPr lang="en-US" sz="1400" baseline="0" dirty="0" smtClean="0"/>
                        <a:t>Packages have their own syntaxes</a:t>
                      </a:r>
                    </a:p>
                    <a:p>
                      <a:pPr marL="171450" indent="-171450">
                        <a:buFont typeface="Arial" pitchFamily="34" charset="0"/>
                        <a:buChar char="•"/>
                      </a:pPr>
                      <a:r>
                        <a:rPr lang="en-US" sz="1400" baseline="0" dirty="0" smtClean="0"/>
                        <a:t>Case sensitive</a:t>
                      </a:r>
                    </a:p>
                  </a:txBody>
                  <a:tcPr/>
                </a:tc>
              </a:tr>
              <a:tr h="538480">
                <a:tc>
                  <a:txBody>
                    <a:bodyPr/>
                    <a:lstStyle/>
                    <a:p>
                      <a:r>
                        <a:rPr lang="en-US" sz="1400" b="1" dirty="0" smtClean="0"/>
                        <a:t>Pricing</a:t>
                      </a:r>
                      <a:r>
                        <a:rPr lang="en-US" sz="1400" b="1" baseline="0" dirty="0" smtClean="0"/>
                        <a:t> Structure</a:t>
                      </a:r>
                      <a:endParaRPr lang="en-US" sz="1400" b="1" dirty="0"/>
                    </a:p>
                  </a:txBody>
                  <a:tcPr/>
                </a:tc>
                <a:tc>
                  <a:txBody>
                    <a:bodyPr/>
                    <a:lstStyle/>
                    <a:p>
                      <a:r>
                        <a:rPr lang="en-US" sz="1400" dirty="0" smtClean="0"/>
                        <a:t>Very costly, out of reach of individual</a:t>
                      </a:r>
                      <a:r>
                        <a:rPr lang="en-US" sz="1400" baseline="0" dirty="0" smtClean="0"/>
                        <a:t> developers</a:t>
                      </a:r>
                      <a:endParaRPr lang="en-US" sz="1400" dirty="0"/>
                    </a:p>
                  </a:txBody>
                  <a:tcPr/>
                </a:tc>
                <a:tc>
                  <a:txBody>
                    <a:bodyPr/>
                    <a:lstStyle/>
                    <a:p>
                      <a:r>
                        <a:rPr lang="en-US" sz="1400" dirty="0" smtClean="0"/>
                        <a:t>Open source, free to download</a:t>
                      </a:r>
                      <a:endParaRPr lang="en-US" sz="1400" dirty="0"/>
                    </a:p>
                  </a:txBody>
                  <a:tcPr/>
                </a:tc>
              </a:tr>
              <a:tr h="530352">
                <a:tc>
                  <a:txBody>
                    <a:bodyPr/>
                    <a:lstStyle/>
                    <a:p>
                      <a:r>
                        <a:rPr lang="en-US" sz="1400" b="1" dirty="0" smtClean="0"/>
                        <a:t>Personalization</a:t>
                      </a:r>
                      <a:endParaRPr lang="en-US" sz="1400" b="1" dirty="0"/>
                    </a:p>
                  </a:txBody>
                  <a:tcPr/>
                </a:tc>
                <a:tc>
                  <a:txBody>
                    <a:bodyPr/>
                    <a:lstStyle/>
                    <a:p>
                      <a:r>
                        <a:rPr lang="en-US" sz="1400" dirty="0" smtClean="0"/>
                        <a:t>Difficult to impossible</a:t>
                      </a:r>
                      <a:endParaRPr lang="en-US" sz="1400" dirty="0"/>
                    </a:p>
                  </a:txBody>
                  <a:tcPr/>
                </a:tc>
                <a:tc>
                  <a:txBody>
                    <a:bodyPr/>
                    <a:lstStyle/>
                    <a:p>
                      <a:r>
                        <a:rPr lang="en-US" sz="1400" dirty="0" smtClean="0"/>
                        <a:t>Codes</a:t>
                      </a:r>
                      <a:r>
                        <a:rPr lang="en-US" sz="1400" baseline="0" dirty="0" smtClean="0"/>
                        <a:t> can be easily modified as R is open source</a:t>
                      </a:r>
                      <a:endParaRPr lang="en-US" sz="1400" dirty="0"/>
                    </a:p>
                  </a:txBody>
                  <a:tcPr/>
                </a:tc>
              </a:tr>
              <a:tr h="538480">
                <a:tc>
                  <a:txBody>
                    <a:bodyPr/>
                    <a:lstStyle/>
                    <a:p>
                      <a:r>
                        <a:rPr lang="en-US" sz="1400" b="1" dirty="0" smtClean="0"/>
                        <a:t>Support</a:t>
                      </a:r>
                      <a:endParaRPr lang="en-US" sz="1400" b="1" dirty="0"/>
                    </a:p>
                  </a:txBody>
                  <a:tcPr/>
                </a:tc>
                <a:tc>
                  <a:txBody>
                    <a:bodyPr/>
                    <a:lstStyle/>
                    <a:p>
                      <a:r>
                        <a:rPr lang="en-US" sz="1400" dirty="0" smtClean="0"/>
                        <a:t>Supported</a:t>
                      </a:r>
                      <a:r>
                        <a:rPr lang="en-US" sz="1400" baseline="0" dirty="0" smtClean="0"/>
                        <a:t> by SAS Inc.</a:t>
                      </a:r>
                      <a:endParaRPr lang="en-US" sz="1400" dirty="0"/>
                    </a:p>
                  </a:txBody>
                  <a:tcPr/>
                </a:tc>
                <a:tc>
                  <a:txBody>
                    <a:bodyPr/>
                    <a:lstStyle/>
                    <a:p>
                      <a:r>
                        <a:rPr lang="en-US" sz="1400" dirty="0" smtClean="0"/>
                        <a:t>Supported by</a:t>
                      </a:r>
                      <a:r>
                        <a:rPr lang="en-US" sz="1400" baseline="0" dirty="0" smtClean="0"/>
                        <a:t> open source community, has a dedicated mailing list</a:t>
                      </a:r>
                      <a:endParaRPr lang="en-US" sz="1400" dirty="0"/>
                    </a:p>
                  </a:txBody>
                  <a:tcPr/>
                </a:tc>
              </a:tr>
              <a:tr h="731520">
                <a:tc>
                  <a:txBody>
                    <a:bodyPr/>
                    <a:lstStyle/>
                    <a:p>
                      <a:r>
                        <a:rPr lang="en-US" sz="1400" b="1" dirty="0" smtClean="0"/>
                        <a:t>Documentation</a:t>
                      </a:r>
                      <a:endParaRPr lang="en-US" sz="1400" b="1" dirty="0"/>
                    </a:p>
                  </a:txBody>
                  <a:tcPr/>
                </a:tc>
                <a:tc>
                  <a:txBody>
                    <a:bodyPr/>
                    <a:lstStyle/>
                    <a:p>
                      <a:r>
                        <a:rPr lang="en-US" sz="1400" dirty="0" smtClean="0"/>
                        <a:t>Accurate and up  to date white papers released by SAS</a:t>
                      </a:r>
                      <a:r>
                        <a:rPr lang="en-US" sz="1400" baseline="0" dirty="0" smtClean="0"/>
                        <a:t> for all the procedures </a:t>
                      </a:r>
                      <a:endParaRPr lang="en-US" sz="1400" dirty="0"/>
                    </a:p>
                  </a:txBody>
                  <a:tcPr/>
                </a:tc>
                <a:tc>
                  <a:txBody>
                    <a:bodyPr/>
                    <a:lstStyle/>
                    <a:p>
                      <a:r>
                        <a:rPr lang="en-US" sz="1400" dirty="0" smtClean="0"/>
                        <a:t>Available, but quality not high as SAS</a:t>
                      </a:r>
                      <a:endParaRPr lang="en-US" sz="1400" dirty="0"/>
                    </a:p>
                  </a:txBody>
                  <a:tcPr/>
                </a:tc>
              </a:tr>
            </a:tbl>
          </a:graphicData>
        </a:graphic>
      </p:graphicFrame>
    </p:spTree>
    <p:extLst>
      <p:ext uri="{BB962C8B-B14F-4D97-AF65-F5344CB8AC3E}">
        <p14:creationId xmlns:p14="http://schemas.microsoft.com/office/powerpoint/2010/main" val="3326593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a:t>
            </a:r>
            <a:r>
              <a:rPr lang="en-US" dirty="0" err="1" smtClean="0"/>
              <a:t>DataFrames</a:t>
            </a:r>
            <a:endParaRPr lang="en-US" dirty="0"/>
          </a:p>
        </p:txBody>
      </p:sp>
      <p:sp>
        <p:nvSpPr>
          <p:cNvPr id="3" name="TextBox 2"/>
          <p:cNvSpPr txBox="1"/>
          <p:nvPr/>
        </p:nvSpPr>
        <p:spPr>
          <a:xfrm>
            <a:off x="391886" y="1248686"/>
            <a:ext cx="8158348" cy="4678204"/>
          </a:xfrm>
          <a:prstGeom prst="rect">
            <a:avLst/>
          </a:prstGeom>
          <a:noFill/>
        </p:spPr>
        <p:txBody>
          <a:bodyPr wrap="square" rtlCol="0">
            <a:spAutoFit/>
          </a:bodyPr>
          <a:lstStyle/>
          <a:p>
            <a:pPr marL="400050" lvl="0" indent="-400050">
              <a:spcBef>
                <a:spcPts val="600"/>
              </a:spcBef>
              <a:spcAft>
                <a:spcPts val="600"/>
              </a:spcAft>
              <a:buFontTx/>
              <a:buAutoNum type="romanUcPeriod"/>
            </a:pPr>
            <a:r>
              <a:rPr lang="en-US" dirty="0" smtClean="0"/>
              <a:t>  Introduction to Dataframes</a:t>
            </a:r>
            <a:endParaRPr lang="en-US" dirty="0"/>
          </a:p>
          <a:p>
            <a:pPr marL="400050" lvl="0" indent="-400050">
              <a:spcBef>
                <a:spcPts val="600"/>
              </a:spcBef>
              <a:spcAft>
                <a:spcPts val="600"/>
              </a:spcAft>
              <a:buFontTx/>
              <a:buAutoNum type="romanUcPeriod"/>
            </a:pPr>
            <a:r>
              <a:rPr lang="en-US" altLang="en-US" dirty="0" smtClean="0"/>
              <a:t>  Referencing dataframes</a:t>
            </a:r>
          </a:p>
          <a:p>
            <a:pPr marL="400050" lvl="0" indent="-400050">
              <a:spcBef>
                <a:spcPts val="600"/>
              </a:spcBef>
              <a:spcAft>
                <a:spcPts val="600"/>
              </a:spcAft>
              <a:buFontTx/>
              <a:buAutoNum type="romanUcPeriod"/>
            </a:pPr>
            <a:r>
              <a:rPr lang="en-US" altLang="en-US" dirty="0" smtClean="0"/>
              <a:t>  </a:t>
            </a:r>
            <a:r>
              <a:rPr lang="en-US" altLang="en-US" dirty="0" err="1" smtClean="0"/>
              <a:t>mtcars</a:t>
            </a:r>
            <a:r>
              <a:rPr lang="en-US" altLang="en-US" dirty="0" smtClean="0"/>
              <a:t> dataset</a:t>
            </a:r>
            <a:endParaRPr lang="en-US" dirty="0"/>
          </a:p>
          <a:p>
            <a:pPr marL="400050" indent="-400050">
              <a:spcBef>
                <a:spcPts val="600"/>
              </a:spcBef>
              <a:spcAft>
                <a:spcPts val="600"/>
              </a:spcAft>
              <a:buFontTx/>
              <a:buAutoNum type="romanUcPeriod"/>
            </a:pPr>
            <a:r>
              <a:rPr lang="en-IN" dirty="0" smtClean="0"/>
              <a:t>  Subset</a:t>
            </a:r>
          </a:p>
          <a:p>
            <a:pPr marL="400050" indent="-400050">
              <a:spcBef>
                <a:spcPts val="600"/>
              </a:spcBef>
              <a:spcAft>
                <a:spcPts val="600"/>
              </a:spcAft>
              <a:buFontTx/>
              <a:buAutoNum type="romanUcPeriod"/>
            </a:pPr>
            <a:r>
              <a:rPr lang="en-IN" dirty="0" smtClean="0"/>
              <a:t>  Filter function</a:t>
            </a:r>
          </a:p>
          <a:p>
            <a:pPr marL="400050" indent="-400050">
              <a:spcBef>
                <a:spcPts val="600"/>
              </a:spcBef>
              <a:spcAft>
                <a:spcPts val="600"/>
              </a:spcAft>
              <a:buFontTx/>
              <a:buAutoNum type="romanUcPeriod"/>
            </a:pPr>
            <a:r>
              <a:rPr lang="en-IN" dirty="0" smtClean="0"/>
              <a:t>  Basic </a:t>
            </a:r>
            <a:r>
              <a:rPr lang="en-IN" dirty="0"/>
              <a:t>Filtering </a:t>
            </a:r>
          </a:p>
          <a:p>
            <a:pPr marL="400050" indent="-400050">
              <a:spcBef>
                <a:spcPts val="600"/>
              </a:spcBef>
              <a:spcAft>
                <a:spcPts val="600"/>
              </a:spcAft>
              <a:buFontTx/>
              <a:buAutoNum type="romanUcPeriod"/>
            </a:pPr>
            <a:r>
              <a:rPr lang="en-US" dirty="0" smtClean="0"/>
              <a:t>  Bind functions</a:t>
            </a:r>
            <a:endParaRPr lang="en-US" dirty="0"/>
          </a:p>
          <a:p>
            <a:pPr marL="400050" indent="-400050">
              <a:spcBef>
                <a:spcPts val="600"/>
              </a:spcBef>
              <a:spcAft>
                <a:spcPts val="600"/>
              </a:spcAft>
              <a:buFontTx/>
              <a:buAutoNum type="romanUcPeriod"/>
            </a:pPr>
            <a:r>
              <a:rPr lang="en-US" dirty="0" smtClean="0"/>
              <a:t>  Utility functions: </a:t>
            </a:r>
            <a:r>
              <a:rPr lang="en-US" dirty="0" err="1" smtClean="0"/>
              <a:t>rownames</a:t>
            </a:r>
            <a:r>
              <a:rPr lang="en-US" dirty="0" smtClean="0"/>
              <a:t>, </a:t>
            </a:r>
            <a:r>
              <a:rPr lang="en-US" dirty="0" err="1" smtClean="0"/>
              <a:t>colnames</a:t>
            </a:r>
            <a:r>
              <a:rPr lang="en-US" dirty="0" smtClean="0"/>
              <a:t>, apply</a:t>
            </a:r>
          </a:p>
          <a:p>
            <a:pPr marL="400050" indent="-400050">
              <a:spcBef>
                <a:spcPts val="600"/>
              </a:spcBef>
              <a:spcAft>
                <a:spcPts val="600"/>
              </a:spcAft>
              <a:buFontTx/>
              <a:buAutoNum type="romanUcPeriod"/>
            </a:pPr>
            <a:r>
              <a:rPr lang="en-IN" dirty="0" smtClean="0"/>
              <a:t>  Merge</a:t>
            </a:r>
          </a:p>
          <a:p>
            <a:pPr>
              <a:spcBef>
                <a:spcPts val="600"/>
              </a:spcBef>
              <a:spcAft>
                <a:spcPts val="600"/>
              </a:spcAft>
            </a:pPr>
            <a:endParaRPr lang="en-US" dirty="0" smtClean="0">
              <a:solidFill>
                <a:schemeClr val="tx2"/>
              </a:solidFill>
            </a:endParaRPr>
          </a:p>
          <a:p>
            <a:pPr>
              <a:spcBef>
                <a:spcPts val="600"/>
              </a:spcBef>
              <a:spcAft>
                <a:spcPts val="600"/>
              </a:spcAft>
            </a:pPr>
            <a:endParaRPr lang="en-US" dirty="0" smtClean="0">
              <a:solidFill>
                <a:schemeClr val="tx2"/>
              </a:solidFill>
            </a:endParaRPr>
          </a:p>
        </p:txBody>
      </p:sp>
    </p:spTree>
    <p:extLst>
      <p:ext uri="{BB962C8B-B14F-4D97-AF65-F5344CB8AC3E}">
        <p14:creationId xmlns:p14="http://schemas.microsoft.com/office/powerpoint/2010/main" val="362112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Data Frames</a:t>
            </a:r>
            <a:endParaRPr lang="en-US" dirty="0"/>
          </a:p>
        </p:txBody>
      </p:sp>
      <p:sp>
        <p:nvSpPr>
          <p:cNvPr id="3" name="Rectangle 2"/>
          <p:cNvSpPr/>
          <p:nvPr/>
        </p:nvSpPr>
        <p:spPr>
          <a:xfrm>
            <a:off x="136478" y="958086"/>
            <a:ext cx="8761862" cy="5016758"/>
          </a:xfrm>
          <a:prstGeom prst="rect">
            <a:avLst/>
          </a:prstGeom>
        </p:spPr>
        <p:txBody>
          <a:bodyPr wrap="square">
            <a:spAutoFit/>
          </a:bodyPr>
          <a:lstStyle/>
          <a:p>
            <a:pPr marL="285750" indent="-285750">
              <a:buFont typeface="Arial" pitchFamily="34" charset="0"/>
              <a:buChar char="•"/>
            </a:pPr>
            <a:r>
              <a:rPr lang="en-US" sz="1600" dirty="0" smtClean="0"/>
              <a:t>Intuitively</a:t>
            </a:r>
            <a:r>
              <a:rPr lang="en-US" sz="1600" i="1" dirty="0" smtClean="0"/>
              <a:t>, </a:t>
            </a:r>
            <a:r>
              <a:rPr lang="en-US" sz="1600" dirty="0" smtClean="0"/>
              <a:t>a </a:t>
            </a:r>
            <a:r>
              <a:rPr lang="en-US" sz="1600" i="1" dirty="0" smtClean="0"/>
              <a:t>data frame </a:t>
            </a:r>
            <a:r>
              <a:rPr lang="en-US" sz="1600" dirty="0" smtClean="0"/>
              <a:t>is like a matrix, with a two-dimensional, rows and columns structure</a:t>
            </a:r>
          </a:p>
          <a:p>
            <a:pPr marL="285750" indent="-285750">
              <a:buFont typeface="Arial" pitchFamily="34" charset="0"/>
              <a:buChar char="•"/>
            </a:pPr>
            <a:r>
              <a:rPr lang="en-US" sz="1600" dirty="0"/>
              <a:t>I</a:t>
            </a:r>
            <a:r>
              <a:rPr lang="en-US" sz="1600" dirty="0" smtClean="0"/>
              <a:t>t differs from a matrix in that each column may have a different mode (data type)</a:t>
            </a:r>
            <a:endParaRPr lang="en-US" sz="1600" dirty="0"/>
          </a:p>
          <a:p>
            <a:pPr marL="742950" lvl="1" indent="-285750">
              <a:buFont typeface="Courier New" pitchFamily="49" charset="0"/>
              <a:buChar char="o"/>
            </a:pPr>
            <a:r>
              <a:rPr lang="en-US" sz="1600" i="1" dirty="0" smtClean="0"/>
              <a:t>For instance</a:t>
            </a:r>
            <a:r>
              <a:rPr lang="en-US" sz="1600" dirty="0" smtClean="0"/>
              <a:t>, one column may consist of numbers, and another column might have character strings</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endParaRPr lang="en-US" sz="1600" dirty="0" smtClean="0"/>
          </a:p>
          <a:p>
            <a:pPr marL="285750" indent="-285750">
              <a:buFont typeface="Arial" pitchFamily="34" charset="0"/>
              <a:buChar char="•"/>
            </a:pPr>
            <a:r>
              <a:rPr lang="en-US" sz="1600" dirty="0" smtClean="0"/>
              <a:t>In this example, a </a:t>
            </a:r>
            <a:r>
              <a:rPr lang="en-US" sz="1600" dirty="0"/>
              <a:t>data frame </a:t>
            </a:r>
            <a:r>
              <a:rPr lang="en-US" sz="1600" dirty="0" smtClean="0"/>
              <a:t>is created from </a:t>
            </a:r>
            <a:r>
              <a:rPr lang="en-US" sz="1600" dirty="0"/>
              <a:t>two vectors: kids and ages. </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smtClean="0"/>
              <a:t>While creating a </a:t>
            </a:r>
            <a:r>
              <a:rPr lang="en-US" sz="1600" dirty="0" err="1" smtClean="0"/>
              <a:t>dataframe</a:t>
            </a:r>
            <a:r>
              <a:rPr lang="en-US" sz="1600" dirty="0" smtClean="0"/>
              <a:t>, by default, </a:t>
            </a:r>
            <a:r>
              <a:rPr lang="en-US" sz="1600" dirty="0" err="1" smtClean="0"/>
              <a:t>stringsAsFactors</a:t>
            </a:r>
            <a:r>
              <a:rPr lang="en-US" sz="1600" dirty="0" smtClean="0"/>
              <a:t> </a:t>
            </a:r>
            <a:r>
              <a:rPr lang="en-US" sz="1600" dirty="0"/>
              <a:t>will be </a:t>
            </a:r>
            <a:r>
              <a:rPr lang="en-US" sz="1600" dirty="0" smtClean="0"/>
              <a:t>TRUE</a:t>
            </a:r>
          </a:p>
          <a:p>
            <a:pPr marL="742950" lvl="1" indent="-285750">
              <a:buFont typeface="Courier New" pitchFamily="49" charset="0"/>
              <a:buChar char="o"/>
            </a:pPr>
            <a:r>
              <a:rPr lang="en-US" sz="1600" dirty="0" smtClean="0"/>
              <a:t>This </a:t>
            </a:r>
            <a:r>
              <a:rPr lang="en-US" sz="1600" dirty="0"/>
              <a:t>means that if we create a data frame from a </a:t>
            </a:r>
            <a:r>
              <a:rPr lang="en-US" sz="1600" dirty="0" smtClean="0"/>
              <a:t>character vector (in </a:t>
            </a:r>
            <a:r>
              <a:rPr lang="en-US" sz="1600" dirty="0"/>
              <a:t>this case, </a:t>
            </a:r>
            <a:r>
              <a:rPr lang="en-US" sz="1600" i="1" dirty="0" smtClean="0"/>
              <a:t>kids</a:t>
            </a:r>
            <a:r>
              <a:rPr lang="en-US" sz="1600" dirty="0" smtClean="0"/>
              <a:t>), R </a:t>
            </a:r>
            <a:r>
              <a:rPr lang="en-US" sz="1600" dirty="0"/>
              <a:t>will convert </a:t>
            </a:r>
            <a:r>
              <a:rPr lang="en-US" sz="1600" dirty="0" smtClean="0"/>
              <a:t>the </a:t>
            </a:r>
            <a:r>
              <a:rPr lang="en-US" sz="1600" dirty="0"/>
              <a:t>vector to a </a:t>
            </a:r>
            <a:r>
              <a:rPr lang="en-US" sz="1600" i="1" dirty="0" smtClean="0"/>
              <a:t>factor</a:t>
            </a: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Since our work </a:t>
            </a:r>
            <a:r>
              <a:rPr lang="en-US" sz="1600" dirty="0"/>
              <a:t>with character data will typically be with vectors rather than </a:t>
            </a:r>
            <a:r>
              <a:rPr lang="en-US" sz="1600" dirty="0" smtClean="0"/>
              <a:t>factors, we’ll </a:t>
            </a:r>
            <a:r>
              <a:rPr lang="en-US" sz="1600" dirty="0"/>
              <a:t>set </a:t>
            </a:r>
            <a:r>
              <a:rPr lang="en-US" sz="1600" dirty="0" err="1"/>
              <a:t>stringsAsFactors</a:t>
            </a:r>
            <a:r>
              <a:rPr lang="en-US" sz="1600" dirty="0"/>
              <a:t> to </a:t>
            </a:r>
            <a:r>
              <a:rPr lang="en-US" sz="1600" dirty="0" smtClean="0"/>
              <a:t>FALSE for now. Strings can be converted back to factors later, if required</a:t>
            </a:r>
            <a:endParaRPr lang="en-US" sz="1600" dirty="0"/>
          </a:p>
        </p:txBody>
      </p:sp>
      <p:sp>
        <p:nvSpPr>
          <p:cNvPr id="4" name="TextBox 3"/>
          <p:cNvSpPr txBox="1"/>
          <p:nvPr/>
        </p:nvSpPr>
        <p:spPr>
          <a:xfrm>
            <a:off x="136478" y="2009625"/>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600" dirty="0" smtClean="0">
                <a:latin typeface="Consolas" pitchFamily="49" charset="0"/>
                <a:cs typeface="Consolas" pitchFamily="49" charset="0"/>
              </a:rPr>
              <a:t>&gt; </a:t>
            </a:r>
            <a:r>
              <a:rPr lang="fr-FR" sz="1600" dirty="0">
                <a:latin typeface="Consolas" pitchFamily="49" charset="0"/>
                <a:cs typeface="Consolas" pitchFamily="49" charset="0"/>
              </a:rPr>
              <a:t>kids &lt;- c("</a:t>
            </a:r>
            <a:r>
              <a:rPr lang="fr-FR" sz="1600" dirty="0" err="1">
                <a:latin typeface="Consolas" pitchFamily="49" charset="0"/>
                <a:cs typeface="Consolas" pitchFamily="49" charset="0"/>
              </a:rPr>
              <a:t>Jack","Jill</a:t>
            </a:r>
            <a:r>
              <a:rPr lang="fr-FR" sz="1600" dirty="0">
                <a:latin typeface="Consolas" pitchFamily="49" charset="0"/>
                <a:cs typeface="Consolas" pitchFamily="49" charset="0"/>
              </a:rPr>
              <a:t>")</a:t>
            </a:r>
          </a:p>
          <a:p>
            <a:r>
              <a:rPr lang="fr-FR" sz="1600" dirty="0" smtClean="0">
                <a:latin typeface="Consolas" pitchFamily="49" charset="0"/>
                <a:cs typeface="Consolas" pitchFamily="49" charset="0"/>
              </a:rPr>
              <a:t>&gt; </a:t>
            </a:r>
            <a:r>
              <a:rPr lang="fr-FR" sz="1600" dirty="0" err="1">
                <a:latin typeface="Consolas" pitchFamily="49" charset="0"/>
                <a:cs typeface="Consolas" pitchFamily="49" charset="0"/>
              </a:rPr>
              <a:t>ages</a:t>
            </a:r>
            <a:r>
              <a:rPr lang="fr-FR" sz="1600" dirty="0">
                <a:latin typeface="Consolas" pitchFamily="49" charset="0"/>
                <a:cs typeface="Consolas" pitchFamily="49" charset="0"/>
              </a:rPr>
              <a:t> &lt;- c(12,10)</a:t>
            </a:r>
          </a:p>
          <a:p>
            <a:r>
              <a:rPr lang="fr-FR" sz="1600" dirty="0" smtClean="0">
                <a:latin typeface="Consolas" pitchFamily="49" charset="0"/>
                <a:cs typeface="Consolas" pitchFamily="49" charset="0"/>
              </a:rPr>
              <a:t>&gt; </a:t>
            </a:r>
            <a:r>
              <a:rPr lang="fr-FR" sz="1600" dirty="0">
                <a:latin typeface="Consolas" pitchFamily="49" charset="0"/>
                <a:cs typeface="Consolas" pitchFamily="49" charset="0"/>
              </a:rPr>
              <a:t>d &lt;- </a:t>
            </a:r>
            <a:r>
              <a:rPr lang="fr-FR" sz="1600" dirty="0" err="1">
                <a:latin typeface="Consolas" pitchFamily="49" charset="0"/>
                <a:cs typeface="Consolas" pitchFamily="49" charset="0"/>
              </a:rPr>
              <a:t>data.frame</a:t>
            </a:r>
            <a:r>
              <a:rPr lang="fr-FR" sz="1600" dirty="0">
                <a:latin typeface="Consolas" pitchFamily="49" charset="0"/>
                <a:cs typeface="Consolas" pitchFamily="49" charset="0"/>
              </a:rPr>
              <a:t>(</a:t>
            </a:r>
            <a:r>
              <a:rPr lang="fr-FR" sz="1600" dirty="0" err="1">
                <a:latin typeface="Consolas" pitchFamily="49" charset="0"/>
                <a:cs typeface="Consolas" pitchFamily="49" charset="0"/>
              </a:rPr>
              <a:t>kids,ages</a:t>
            </a:r>
            <a:r>
              <a:rPr lang="fr-FR" sz="1600" dirty="0" smtClean="0">
                <a:latin typeface="Consolas" pitchFamily="49" charset="0"/>
                <a:cs typeface="Consolas" pitchFamily="49" charset="0"/>
              </a:rPr>
              <a:t>, </a:t>
            </a:r>
            <a:r>
              <a:rPr lang="fr-FR" sz="1600" dirty="0" err="1" smtClean="0">
                <a:latin typeface="Consolas" pitchFamily="49" charset="0"/>
                <a:cs typeface="Consolas" pitchFamily="49" charset="0"/>
              </a:rPr>
              <a:t>stringsAsFactors</a:t>
            </a:r>
            <a:r>
              <a:rPr lang="fr-FR" sz="1600" dirty="0" smtClean="0">
                <a:latin typeface="Consolas" pitchFamily="49" charset="0"/>
                <a:cs typeface="Consolas" pitchFamily="49" charset="0"/>
              </a:rPr>
              <a:t>=FALSE</a:t>
            </a:r>
            <a:r>
              <a:rPr lang="fr-FR" sz="1600" dirty="0">
                <a:latin typeface="Consolas" pitchFamily="49" charset="0"/>
                <a:cs typeface="Consolas" pitchFamily="49" charset="0"/>
              </a:rPr>
              <a:t>)</a:t>
            </a:r>
          </a:p>
          <a:p>
            <a:r>
              <a:rPr lang="fr-FR" sz="1600" dirty="0" smtClean="0">
                <a:latin typeface="Consolas" pitchFamily="49" charset="0"/>
                <a:cs typeface="Consolas" pitchFamily="49" charset="0"/>
              </a:rPr>
              <a:t>&gt; </a:t>
            </a:r>
            <a:r>
              <a:rPr lang="fr-FR" sz="1600" dirty="0">
                <a:latin typeface="Consolas" pitchFamily="49" charset="0"/>
                <a:cs typeface="Consolas" pitchFamily="49" charset="0"/>
              </a:rPr>
              <a:t>d # matrix-</a:t>
            </a:r>
            <a:r>
              <a:rPr lang="fr-FR" sz="1600" dirty="0" err="1">
                <a:latin typeface="Consolas" pitchFamily="49" charset="0"/>
                <a:cs typeface="Consolas" pitchFamily="49" charset="0"/>
              </a:rPr>
              <a:t>like</a:t>
            </a:r>
            <a:r>
              <a:rPr lang="fr-FR" sz="1600" dirty="0">
                <a:latin typeface="Consolas" pitchFamily="49" charset="0"/>
                <a:cs typeface="Consolas" pitchFamily="49" charset="0"/>
              </a:rPr>
              <a:t> </a:t>
            </a:r>
            <a:r>
              <a:rPr lang="fr-FR" sz="1600" dirty="0" smtClean="0">
                <a:latin typeface="Consolas" pitchFamily="49" charset="0"/>
                <a:cs typeface="Consolas" pitchFamily="49" charset="0"/>
              </a:rPr>
              <a:t>display</a:t>
            </a:r>
            <a:endParaRPr lang="fr-FR" sz="1600" dirty="0">
              <a:latin typeface="Consolas" pitchFamily="49" charset="0"/>
              <a:cs typeface="Consolas" pitchFamily="49" charset="0"/>
            </a:endParaRPr>
          </a:p>
          <a:p>
            <a:r>
              <a:rPr lang="fr-FR" sz="1600" dirty="0" smtClean="0">
                <a:latin typeface="Consolas" pitchFamily="49" charset="0"/>
                <a:cs typeface="Consolas" pitchFamily="49" charset="0"/>
              </a:rPr>
              <a:t>  kids  </a:t>
            </a:r>
            <a:r>
              <a:rPr lang="fr-FR" sz="1600" dirty="0" err="1" smtClean="0">
                <a:latin typeface="Consolas" pitchFamily="49" charset="0"/>
                <a:cs typeface="Consolas" pitchFamily="49" charset="0"/>
              </a:rPr>
              <a:t>ages</a:t>
            </a:r>
            <a:endParaRPr lang="fr-FR" sz="1600" dirty="0">
              <a:latin typeface="Consolas" pitchFamily="49" charset="0"/>
              <a:cs typeface="Consolas" pitchFamily="49" charset="0"/>
            </a:endParaRPr>
          </a:p>
          <a:p>
            <a:r>
              <a:rPr lang="fr-FR" sz="1600" dirty="0">
                <a:latin typeface="Consolas" pitchFamily="49" charset="0"/>
                <a:cs typeface="Consolas" pitchFamily="49" charset="0"/>
              </a:rPr>
              <a:t>1 Jack </a:t>
            </a:r>
            <a:r>
              <a:rPr lang="fr-FR" sz="1600" dirty="0" smtClean="0">
                <a:latin typeface="Consolas" pitchFamily="49" charset="0"/>
                <a:cs typeface="Consolas" pitchFamily="49" charset="0"/>
              </a:rPr>
              <a:t> 12</a:t>
            </a:r>
            <a:endParaRPr lang="fr-FR" sz="1600" dirty="0">
              <a:latin typeface="Consolas" pitchFamily="49" charset="0"/>
              <a:cs typeface="Consolas" pitchFamily="49" charset="0"/>
            </a:endParaRPr>
          </a:p>
          <a:p>
            <a:r>
              <a:rPr lang="fr-FR" sz="1600" dirty="0">
                <a:latin typeface="Consolas" pitchFamily="49" charset="0"/>
                <a:cs typeface="Consolas" pitchFamily="49" charset="0"/>
              </a:rPr>
              <a:t>2 Jill </a:t>
            </a:r>
            <a:r>
              <a:rPr lang="fr-FR" sz="1600" dirty="0" smtClean="0">
                <a:latin typeface="Consolas" pitchFamily="49" charset="0"/>
                <a:cs typeface="Consolas" pitchFamily="49" charset="0"/>
              </a:rPr>
              <a:t> 10</a:t>
            </a:r>
          </a:p>
        </p:txBody>
      </p:sp>
    </p:spTree>
    <p:extLst>
      <p:ext uri="{BB962C8B-B14F-4D97-AF65-F5344CB8AC3E}">
        <p14:creationId xmlns:p14="http://schemas.microsoft.com/office/powerpoint/2010/main" val="132844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 Data Frames</a:t>
            </a:r>
            <a:endParaRPr lang="en-US" dirty="0"/>
          </a:p>
        </p:txBody>
      </p:sp>
      <p:sp>
        <p:nvSpPr>
          <p:cNvPr id="3" name="Rectangle 2"/>
          <p:cNvSpPr/>
          <p:nvPr/>
        </p:nvSpPr>
        <p:spPr>
          <a:xfrm>
            <a:off x="136478" y="1012679"/>
            <a:ext cx="8761862" cy="830997"/>
          </a:xfrm>
          <a:prstGeom prst="rect">
            <a:avLst/>
          </a:prstGeom>
        </p:spPr>
        <p:txBody>
          <a:bodyPr wrap="square">
            <a:spAutoFit/>
          </a:bodyPr>
          <a:lstStyle/>
          <a:p>
            <a:pPr marL="285750" indent="-285750">
              <a:buFont typeface="Arial" pitchFamily="34" charset="0"/>
              <a:buChar char="•"/>
            </a:pPr>
            <a:r>
              <a:rPr lang="en-US" sz="1600" dirty="0" smtClean="0"/>
              <a:t>Technically, </a:t>
            </a:r>
            <a:r>
              <a:rPr lang="en-US" sz="1600" dirty="0"/>
              <a:t>a data frame is a list, with the components </a:t>
            </a:r>
            <a:r>
              <a:rPr lang="en-US" sz="1600" dirty="0" smtClean="0"/>
              <a:t>of that </a:t>
            </a:r>
            <a:r>
              <a:rPr lang="en-US" sz="1600" dirty="0"/>
              <a:t>list being equal-length </a:t>
            </a:r>
            <a:r>
              <a:rPr lang="en-US" sz="1600" dirty="0" smtClean="0"/>
              <a:t>vectors. Since </a:t>
            </a:r>
            <a:r>
              <a:rPr lang="en-US" sz="1600" dirty="0"/>
              <a:t>d is a list, we </a:t>
            </a:r>
            <a:r>
              <a:rPr lang="en-US" sz="1600" dirty="0" smtClean="0"/>
              <a:t>can access </a:t>
            </a:r>
            <a:r>
              <a:rPr lang="en-US" sz="1600" dirty="0"/>
              <a:t>it as such via component index values or component names</a:t>
            </a:r>
          </a:p>
        </p:txBody>
      </p:sp>
      <p:sp>
        <p:nvSpPr>
          <p:cNvPr id="4" name="TextBox 3"/>
          <p:cNvSpPr txBox="1"/>
          <p:nvPr/>
        </p:nvSpPr>
        <p:spPr>
          <a:xfrm>
            <a:off x="313902" y="1682748"/>
            <a:ext cx="8468436" cy="353943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600" dirty="0" smtClean="0">
                <a:latin typeface="Consolas" pitchFamily="49" charset="0"/>
                <a:cs typeface="Consolas" pitchFamily="49" charset="0"/>
              </a:rPr>
              <a:t>&gt; </a:t>
            </a:r>
            <a:r>
              <a:rPr lang="en-US" sz="1600" dirty="0">
                <a:latin typeface="Consolas" pitchFamily="49" charset="0"/>
                <a:cs typeface="Consolas" pitchFamily="49" charset="0"/>
              </a:rPr>
              <a:t>d[[1]]</a:t>
            </a:r>
          </a:p>
          <a:p>
            <a:r>
              <a:rPr lang="en-US" sz="1600" dirty="0">
                <a:latin typeface="Consolas" pitchFamily="49" charset="0"/>
                <a:cs typeface="Consolas" pitchFamily="49" charset="0"/>
              </a:rPr>
              <a:t>[1] "Jack" "Jill"</a:t>
            </a:r>
          </a:p>
          <a:p>
            <a:endParaRPr lang="en-US" sz="1600" dirty="0" smtClean="0">
              <a:latin typeface="Consolas" pitchFamily="49" charset="0"/>
              <a:cs typeface="Consolas" pitchFamily="49" charset="0"/>
            </a:endParaRPr>
          </a:p>
          <a:p>
            <a:r>
              <a:rPr lang="en-US" sz="1600" dirty="0" smtClean="0">
                <a:latin typeface="Consolas" pitchFamily="49" charset="0"/>
                <a:cs typeface="Consolas" pitchFamily="49" charset="0"/>
              </a:rPr>
              <a:t>&gt; </a:t>
            </a:r>
            <a:r>
              <a:rPr lang="en-US" sz="1600" dirty="0" err="1">
                <a:latin typeface="Consolas" pitchFamily="49" charset="0"/>
                <a:cs typeface="Consolas" pitchFamily="49" charset="0"/>
              </a:rPr>
              <a:t>d$kids</a:t>
            </a:r>
            <a:endParaRPr lang="en-US" sz="1600" dirty="0">
              <a:latin typeface="Consolas" pitchFamily="49" charset="0"/>
              <a:cs typeface="Consolas" pitchFamily="49" charset="0"/>
            </a:endParaRPr>
          </a:p>
          <a:p>
            <a:r>
              <a:rPr lang="en-US" sz="1600" dirty="0">
                <a:latin typeface="Consolas" pitchFamily="49" charset="0"/>
                <a:cs typeface="Consolas" pitchFamily="49" charset="0"/>
              </a:rPr>
              <a:t>[1] "Jack" "</a:t>
            </a:r>
            <a:r>
              <a:rPr lang="en-US" sz="1600" dirty="0" smtClean="0">
                <a:latin typeface="Consolas" pitchFamily="49" charset="0"/>
                <a:cs typeface="Consolas" pitchFamily="49" charset="0"/>
              </a:rPr>
              <a:t>Jill"</a:t>
            </a:r>
          </a:p>
          <a:p>
            <a:endParaRPr lang="fr-FR" sz="1600" dirty="0" smtClean="0">
              <a:latin typeface="Consolas" pitchFamily="49" charset="0"/>
              <a:cs typeface="Consolas" pitchFamily="49" charset="0"/>
            </a:endParaRPr>
          </a:p>
          <a:p>
            <a:r>
              <a:rPr lang="fr-FR" sz="1600" dirty="0" smtClean="0">
                <a:latin typeface="Consolas" pitchFamily="49" charset="0"/>
                <a:cs typeface="Consolas" pitchFamily="49" charset="0"/>
              </a:rPr>
              <a:t>&gt; # </a:t>
            </a:r>
            <a:r>
              <a:rPr lang="fr-FR" sz="1600" dirty="0" err="1" smtClean="0">
                <a:latin typeface="Consolas" pitchFamily="49" charset="0"/>
                <a:cs typeface="Consolas" pitchFamily="49" charset="0"/>
              </a:rPr>
              <a:t>Referencing</a:t>
            </a:r>
            <a:r>
              <a:rPr lang="fr-FR" sz="1600" dirty="0" smtClean="0">
                <a:latin typeface="Consolas" pitchFamily="49" charset="0"/>
                <a:cs typeface="Consolas" pitchFamily="49" charset="0"/>
              </a:rPr>
              <a:t> </a:t>
            </a:r>
            <a:r>
              <a:rPr lang="fr-FR" sz="1600" dirty="0" err="1" smtClean="0">
                <a:latin typeface="Consolas" pitchFamily="49" charset="0"/>
                <a:cs typeface="Consolas" pitchFamily="49" charset="0"/>
              </a:rPr>
              <a:t>like</a:t>
            </a:r>
            <a:r>
              <a:rPr lang="fr-FR" sz="1600" dirty="0" smtClean="0">
                <a:latin typeface="Consolas" pitchFamily="49" charset="0"/>
                <a:cs typeface="Consolas" pitchFamily="49" charset="0"/>
              </a:rPr>
              <a:t> </a:t>
            </a:r>
            <a:r>
              <a:rPr lang="fr-FR" sz="1600" dirty="0" err="1" smtClean="0">
                <a:latin typeface="Consolas" pitchFamily="49" charset="0"/>
                <a:cs typeface="Consolas" pitchFamily="49" charset="0"/>
              </a:rPr>
              <a:t>we</a:t>
            </a:r>
            <a:r>
              <a:rPr lang="fr-FR" sz="1600" dirty="0" smtClean="0">
                <a:latin typeface="Consolas" pitchFamily="49" charset="0"/>
                <a:cs typeface="Consolas" pitchFamily="49" charset="0"/>
              </a:rPr>
              <a:t> </a:t>
            </a:r>
            <a:r>
              <a:rPr lang="fr-FR" sz="1600" dirty="0" err="1" smtClean="0">
                <a:latin typeface="Consolas" pitchFamily="49" charset="0"/>
                <a:cs typeface="Consolas" pitchFamily="49" charset="0"/>
              </a:rPr>
              <a:t>did</a:t>
            </a:r>
            <a:r>
              <a:rPr lang="fr-FR" sz="1600" dirty="0" smtClean="0">
                <a:latin typeface="Consolas" pitchFamily="49" charset="0"/>
                <a:cs typeface="Consolas" pitchFamily="49" charset="0"/>
              </a:rPr>
              <a:t> </a:t>
            </a:r>
            <a:r>
              <a:rPr lang="fr-FR" sz="1600" dirty="0" err="1" smtClean="0">
                <a:latin typeface="Consolas" pitchFamily="49" charset="0"/>
                <a:cs typeface="Consolas" pitchFamily="49" charset="0"/>
              </a:rPr>
              <a:t>with</a:t>
            </a:r>
            <a:r>
              <a:rPr lang="fr-FR" sz="1600" dirty="0" smtClean="0">
                <a:latin typeface="Consolas" pitchFamily="49" charset="0"/>
                <a:cs typeface="Consolas" pitchFamily="49" charset="0"/>
              </a:rPr>
              <a:t> matrices</a:t>
            </a:r>
            <a:endParaRPr lang="fr-FR" sz="1600" dirty="0">
              <a:latin typeface="Consolas" pitchFamily="49" charset="0"/>
              <a:cs typeface="Consolas" pitchFamily="49" charset="0"/>
            </a:endParaRPr>
          </a:p>
          <a:p>
            <a:r>
              <a:rPr lang="en-US" sz="1600" dirty="0" smtClean="0">
                <a:latin typeface="Consolas" pitchFamily="49" charset="0"/>
                <a:cs typeface="Consolas" pitchFamily="49" charset="0"/>
              </a:rPr>
              <a:t>&gt; </a:t>
            </a:r>
            <a:r>
              <a:rPr lang="en-US" sz="1600" dirty="0">
                <a:latin typeface="Consolas" pitchFamily="49" charset="0"/>
                <a:cs typeface="Consolas" pitchFamily="49" charset="0"/>
              </a:rPr>
              <a:t>d[,1]</a:t>
            </a:r>
          </a:p>
          <a:p>
            <a:r>
              <a:rPr lang="en-US" sz="1600" dirty="0">
                <a:latin typeface="Consolas" pitchFamily="49" charset="0"/>
                <a:cs typeface="Consolas" pitchFamily="49" charset="0"/>
              </a:rPr>
              <a:t>[1] "Jack" "</a:t>
            </a:r>
            <a:r>
              <a:rPr lang="en-US" sz="1600" dirty="0" smtClean="0">
                <a:latin typeface="Consolas" pitchFamily="49" charset="0"/>
                <a:cs typeface="Consolas" pitchFamily="49" charset="0"/>
              </a:rPr>
              <a:t>Jill"</a:t>
            </a:r>
          </a:p>
          <a:p>
            <a:endParaRPr lang="fr-FR" sz="1600" dirty="0" smtClean="0">
              <a:latin typeface="Consolas" pitchFamily="49" charset="0"/>
              <a:cs typeface="Consolas" pitchFamily="49" charset="0"/>
            </a:endParaRPr>
          </a:p>
          <a:p>
            <a:r>
              <a:rPr lang="fr-FR" sz="1600" dirty="0" smtClean="0">
                <a:latin typeface="Consolas" pitchFamily="49" charset="0"/>
                <a:cs typeface="Consolas" pitchFamily="49" charset="0"/>
              </a:rPr>
              <a:t>&gt; </a:t>
            </a:r>
            <a:r>
              <a:rPr lang="fr-FR" sz="1600" dirty="0" err="1">
                <a:latin typeface="Consolas" pitchFamily="49" charset="0"/>
                <a:cs typeface="Consolas" pitchFamily="49" charset="0"/>
              </a:rPr>
              <a:t>str</a:t>
            </a:r>
            <a:r>
              <a:rPr lang="fr-FR" sz="1600" dirty="0">
                <a:latin typeface="Consolas" pitchFamily="49" charset="0"/>
                <a:cs typeface="Consolas" pitchFamily="49" charset="0"/>
              </a:rPr>
              <a:t>(d)</a:t>
            </a:r>
          </a:p>
          <a:p>
            <a:r>
              <a:rPr lang="fr-FR" sz="1600" dirty="0">
                <a:latin typeface="Consolas" pitchFamily="49" charset="0"/>
                <a:cs typeface="Consolas" pitchFamily="49" charset="0"/>
              </a:rPr>
              <a:t>'</a:t>
            </a:r>
            <a:r>
              <a:rPr lang="fr-FR" sz="1600" dirty="0" err="1">
                <a:latin typeface="Consolas" pitchFamily="49" charset="0"/>
                <a:cs typeface="Consolas" pitchFamily="49" charset="0"/>
              </a:rPr>
              <a:t>data.frame</a:t>
            </a:r>
            <a:r>
              <a:rPr lang="fr-FR" sz="1600" dirty="0">
                <a:latin typeface="Consolas" pitchFamily="49" charset="0"/>
                <a:cs typeface="Consolas" pitchFamily="49" charset="0"/>
              </a:rPr>
              <a:t>': 2 obs. of 2 variables:</a:t>
            </a:r>
          </a:p>
          <a:p>
            <a:r>
              <a:rPr lang="fr-FR" sz="1600" dirty="0">
                <a:latin typeface="Consolas" pitchFamily="49" charset="0"/>
                <a:cs typeface="Consolas" pitchFamily="49" charset="0"/>
              </a:rPr>
              <a:t>$ kids: </a:t>
            </a:r>
            <a:r>
              <a:rPr lang="fr-FR" sz="1600" dirty="0" err="1">
                <a:latin typeface="Consolas" pitchFamily="49" charset="0"/>
                <a:cs typeface="Consolas" pitchFamily="49" charset="0"/>
              </a:rPr>
              <a:t>chr</a:t>
            </a:r>
            <a:r>
              <a:rPr lang="fr-FR" sz="1600" dirty="0">
                <a:latin typeface="Consolas" pitchFamily="49" charset="0"/>
                <a:cs typeface="Consolas" pitchFamily="49" charset="0"/>
              </a:rPr>
              <a:t> "Jack" "Jill"</a:t>
            </a:r>
          </a:p>
          <a:p>
            <a:r>
              <a:rPr lang="fr-FR" sz="1600" dirty="0">
                <a:latin typeface="Consolas" pitchFamily="49" charset="0"/>
                <a:cs typeface="Consolas" pitchFamily="49" charset="0"/>
              </a:rPr>
              <a:t>$ </a:t>
            </a:r>
            <a:r>
              <a:rPr lang="fr-FR" sz="1600" dirty="0" err="1">
                <a:latin typeface="Consolas" pitchFamily="49" charset="0"/>
                <a:cs typeface="Consolas" pitchFamily="49" charset="0"/>
              </a:rPr>
              <a:t>ages</a:t>
            </a:r>
            <a:r>
              <a:rPr lang="fr-FR" sz="1600" dirty="0">
                <a:latin typeface="Consolas" pitchFamily="49" charset="0"/>
                <a:cs typeface="Consolas" pitchFamily="49" charset="0"/>
              </a:rPr>
              <a:t>: </a:t>
            </a:r>
            <a:r>
              <a:rPr lang="fr-FR" sz="1600" dirty="0" err="1">
                <a:latin typeface="Consolas" pitchFamily="49" charset="0"/>
                <a:cs typeface="Consolas" pitchFamily="49" charset="0"/>
              </a:rPr>
              <a:t>num</a:t>
            </a:r>
            <a:r>
              <a:rPr lang="fr-FR" sz="1600" dirty="0">
                <a:latin typeface="Consolas" pitchFamily="49" charset="0"/>
                <a:cs typeface="Consolas" pitchFamily="49" charset="0"/>
              </a:rPr>
              <a:t> 12 </a:t>
            </a:r>
            <a:r>
              <a:rPr lang="fr-FR" sz="1600" dirty="0" smtClean="0">
                <a:latin typeface="Consolas" pitchFamily="49" charset="0"/>
                <a:cs typeface="Consolas" pitchFamily="49" charset="0"/>
              </a:rPr>
              <a:t>10</a:t>
            </a:r>
          </a:p>
        </p:txBody>
      </p:sp>
      <p:sp>
        <p:nvSpPr>
          <p:cNvPr id="5" name="Rectangle 4"/>
          <p:cNvSpPr/>
          <p:nvPr/>
        </p:nvSpPr>
        <p:spPr>
          <a:xfrm>
            <a:off x="167189" y="5395887"/>
            <a:ext cx="8761862" cy="584775"/>
          </a:xfrm>
          <a:prstGeom prst="rect">
            <a:avLst/>
          </a:prstGeom>
        </p:spPr>
        <p:txBody>
          <a:bodyPr wrap="square">
            <a:spAutoFit/>
          </a:bodyPr>
          <a:lstStyle/>
          <a:p>
            <a:pPr marL="285750" indent="-285750">
              <a:buFont typeface="Arial" pitchFamily="34" charset="0"/>
              <a:buChar char="•"/>
            </a:pPr>
            <a:r>
              <a:rPr lang="en-US" sz="1600" dirty="0" err="1" smtClean="0"/>
              <a:t>Dataframe</a:t>
            </a:r>
            <a:r>
              <a:rPr lang="en-US" sz="1600" dirty="0" smtClean="0"/>
              <a:t> is the workhorse of R and is used by most of the analytical tools available in R. Let us deep dive now by looking at bigger data sample</a:t>
            </a:r>
            <a:r>
              <a:rPr lang="en-US" sz="1600" dirty="0"/>
              <a:t>s</a:t>
            </a:r>
          </a:p>
        </p:txBody>
      </p:sp>
    </p:spTree>
    <p:extLst>
      <p:ext uri="{BB962C8B-B14F-4D97-AF65-F5344CB8AC3E}">
        <p14:creationId xmlns:p14="http://schemas.microsoft.com/office/powerpoint/2010/main" val="46468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a:t>practice </a:t>
            </a:r>
            <a:r>
              <a:rPr lang="en-US" dirty="0" smtClean="0"/>
              <a:t>datasets: </a:t>
            </a:r>
            <a:r>
              <a:rPr lang="en-US" dirty="0" err="1" smtClean="0"/>
              <a:t>mtcars</a:t>
            </a:r>
            <a:r>
              <a:rPr lang="en-US" dirty="0" smtClean="0"/>
              <a:t> </a:t>
            </a:r>
            <a:endParaRPr lang="en-US" dirty="0"/>
          </a:p>
        </p:txBody>
      </p:sp>
      <p:sp>
        <p:nvSpPr>
          <p:cNvPr id="3" name="TextBox 2"/>
          <p:cNvSpPr txBox="1"/>
          <p:nvPr/>
        </p:nvSpPr>
        <p:spPr>
          <a:xfrm>
            <a:off x="313902" y="1000345"/>
            <a:ext cx="8468436" cy="5400455"/>
          </a:xfrm>
          <a:prstGeom prst="rect">
            <a:avLst/>
          </a:prstGeom>
          <a:solidFill>
            <a:schemeClr val="bg2">
              <a:lumMod val="95000"/>
            </a:schemeClr>
          </a:solidFill>
          <a:ln>
            <a:solidFill>
              <a:schemeClr val="bg2">
                <a:lumMod val="75000"/>
              </a:schemeClr>
            </a:solidFill>
          </a:ln>
        </p:spPr>
        <p:txBody>
          <a:bodyPr wrap="square" bIns="45720" rtlCol="0">
            <a:noAutofit/>
          </a:bodyPr>
          <a:lstStyle/>
          <a:p>
            <a:r>
              <a:rPr lang="en-US" sz="1400" dirty="0" smtClean="0">
                <a:latin typeface="Consolas" pitchFamily="49" charset="0"/>
                <a:cs typeface="Consolas" pitchFamily="49" charset="0"/>
              </a:rPr>
              <a:t>&gt; head(</a:t>
            </a:r>
            <a:r>
              <a:rPr lang="en-US" sz="1400" dirty="0" err="1" smtClean="0">
                <a:latin typeface="Consolas" pitchFamily="49" charset="0"/>
                <a:cs typeface="Consolas" pitchFamily="49" charset="0"/>
              </a:rPr>
              <a:t>mtcars</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100" dirty="0">
                <a:latin typeface="Consolas" pitchFamily="49" charset="0"/>
                <a:cs typeface="Consolas" pitchFamily="49" charset="0"/>
              </a:rPr>
              <a:t> </a:t>
            </a:r>
            <a:endParaRPr lang="en-US" sz="1100" dirty="0" smtClean="0">
              <a:latin typeface="Consolas" pitchFamily="49" charset="0"/>
              <a:cs typeface="Consolas" pitchFamily="49" charset="0"/>
            </a:endParaRPr>
          </a:p>
          <a:p>
            <a:r>
              <a:rPr lang="fr-FR" sz="1400" dirty="0">
                <a:latin typeface="Consolas" pitchFamily="49" charset="0"/>
                <a:cs typeface="Consolas" pitchFamily="49" charset="0"/>
              </a:rPr>
              <a:t> </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mpg</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cyl</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21.0   6  160 110 3.90 2.620 16.46  0  1    4    4</a:t>
            </a: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21.0   6  160 110 3.90 2.875 17.02  0  1    4    4</a:t>
            </a:r>
          </a:p>
          <a:p>
            <a:r>
              <a:rPr lang="fr-FR" sz="1400" dirty="0">
                <a:latin typeface="Consolas" pitchFamily="49" charset="0"/>
                <a:cs typeface="Consolas" pitchFamily="49" charset="0"/>
              </a:rPr>
              <a:t>Datsun 710        22.8   4  108  93 3.85 2.320 18.61  1  1    4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4 Drive    21.4   6  258 110 3.08 3.215 19.44  1  0    3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a:t>
            </a:r>
            <a:r>
              <a:rPr lang="fr-FR" sz="1400" dirty="0" err="1">
                <a:latin typeface="Consolas" pitchFamily="49" charset="0"/>
                <a:cs typeface="Consolas" pitchFamily="49" charset="0"/>
              </a:rPr>
              <a:t>Sportabout</a:t>
            </a:r>
            <a:r>
              <a:rPr lang="fr-FR" sz="1400" dirty="0">
                <a:latin typeface="Consolas" pitchFamily="49" charset="0"/>
                <a:cs typeface="Consolas" pitchFamily="49" charset="0"/>
              </a:rPr>
              <a:t> 18.7   8  360 175 3.15 3.440 17.02  0  0    3    2</a:t>
            </a:r>
          </a:p>
          <a:p>
            <a:r>
              <a:rPr lang="fr-FR" sz="1400" dirty="0" err="1">
                <a:latin typeface="Consolas" pitchFamily="49" charset="0"/>
                <a:cs typeface="Consolas" pitchFamily="49" charset="0"/>
              </a:rPr>
              <a:t>Valiant</a:t>
            </a:r>
            <a:r>
              <a:rPr lang="fr-FR" sz="1400" dirty="0">
                <a:latin typeface="Consolas" pitchFamily="49" charset="0"/>
                <a:cs typeface="Consolas" pitchFamily="49" charset="0"/>
              </a:rPr>
              <a:t>           18.1   6  225 105 2.76 3.460 20.22  1  0    3    </a:t>
            </a:r>
            <a:r>
              <a:rPr lang="fr-FR" sz="1400" dirty="0" smtClean="0">
                <a:latin typeface="Consolas" pitchFamily="49" charset="0"/>
                <a:cs typeface="Consolas" pitchFamily="49" charset="0"/>
              </a:rPr>
              <a:t>1</a:t>
            </a:r>
          </a:p>
          <a:p>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 </a:t>
            </a:r>
            <a:r>
              <a:rPr lang="fr-FR" sz="1400" dirty="0" err="1" smtClean="0">
                <a:latin typeface="Consolas" pitchFamily="49" charset="0"/>
                <a:cs typeface="Consolas" pitchFamily="49" charset="0"/>
              </a:rPr>
              <a:t>Also</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try</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summary</a:t>
            </a:r>
            <a:r>
              <a:rPr lang="fr-FR" sz="1400" dirty="0" smtClean="0">
                <a:latin typeface="Consolas" pitchFamily="49" charset="0"/>
                <a:cs typeface="Consolas" pitchFamily="49" charset="0"/>
              </a:rPr>
              <a:t> command</a:t>
            </a: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str</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mtcars</a:t>
            </a:r>
            <a:r>
              <a:rPr lang="fr-FR" sz="1400" dirty="0" smtClean="0">
                <a:latin typeface="Consolas" pitchFamily="49" charset="0"/>
                <a:cs typeface="Consolas" pitchFamily="49" charset="0"/>
              </a:rPr>
              <a:t>)</a:t>
            </a:r>
          </a:p>
          <a:p>
            <a:endParaRPr lang="fr-FR" sz="1400" dirty="0">
              <a:latin typeface="Consolas" pitchFamily="49" charset="0"/>
              <a:cs typeface="Consolas" pitchFamily="49" charset="0"/>
            </a:endParaRPr>
          </a:p>
          <a:p>
            <a:r>
              <a:rPr lang="pt-BR" sz="1400" dirty="0">
                <a:latin typeface="Consolas" pitchFamily="49" charset="0"/>
                <a:cs typeface="Consolas" pitchFamily="49" charset="0"/>
              </a:rPr>
              <a:t>'data.frame':   32 obs. of  11 variables:</a:t>
            </a:r>
          </a:p>
          <a:p>
            <a:r>
              <a:rPr lang="pt-BR" sz="1400" dirty="0">
                <a:latin typeface="Consolas" pitchFamily="49" charset="0"/>
                <a:cs typeface="Consolas" pitchFamily="49" charset="0"/>
              </a:rPr>
              <a:t> $ mpg : num  21 21 22.8 21.4 18.7 18.1 14.3 24.4 22.8 19.2 ...</a:t>
            </a:r>
          </a:p>
          <a:p>
            <a:r>
              <a:rPr lang="pt-BR" sz="1400" dirty="0">
                <a:latin typeface="Consolas" pitchFamily="49" charset="0"/>
                <a:cs typeface="Consolas" pitchFamily="49" charset="0"/>
              </a:rPr>
              <a:t> $ cyl : num  6 6 4 6 8 6 8 4 4 6 ...</a:t>
            </a:r>
          </a:p>
          <a:p>
            <a:r>
              <a:rPr lang="pt-BR" sz="1400" dirty="0">
                <a:latin typeface="Consolas" pitchFamily="49" charset="0"/>
                <a:cs typeface="Consolas" pitchFamily="49" charset="0"/>
              </a:rPr>
              <a:t> $ disp: num  160 160 108 258 360 ...</a:t>
            </a:r>
          </a:p>
          <a:p>
            <a:r>
              <a:rPr lang="pt-BR" sz="1400" dirty="0">
                <a:latin typeface="Consolas" pitchFamily="49" charset="0"/>
                <a:cs typeface="Consolas" pitchFamily="49" charset="0"/>
              </a:rPr>
              <a:t> $ hp  : num  110 110 93 110 175 105 245 62 95 123 ...</a:t>
            </a:r>
          </a:p>
          <a:p>
            <a:r>
              <a:rPr lang="pt-BR" sz="1400" dirty="0">
                <a:latin typeface="Consolas" pitchFamily="49" charset="0"/>
                <a:cs typeface="Consolas" pitchFamily="49" charset="0"/>
              </a:rPr>
              <a:t> $ drat: num  3.9 3.9 3.85 3.08 3.15 2.76 3.21 3.69 3.92 3.92 ...</a:t>
            </a:r>
          </a:p>
          <a:p>
            <a:r>
              <a:rPr lang="pt-BR" sz="1400" dirty="0">
                <a:latin typeface="Consolas" pitchFamily="49" charset="0"/>
                <a:cs typeface="Consolas" pitchFamily="49" charset="0"/>
              </a:rPr>
              <a:t> $ wt  : num  2.62 2.88 2.32 3.21 3.44 ...</a:t>
            </a:r>
          </a:p>
          <a:p>
            <a:r>
              <a:rPr lang="pt-BR" sz="1400" dirty="0">
                <a:latin typeface="Consolas" pitchFamily="49" charset="0"/>
                <a:cs typeface="Consolas" pitchFamily="49" charset="0"/>
              </a:rPr>
              <a:t> $ qsec: num  16.5 17 18.6 19.4 17 ...</a:t>
            </a:r>
          </a:p>
          <a:p>
            <a:r>
              <a:rPr lang="pt-BR" sz="1400" dirty="0">
                <a:latin typeface="Consolas" pitchFamily="49" charset="0"/>
                <a:cs typeface="Consolas" pitchFamily="49" charset="0"/>
              </a:rPr>
              <a:t> $ vs  : num  0 0 1 1 0 1 0 1 1 1 ...</a:t>
            </a:r>
          </a:p>
          <a:p>
            <a:r>
              <a:rPr lang="pt-BR" sz="1400" dirty="0">
                <a:latin typeface="Consolas" pitchFamily="49" charset="0"/>
                <a:cs typeface="Consolas" pitchFamily="49" charset="0"/>
              </a:rPr>
              <a:t> $ am  : num  1 1 1 0 0 0 0 0 0 0 ...</a:t>
            </a:r>
          </a:p>
          <a:p>
            <a:r>
              <a:rPr lang="pt-BR" sz="1400" dirty="0">
                <a:latin typeface="Consolas" pitchFamily="49" charset="0"/>
                <a:cs typeface="Consolas" pitchFamily="49" charset="0"/>
              </a:rPr>
              <a:t> $ gear: num  4 4 4 3 3 3 3 4 4 4 ...</a:t>
            </a:r>
          </a:p>
          <a:p>
            <a:r>
              <a:rPr lang="pt-BR" sz="1400" dirty="0">
                <a:latin typeface="Consolas" pitchFamily="49" charset="0"/>
                <a:cs typeface="Consolas" pitchFamily="49" charset="0"/>
              </a:rPr>
              <a:t> $ carb: num  4 4 1 1 2 1 4 2 2 4 </a:t>
            </a:r>
            <a:r>
              <a:rPr lang="pt-BR" sz="1400" dirty="0" smtClean="0">
                <a:latin typeface="Consolas" pitchFamily="49" charset="0"/>
                <a:cs typeface="Consolas" pitchFamily="49" charset="0"/>
              </a:rPr>
              <a:t>...</a:t>
            </a:r>
            <a:endParaRPr lang="pt-BR" sz="1400" dirty="0">
              <a:latin typeface="Consolas" pitchFamily="49" charset="0"/>
              <a:cs typeface="Consolas" pitchFamily="49" charset="0"/>
            </a:endParaRPr>
          </a:p>
        </p:txBody>
      </p:sp>
    </p:spTree>
    <p:extLst>
      <p:ext uri="{BB962C8B-B14F-4D97-AF65-F5344CB8AC3E}">
        <p14:creationId xmlns:p14="http://schemas.microsoft.com/office/powerpoint/2010/main" val="137928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 Data Frames using rows and columns</a:t>
            </a:r>
            <a:endParaRPr lang="en-US" dirty="0"/>
          </a:p>
        </p:txBody>
      </p:sp>
      <p:sp>
        <p:nvSpPr>
          <p:cNvPr id="4" name="TextBox 3"/>
          <p:cNvSpPr txBox="1"/>
          <p:nvPr/>
        </p:nvSpPr>
        <p:spPr>
          <a:xfrm>
            <a:off x="313902" y="1164122"/>
            <a:ext cx="846843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Print</a:t>
            </a:r>
            <a:r>
              <a:rPr lang="fr-FR" sz="1400" dirty="0" smtClean="0">
                <a:latin typeface="Consolas" pitchFamily="49" charset="0"/>
                <a:cs typeface="Consolas" pitchFamily="49" charset="0"/>
              </a:rPr>
              <a:t> the first </a:t>
            </a:r>
            <a:r>
              <a:rPr lang="fr-FR" sz="1400" dirty="0" err="1" smtClean="0">
                <a:latin typeface="Consolas" pitchFamily="49" charset="0"/>
                <a:cs typeface="Consolas" pitchFamily="49" charset="0"/>
              </a:rPr>
              <a:t>row</a:t>
            </a:r>
            <a:r>
              <a:rPr lang="fr-FR" sz="1400" dirty="0" smtClean="0">
                <a:latin typeface="Consolas" pitchFamily="49" charset="0"/>
                <a:cs typeface="Consolas" pitchFamily="49" charset="0"/>
              </a:rPr>
              <a:t> of the data</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[1,]</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21   6  160 110  3.9 2.62 16.46  0  1    4    </a:t>
            </a:r>
            <a:r>
              <a:rPr lang="fr-FR" sz="1400" dirty="0" smtClean="0">
                <a:latin typeface="Consolas" pitchFamily="49" charset="0"/>
                <a:cs typeface="Consolas" pitchFamily="49" charset="0"/>
              </a:rPr>
              <a:t>4</a:t>
            </a:r>
          </a:p>
          <a:p>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Subset</a:t>
            </a:r>
            <a:r>
              <a:rPr lang="fr-FR" sz="1400" dirty="0" smtClean="0">
                <a:latin typeface="Consolas" pitchFamily="49" charset="0"/>
                <a:cs typeface="Consolas" pitchFamily="49" charset="0"/>
              </a:rPr>
              <a:t> the 2nd to 5th observation </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[2:5,]</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21.0   6  160 110 3.90 2.875 17.02  0  1    4    4</a:t>
            </a:r>
          </a:p>
          <a:p>
            <a:r>
              <a:rPr lang="fr-FR" sz="1400" dirty="0">
                <a:latin typeface="Consolas" pitchFamily="49" charset="0"/>
                <a:cs typeface="Consolas" pitchFamily="49" charset="0"/>
              </a:rPr>
              <a:t>Datsun 710        22.8   4  108  93 3.85 2.320 18.61  1  1    4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4 Drive    21.4   6  258 110 3.08 3.215 19.44  1  0    3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a:t>
            </a:r>
            <a:r>
              <a:rPr lang="fr-FR" sz="1400" dirty="0" err="1">
                <a:latin typeface="Consolas" pitchFamily="49" charset="0"/>
                <a:cs typeface="Consolas" pitchFamily="49" charset="0"/>
              </a:rPr>
              <a:t>Sportabout</a:t>
            </a:r>
            <a:r>
              <a:rPr lang="fr-FR" sz="1400" dirty="0">
                <a:latin typeface="Consolas" pitchFamily="49" charset="0"/>
                <a:cs typeface="Consolas" pitchFamily="49" charset="0"/>
              </a:rPr>
              <a:t> 18.7   8  360 175 3.15 3.440 17.02  0  0    3    </a:t>
            </a:r>
            <a:r>
              <a:rPr lang="fr-FR" sz="1400" dirty="0" smtClean="0">
                <a:latin typeface="Consolas" pitchFamily="49" charset="0"/>
                <a:cs typeface="Consolas" pitchFamily="49" charset="0"/>
              </a:rPr>
              <a:t>2</a:t>
            </a:r>
          </a:p>
          <a:p>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Subset</a:t>
            </a:r>
            <a:r>
              <a:rPr lang="fr-FR" sz="1400" dirty="0" smtClean="0">
                <a:latin typeface="Consolas" pitchFamily="49" charset="0"/>
                <a:cs typeface="Consolas" pitchFamily="49" charset="0"/>
              </a:rPr>
              <a:t> the 2nd to 5th observation and </a:t>
            </a:r>
            <a:r>
              <a:rPr lang="fr-FR" sz="1400" dirty="0" err="1" smtClean="0">
                <a:latin typeface="Consolas" pitchFamily="49" charset="0"/>
                <a:cs typeface="Consolas" pitchFamily="49" charset="0"/>
              </a:rPr>
              <a:t>only</a:t>
            </a:r>
            <a:r>
              <a:rPr lang="fr-FR" sz="1400" dirty="0">
                <a:latin typeface="Consolas" pitchFamily="49" charset="0"/>
                <a:cs typeface="Consolas" pitchFamily="49" charset="0"/>
              </a:rPr>
              <a:t> </a:t>
            </a:r>
            <a:r>
              <a:rPr lang="fr-FR" sz="1400" dirty="0" err="1">
                <a:latin typeface="Consolas" pitchFamily="49" charset="0"/>
                <a:cs typeface="Consolas" pitchFamily="49" charset="0"/>
              </a:rPr>
              <a:t>keep</a:t>
            </a:r>
            <a:r>
              <a:rPr lang="fr-FR" sz="1400" dirty="0">
                <a:latin typeface="Consolas" pitchFamily="49" charset="0"/>
                <a:cs typeface="Consolas" pitchFamily="49" charset="0"/>
              </a:rPr>
              <a:t> the </a:t>
            </a:r>
            <a:r>
              <a:rPr lang="fr-FR" sz="1400" dirty="0" smtClean="0">
                <a:latin typeface="Consolas" pitchFamily="49" charset="0"/>
                <a:cs typeface="Consolas" pitchFamily="49" charset="0"/>
              </a:rPr>
              <a:t>first 3 </a:t>
            </a:r>
            <a:r>
              <a:rPr lang="fr-FR" sz="1400" dirty="0" err="1" smtClean="0">
                <a:latin typeface="Consolas" pitchFamily="49" charset="0"/>
                <a:cs typeface="Consolas" pitchFamily="49" charset="0"/>
              </a:rPr>
              <a:t>columns</a:t>
            </a:r>
            <a:endParaRPr lang="en-US"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[2:5,1:3,drop=FALSE]</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21.0   6  160</a:t>
            </a:r>
          </a:p>
          <a:p>
            <a:r>
              <a:rPr lang="fr-FR" sz="1400" dirty="0">
                <a:latin typeface="Consolas" pitchFamily="49" charset="0"/>
                <a:cs typeface="Consolas" pitchFamily="49" charset="0"/>
              </a:rPr>
              <a:t>Datsun 710        22.8   4  108</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4 Drive    21.4   6  258</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a:t>
            </a:r>
            <a:r>
              <a:rPr lang="fr-FR" sz="1400" dirty="0" err="1">
                <a:latin typeface="Consolas" pitchFamily="49" charset="0"/>
                <a:cs typeface="Consolas" pitchFamily="49" charset="0"/>
              </a:rPr>
              <a:t>Sportabout</a:t>
            </a:r>
            <a:r>
              <a:rPr lang="fr-FR" sz="1400" dirty="0">
                <a:latin typeface="Consolas" pitchFamily="49" charset="0"/>
                <a:cs typeface="Consolas" pitchFamily="49" charset="0"/>
              </a:rPr>
              <a:t> 18.7   8  360</a:t>
            </a:r>
          </a:p>
          <a:p>
            <a:endParaRPr lang="fr-FR" sz="1400" dirty="0" smtClean="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head(</a:t>
            </a:r>
            <a:r>
              <a:rPr lang="en-US" sz="1400" dirty="0" err="1">
                <a:latin typeface="Consolas" pitchFamily="49" charset="0"/>
                <a:cs typeface="Consolas" pitchFamily="49" charset="0"/>
              </a:rPr>
              <a:t>mtcars$cyl</a:t>
            </a:r>
            <a:r>
              <a:rPr lang="en-US" sz="1400" dirty="0">
                <a:latin typeface="Consolas" pitchFamily="49" charset="0"/>
                <a:cs typeface="Consolas" pitchFamily="49" charset="0"/>
              </a:rPr>
              <a:t>)</a:t>
            </a:r>
          </a:p>
          <a:p>
            <a:r>
              <a:rPr lang="en-US" sz="1400" dirty="0">
                <a:latin typeface="Consolas" pitchFamily="49" charset="0"/>
                <a:cs typeface="Consolas" pitchFamily="49" charset="0"/>
              </a:rPr>
              <a:t>[1] 6 6 4 6 8 6</a:t>
            </a:r>
            <a:endParaRPr lang="fr-FR" sz="1400" dirty="0" smtClean="0">
              <a:latin typeface="Consolas" pitchFamily="49" charset="0"/>
              <a:cs typeface="Consolas" pitchFamily="49" charset="0"/>
            </a:endParaRPr>
          </a:p>
        </p:txBody>
      </p:sp>
    </p:spTree>
    <p:extLst>
      <p:ext uri="{BB962C8B-B14F-4D97-AF65-F5344CB8AC3E}">
        <p14:creationId xmlns:p14="http://schemas.microsoft.com/office/powerpoint/2010/main" val="146504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304" y="966672"/>
            <a:ext cx="8761867" cy="338554"/>
          </a:xfrm>
          <a:prstGeom prst="rect">
            <a:avLst/>
          </a:prstGeom>
        </p:spPr>
        <p:txBody>
          <a:bodyPr wrap="square">
            <a:spAutoFit/>
          </a:bodyPr>
          <a:lstStyle/>
          <a:p>
            <a:r>
              <a:rPr lang="en-US" sz="1600" dirty="0" smtClean="0"/>
              <a:t>Subset function helps in subsetting using column names. It is used to keep/drop variables</a:t>
            </a:r>
          </a:p>
        </p:txBody>
      </p:sp>
      <p:sp>
        <p:nvSpPr>
          <p:cNvPr id="2" name="Title 1"/>
          <p:cNvSpPr>
            <a:spLocks noGrp="1"/>
          </p:cNvSpPr>
          <p:nvPr>
            <p:ph type="title"/>
          </p:nvPr>
        </p:nvSpPr>
        <p:spPr/>
        <p:txBody>
          <a:bodyPr/>
          <a:lstStyle/>
          <a:p>
            <a:r>
              <a:rPr lang="en-US" dirty="0" smtClean="0"/>
              <a:t>Subset Function</a:t>
            </a:r>
            <a:endParaRPr lang="en-US" dirty="0"/>
          </a:p>
        </p:txBody>
      </p:sp>
      <p:sp>
        <p:nvSpPr>
          <p:cNvPr id="3" name="TextBox 2"/>
          <p:cNvSpPr txBox="1"/>
          <p:nvPr/>
        </p:nvSpPr>
        <p:spPr>
          <a:xfrm>
            <a:off x="313902" y="1362116"/>
            <a:ext cx="846843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Using</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subset</a:t>
            </a:r>
            <a:r>
              <a:rPr lang="fr-FR" sz="1400" dirty="0" smtClean="0">
                <a:latin typeface="Consolas" pitchFamily="49" charset="0"/>
                <a:cs typeface="Consolas" pitchFamily="49" charset="0"/>
              </a:rPr>
              <a:t> for </a:t>
            </a:r>
            <a:r>
              <a:rPr lang="fr-FR" sz="1400" dirty="0" err="1" smtClean="0">
                <a:latin typeface="Consolas" pitchFamily="49" charset="0"/>
                <a:cs typeface="Consolas" pitchFamily="49" charset="0"/>
              </a:rPr>
              <a:t>keeping</a:t>
            </a:r>
            <a:r>
              <a:rPr lang="fr-FR" sz="1400" dirty="0" smtClean="0">
                <a:latin typeface="Consolas" pitchFamily="49" charset="0"/>
                <a:cs typeface="Consolas" pitchFamily="49" charset="0"/>
              </a:rPr>
              <a:t> variables</a:t>
            </a: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mtcars_sub</a:t>
            </a:r>
            <a:r>
              <a:rPr lang="fr-FR" sz="1400" dirty="0" smtClean="0">
                <a:latin typeface="Consolas" pitchFamily="49" charset="0"/>
                <a:cs typeface="Consolas" pitchFamily="49" charset="0"/>
              </a:rPr>
              <a:t>&lt;-</a:t>
            </a:r>
            <a:r>
              <a:rPr lang="fr-FR" sz="1400" dirty="0" err="1" smtClean="0">
                <a:latin typeface="Consolas" pitchFamily="49" charset="0"/>
                <a:cs typeface="Consolas" pitchFamily="49" charset="0"/>
              </a:rPr>
              <a:t>subset</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mtcars,select</a:t>
            </a:r>
            <a:r>
              <a:rPr lang="fr-FR" sz="1400" dirty="0" smtClean="0">
                <a:latin typeface="Consolas" pitchFamily="49" charset="0"/>
                <a:cs typeface="Consolas" pitchFamily="49" charset="0"/>
              </a:rPr>
              <a:t>=c(</a:t>
            </a:r>
            <a:r>
              <a:rPr lang="fr-FR" sz="1400" dirty="0" err="1" smtClean="0">
                <a:latin typeface="Consolas" pitchFamily="49" charset="0"/>
                <a:cs typeface="Consolas" pitchFamily="49" charset="0"/>
              </a:rPr>
              <a:t>mpg,cyl</a:t>
            </a:r>
            <a:r>
              <a:rPr lang="fr-FR" sz="1400" dirty="0" smtClean="0">
                <a:latin typeface="Consolas" pitchFamily="49" charset="0"/>
                <a:cs typeface="Consolas" pitchFamily="49" charset="0"/>
              </a:rPr>
              <a:t>))</a:t>
            </a:r>
            <a:br>
              <a:rPr lang="fr-FR" sz="1400" dirty="0" smtClean="0">
                <a:latin typeface="Consolas" pitchFamily="49" charset="0"/>
                <a:cs typeface="Consolas" pitchFamily="49" charset="0"/>
              </a:rPr>
            </a:b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head</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mtcars_sub</a:t>
            </a:r>
            <a:r>
              <a:rPr lang="fr-FR" sz="1400" dirty="0">
                <a:latin typeface="Consolas" pitchFamily="49" charset="0"/>
                <a:cs typeface="Consolas" pitchFamily="49" charset="0"/>
              </a:rPr>
              <a:t>)</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21.0   6</a:t>
            </a: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21.0   6</a:t>
            </a:r>
          </a:p>
          <a:p>
            <a:r>
              <a:rPr lang="fr-FR" sz="1400" dirty="0">
                <a:latin typeface="Consolas" pitchFamily="49" charset="0"/>
                <a:cs typeface="Consolas" pitchFamily="49" charset="0"/>
              </a:rPr>
              <a:t>Datsun 710        22.8   4</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4 Drive    21.4   6</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a:t>
            </a:r>
            <a:r>
              <a:rPr lang="fr-FR" sz="1400" dirty="0" err="1">
                <a:latin typeface="Consolas" pitchFamily="49" charset="0"/>
                <a:cs typeface="Consolas" pitchFamily="49" charset="0"/>
              </a:rPr>
              <a:t>Sportabout</a:t>
            </a:r>
            <a:r>
              <a:rPr lang="fr-FR" sz="1400" dirty="0">
                <a:latin typeface="Consolas" pitchFamily="49" charset="0"/>
                <a:cs typeface="Consolas" pitchFamily="49" charset="0"/>
              </a:rPr>
              <a:t> 18.7   8</a:t>
            </a:r>
          </a:p>
          <a:p>
            <a:r>
              <a:rPr lang="fr-FR" sz="1400" dirty="0" err="1">
                <a:latin typeface="Consolas" pitchFamily="49" charset="0"/>
                <a:cs typeface="Consolas" pitchFamily="49" charset="0"/>
              </a:rPr>
              <a:t>Valiant</a:t>
            </a:r>
            <a:r>
              <a:rPr lang="fr-FR" sz="1400" dirty="0">
                <a:latin typeface="Consolas" pitchFamily="49" charset="0"/>
                <a:cs typeface="Consolas" pitchFamily="49" charset="0"/>
              </a:rPr>
              <a:t>           18.1   6</a:t>
            </a:r>
          </a:p>
          <a:p>
            <a:endParaRPr lang="fr-FR" sz="1400" dirty="0">
              <a:latin typeface="Consolas" pitchFamily="49" charset="0"/>
              <a:cs typeface="Consolas" pitchFamily="49" charset="0"/>
            </a:endParaRPr>
          </a:p>
          <a:p>
            <a:r>
              <a:rPr lang="fr-FR" sz="1400" dirty="0">
                <a:latin typeface="Consolas" pitchFamily="49" charset="0"/>
                <a:cs typeface="Consolas" pitchFamily="49" charset="0"/>
              </a:rPr>
              <a:t># </a:t>
            </a:r>
            <a:r>
              <a:rPr lang="fr-FR" sz="1400" dirty="0" err="1">
                <a:latin typeface="Consolas" pitchFamily="49" charset="0"/>
                <a:cs typeface="Consolas" pitchFamily="49" charset="0"/>
              </a:rPr>
              <a:t>Using</a:t>
            </a:r>
            <a:r>
              <a:rPr lang="fr-FR" sz="1400" dirty="0">
                <a:latin typeface="Consolas" pitchFamily="49" charset="0"/>
                <a:cs typeface="Consolas" pitchFamily="49" charset="0"/>
              </a:rPr>
              <a:t> </a:t>
            </a:r>
            <a:r>
              <a:rPr lang="fr-FR" sz="1400" dirty="0" err="1">
                <a:latin typeface="Consolas" pitchFamily="49" charset="0"/>
                <a:cs typeface="Consolas" pitchFamily="49" charset="0"/>
              </a:rPr>
              <a:t>subset</a:t>
            </a:r>
            <a:r>
              <a:rPr lang="fr-FR" sz="1400" dirty="0">
                <a:latin typeface="Consolas" pitchFamily="49" charset="0"/>
                <a:cs typeface="Consolas" pitchFamily="49" charset="0"/>
              </a:rPr>
              <a:t> for </a:t>
            </a:r>
            <a:r>
              <a:rPr lang="fr-FR" sz="1400" dirty="0" err="1">
                <a:latin typeface="Consolas" pitchFamily="49" charset="0"/>
                <a:cs typeface="Consolas" pitchFamily="49" charset="0"/>
              </a:rPr>
              <a:t>dropping</a:t>
            </a:r>
            <a:r>
              <a:rPr lang="fr-FR" sz="1400" dirty="0">
                <a:latin typeface="Consolas" pitchFamily="49" charset="0"/>
                <a:cs typeface="Consolas" pitchFamily="49" charset="0"/>
              </a:rPr>
              <a:t> variables</a:t>
            </a:r>
          </a:p>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mtcars_sub2&lt;-</a:t>
            </a:r>
            <a:r>
              <a:rPr lang="fr-FR" sz="1400" dirty="0" err="1">
                <a:latin typeface="Consolas" pitchFamily="49" charset="0"/>
                <a:cs typeface="Consolas" pitchFamily="49" charset="0"/>
              </a:rPr>
              <a:t>subset</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 select=-c(</a:t>
            </a:r>
            <a:r>
              <a:rPr lang="fr-FR" sz="1400" dirty="0" err="1">
                <a:latin typeface="Consolas" pitchFamily="49" charset="0"/>
                <a:cs typeface="Consolas" pitchFamily="49" charset="0"/>
              </a:rPr>
              <a:t>mpg</a:t>
            </a:r>
            <a:r>
              <a:rPr lang="fr-FR" sz="1400" dirty="0">
                <a:latin typeface="Consolas" pitchFamily="49" charset="0"/>
                <a:cs typeface="Consolas" pitchFamily="49" charset="0"/>
              </a:rPr>
              <a:t>))</a:t>
            </a:r>
          </a:p>
          <a:p>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head</a:t>
            </a:r>
            <a:r>
              <a:rPr lang="fr-FR" sz="1400" dirty="0">
                <a:latin typeface="Consolas" pitchFamily="49" charset="0"/>
                <a:cs typeface="Consolas" pitchFamily="49" charset="0"/>
              </a:rPr>
              <a:t>(mtcars_sub2)</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6  160 110 3.90 2.620 16.46  0  1    4    4</a:t>
            </a: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6  160 110 3.90 2.875 17.02  0  1    4    4</a:t>
            </a:r>
          </a:p>
          <a:p>
            <a:r>
              <a:rPr lang="fr-FR" sz="1400" dirty="0">
                <a:latin typeface="Consolas" pitchFamily="49" charset="0"/>
                <a:cs typeface="Consolas" pitchFamily="49" charset="0"/>
              </a:rPr>
              <a:t>Datsun 710          4  108  93 3.85 2.320 18.61  1  1    4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4 Drive      6  258 110 3.08 3.215 19.44  1  0    3    1</a:t>
            </a:r>
          </a:p>
          <a:p>
            <a:r>
              <a:rPr lang="fr-FR" sz="1400" dirty="0" err="1">
                <a:latin typeface="Consolas" pitchFamily="49" charset="0"/>
                <a:cs typeface="Consolas" pitchFamily="49" charset="0"/>
              </a:rPr>
              <a:t>Hornet</a:t>
            </a:r>
            <a:r>
              <a:rPr lang="fr-FR" sz="1400" dirty="0">
                <a:latin typeface="Consolas" pitchFamily="49" charset="0"/>
                <a:cs typeface="Consolas" pitchFamily="49" charset="0"/>
              </a:rPr>
              <a:t> </a:t>
            </a:r>
            <a:r>
              <a:rPr lang="fr-FR" sz="1400" dirty="0" err="1">
                <a:latin typeface="Consolas" pitchFamily="49" charset="0"/>
                <a:cs typeface="Consolas" pitchFamily="49" charset="0"/>
              </a:rPr>
              <a:t>Sportabout</a:t>
            </a:r>
            <a:r>
              <a:rPr lang="fr-FR" sz="1400" dirty="0">
                <a:latin typeface="Consolas" pitchFamily="49" charset="0"/>
                <a:cs typeface="Consolas" pitchFamily="49" charset="0"/>
              </a:rPr>
              <a:t>   8  360 175 3.15 3.440 17.02  0  0    3    2</a:t>
            </a:r>
          </a:p>
          <a:p>
            <a:r>
              <a:rPr lang="fr-FR" sz="1400" dirty="0" err="1">
                <a:latin typeface="Consolas" pitchFamily="49" charset="0"/>
                <a:cs typeface="Consolas" pitchFamily="49" charset="0"/>
              </a:rPr>
              <a:t>Valiant</a:t>
            </a:r>
            <a:r>
              <a:rPr lang="fr-FR" sz="1400" dirty="0">
                <a:latin typeface="Consolas" pitchFamily="49" charset="0"/>
                <a:cs typeface="Consolas" pitchFamily="49" charset="0"/>
              </a:rPr>
              <a:t>             6  225 105 2.76 3.460 20.22  1  0    3    </a:t>
            </a:r>
            <a:r>
              <a:rPr lang="fr-FR" sz="1400" dirty="0" smtClean="0">
                <a:latin typeface="Consolas" pitchFamily="49" charset="0"/>
                <a:cs typeface="Consolas" pitchFamily="49" charset="0"/>
              </a:rPr>
              <a:t>1</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857791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functions</a:t>
            </a:r>
            <a:endParaRPr lang="en-US" dirty="0"/>
          </a:p>
        </p:txBody>
      </p:sp>
      <p:sp>
        <p:nvSpPr>
          <p:cNvPr id="3" name="Rectangle 2"/>
          <p:cNvSpPr/>
          <p:nvPr/>
        </p:nvSpPr>
        <p:spPr>
          <a:xfrm>
            <a:off x="234462" y="962827"/>
            <a:ext cx="8909538" cy="338554"/>
          </a:xfrm>
          <a:prstGeom prst="rect">
            <a:avLst/>
          </a:prstGeom>
        </p:spPr>
        <p:txBody>
          <a:bodyPr wrap="square">
            <a:spAutoFit/>
          </a:bodyPr>
          <a:lstStyle/>
          <a:p>
            <a:r>
              <a:rPr lang="en-US" sz="1600" dirty="0" smtClean="0"/>
              <a:t>Just like vectors, dataframes can be filtered using subsetting rules to access the required rows / columns</a:t>
            </a:r>
          </a:p>
        </p:txBody>
      </p:sp>
      <p:sp>
        <p:nvSpPr>
          <p:cNvPr id="4" name="TextBox 3"/>
          <p:cNvSpPr txBox="1"/>
          <p:nvPr/>
        </p:nvSpPr>
        <p:spPr>
          <a:xfrm>
            <a:off x="313902" y="1368064"/>
            <a:ext cx="846843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mtcars</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mtcars$mpg</a:t>
            </a:r>
            <a:r>
              <a:rPr lang="fr-FR" sz="1400" dirty="0" smtClean="0">
                <a:latin typeface="Consolas" pitchFamily="49" charset="0"/>
                <a:cs typeface="Consolas" pitchFamily="49" charset="0"/>
              </a:rPr>
              <a:t>&gt;30</a:t>
            </a:r>
            <a:r>
              <a:rPr lang="fr-FR" sz="1400" dirty="0">
                <a:latin typeface="Consolas" pitchFamily="49" charset="0"/>
                <a:cs typeface="Consolas" pitchFamily="49" charset="0"/>
              </a:rPr>
              <a:t>,]</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Fiat 128             Fiat 128 32.4   4 78.7  66 4.08 2.200 19.47  1  1    4    1</a:t>
            </a:r>
          </a:p>
          <a:p>
            <a:r>
              <a:rPr lang="fr-FR" sz="1400" dirty="0">
                <a:latin typeface="Consolas" pitchFamily="49" charset="0"/>
                <a:cs typeface="Consolas" pitchFamily="49" charset="0"/>
              </a:rPr>
              <a:t>Honda Civic       Honda Civic 30.4   4 75.7  52 4.93 1.615 18.52  1  1    4    2</a:t>
            </a:r>
          </a:p>
          <a:p>
            <a:r>
              <a:rPr lang="fr-FR" sz="1400" dirty="0">
                <a:latin typeface="Consolas" pitchFamily="49" charset="0"/>
                <a:cs typeface="Consolas" pitchFamily="49" charset="0"/>
              </a:rPr>
              <a:t>Toyota Corolla Toyota Corolla 33.9   4 71.1  65 4.22 1.835 19.90  1  1    4    1</a:t>
            </a:r>
          </a:p>
          <a:p>
            <a:r>
              <a:rPr lang="fr-FR" sz="1400" dirty="0">
                <a:latin typeface="Consolas" pitchFamily="49" charset="0"/>
                <a:cs typeface="Consolas" pitchFamily="49" charset="0"/>
              </a:rPr>
              <a:t>Lotus Europa     Lotus Europa 30.4   4 95.1 113 3.77 1.513 16.90  1  1    5    </a:t>
            </a:r>
            <a:r>
              <a:rPr lang="fr-FR" sz="1400" dirty="0" smtClean="0">
                <a:latin typeface="Consolas" pitchFamily="49" charset="0"/>
                <a:cs typeface="Consolas" pitchFamily="49" charset="0"/>
              </a:rPr>
              <a:t>2</a:t>
            </a:r>
          </a:p>
          <a:p>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subset</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mtcars,gear</a:t>
            </a:r>
            <a:r>
              <a:rPr lang="fr-FR" sz="1400" dirty="0">
                <a:latin typeface="Consolas" pitchFamily="49" charset="0"/>
                <a:cs typeface="Consolas" pitchFamily="49" charset="0"/>
              </a:rPr>
              <a:t>==5)</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Porsche 914-2   Porsche 914-2 26.0   4 120.3  91 4.43 2.140 16.7  0  1    5    2</a:t>
            </a:r>
          </a:p>
          <a:p>
            <a:r>
              <a:rPr lang="fr-FR" sz="1400" dirty="0">
                <a:latin typeface="Consolas" pitchFamily="49" charset="0"/>
                <a:cs typeface="Consolas" pitchFamily="49" charset="0"/>
              </a:rPr>
              <a:t>Lotus Europa     Lotus Europa 30.4   4  95.1 113 3.77 1.513 16.9  1  1    5    2</a:t>
            </a:r>
          </a:p>
          <a:p>
            <a:r>
              <a:rPr lang="fr-FR" sz="1400" dirty="0">
                <a:latin typeface="Consolas" pitchFamily="49" charset="0"/>
                <a:cs typeface="Consolas" pitchFamily="49" charset="0"/>
              </a:rPr>
              <a:t>Ford </a:t>
            </a:r>
            <a:r>
              <a:rPr lang="fr-FR" sz="1400" dirty="0" err="1">
                <a:latin typeface="Consolas" pitchFamily="49" charset="0"/>
                <a:cs typeface="Consolas" pitchFamily="49" charset="0"/>
              </a:rPr>
              <a:t>Pantera</a:t>
            </a:r>
            <a:r>
              <a:rPr lang="fr-FR" sz="1400" dirty="0">
                <a:latin typeface="Consolas" pitchFamily="49" charset="0"/>
                <a:cs typeface="Consolas" pitchFamily="49" charset="0"/>
              </a:rPr>
              <a:t> L Ford </a:t>
            </a:r>
            <a:r>
              <a:rPr lang="fr-FR" sz="1400" dirty="0" err="1">
                <a:latin typeface="Consolas" pitchFamily="49" charset="0"/>
                <a:cs typeface="Consolas" pitchFamily="49" charset="0"/>
              </a:rPr>
              <a:t>Pantera</a:t>
            </a:r>
            <a:r>
              <a:rPr lang="fr-FR" sz="1400" dirty="0">
                <a:latin typeface="Consolas" pitchFamily="49" charset="0"/>
                <a:cs typeface="Consolas" pitchFamily="49" charset="0"/>
              </a:rPr>
              <a:t> L 15.8   8 351.0 264 4.22 3.170 14.5  0  1    5    4</a:t>
            </a:r>
          </a:p>
          <a:p>
            <a:r>
              <a:rPr lang="fr-FR" sz="1400" dirty="0">
                <a:latin typeface="Consolas" pitchFamily="49" charset="0"/>
                <a:cs typeface="Consolas" pitchFamily="49" charset="0"/>
              </a:rPr>
              <a:t>Ferrari Dino     Ferrari Dino 19.7   6 145.0 175 3.62 2.770 15.5  0  1    5    6</a:t>
            </a:r>
          </a:p>
          <a:p>
            <a:r>
              <a:rPr lang="fr-FR" sz="1400" dirty="0">
                <a:latin typeface="Consolas" pitchFamily="49" charset="0"/>
                <a:cs typeface="Consolas" pitchFamily="49" charset="0"/>
              </a:rPr>
              <a:t>Maserati Bora   Maserati Bora 15.0   8 301.0 335 3.54 3.570 14.6  0  1    5    </a:t>
            </a:r>
            <a:r>
              <a:rPr lang="fr-FR" sz="1400" dirty="0" smtClean="0">
                <a:latin typeface="Consolas" pitchFamily="49" charset="0"/>
                <a:cs typeface="Consolas" pitchFamily="49" charset="0"/>
              </a:rPr>
              <a:t>8</a:t>
            </a:r>
          </a:p>
          <a:p>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mtcars$gear</a:t>
            </a:r>
            <a:r>
              <a:rPr lang="fr-FR" sz="1400" dirty="0">
                <a:latin typeface="Consolas" pitchFamily="49" charset="0"/>
                <a:cs typeface="Consolas" pitchFamily="49" charset="0"/>
              </a:rPr>
              <a:t>==5 &amp; </a:t>
            </a:r>
            <a:r>
              <a:rPr lang="fr-FR" sz="1400" dirty="0" err="1" smtClean="0">
                <a:latin typeface="Consolas" pitchFamily="49" charset="0"/>
                <a:cs typeface="Consolas" pitchFamily="49" charset="0"/>
              </a:rPr>
              <a:t>mtcars$mpg</a:t>
            </a:r>
            <a:r>
              <a:rPr lang="fr-FR" sz="1400" dirty="0" smtClean="0">
                <a:latin typeface="Consolas" pitchFamily="49" charset="0"/>
                <a:cs typeface="Consolas" pitchFamily="49" charset="0"/>
              </a:rPr>
              <a:t>&gt;25</a:t>
            </a:r>
            <a:r>
              <a:rPr lang="fr-FR" sz="1400" dirty="0">
                <a:latin typeface="Consolas" pitchFamily="49" charset="0"/>
                <a:cs typeface="Consolas" pitchFamily="49" charset="0"/>
              </a:rPr>
              <a:t>,]</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Porsche 914-2 Porsche 914-2 26.0   4 120.3  91 4.43 2.140 16.7  0  1    5    2</a:t>
            </a:r>
          </a:p>
          <a:p>
            <a:r>
              <a:rPr lang="fr-FR" sz="1400" dirty="0">
                <a:latin typeface="Consolas" pitchFamily="49" charset="0"/>
                <a:cs typeface="Consolas" pitchFamily="49" charset="0"/>
              </a:rPr>
              <a:t>Lotus Europa   Lotus Europa 30.4   4  95.1 113 3.77 1.513 16.9  1  1    5    </a:t>
            </a:r>
            <a:r>
              <a:rPr lang="fr-FR" sz="1400" dirty="0" smtClean="0">
                <a:latin typeface="Consolas" pitchFamily="49" charset="0"/>
                <a:cs typeface="Consolas" pitchFamily="49" charset="0"/>
              </a:rPr>
              <a:t>2</a:t>
            </a:r>
          </a:p>
          <a:p>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subset</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mtcars,name</a:t>
            </a:r>
            <a:r>
              <a:rPr lang="fr-FR" sz="1400" dirty="0" smtClean="0">
                <a:latin typeface="Consolas" pitchFamily="49" charset="0"/>
                <a:cs typeface="Consolas" pitchFamily="49" charset="0"/>
              </a:rPr>
              <a:t> </a:t>
            </a:r>
            <a:r>
              <a:rPr lang="fr-FR" sz="1400" dirty="0">
                <a:latin typeface="Consolas" pitchFamily="49" charset="0"/>
                <a:cs typeface="Consolas" pitchFamily="49" charset="0"/>
              </a:rPr>
              <a:t>%in% c("Fiat 128"))</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a:latin typeface="Consolas" pitchFamily="49" charset="0"/>
                <a:cs typeface="Consolas" pitchFamily="49" charset="0"/>
              </a:rPr>
              <a:t>Fiat 128 Fiat 128 32.4   4 78.7 66 4.08 2.2 19.47  1  1    4    </a:t>
            </a:r>
            <a:r>
              <a:rPr lang="fr-FR" sz="1400" dirty="0" smtClean="0">
                <a:latin typeface="Consolas" pitchFamily="49" charset="0"/>
                <a:cs typeface="Consolas" pitchFamily="49" charset="0"/>
              </a:rPr>
              <a:t>1</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3905705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bind</a:t>
            </a:r>
            <a:endParaRPr lang="en-US" dirty="0"/>
          </a:p>
        </p:txBody>
      </p:sp>
      <p:sp>
        <p:nvSpPr>
          <p:cNvPr id="3" name="Rectangle 2"/>
          <p:cNvSpPr/>
          <p:nvPr/>
        </p:nvSpPr>
        <p:spPr>
          <a:xfrm>
            <a:off x="245656" y="953024"/>
            <a:ext cx="8761867" cy="5262979"/>
          </a:xfrm>
          <a:prstGeom prst="rect">
            <a:avLst/>
          </a:prstGeom>
        </p:spPr>
        <p:txBody>
          <a:bodyPr wrap="square">
            <a:spAutoFit/>
          </a:bodyPr>
          <a:lstStyle/>
          <a:p>
            <a:pPr marL="285750" indent="-285750">
              <a:buFont typeface="Arial" pitchFamily="34" charset="0"/>
              <a:buChar char="•"/>
            </a:pPr>
            <a:r>
              <a:rPr lang="en-US" sz="1600" b="1" dirty="0" err="1" smtClean="0"/>
              <a:t>rbind</a:t>
            </a:r>
            <a:r>
              <a:rPr lang="en-US" sz="1600" b="1" dirty="0" smtClean="0"/>
              <a:t> : </a:t>
            </a:r>
            <a:r>
              <a:rPr lang="en-US" sz="1600" dirty="0" smtClean="0"/>
              <a:t>Adds observations to the data frame</a:t>
            </a:r>
          </a:p>
          <a:p>
            <a:pPr marL="742950" lvl="1" indent="-285750">
              <a:buFont typeface="Courier New" pitchFamily="49" charset="0"/>
              <a:buChar char="o"/>
            </a:pPr>
            <a:r>
              <a:rPr lang="en-US" sz="1600" dirty="0" smtClean="0"/>
              <a:t>Ensure data types of each column is same</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pPr marL="285750" indent="-285750">
              <a:buFont typeface="Arial" pitchFamily="34" charset="0"/>
              <a:buChar char="•"/>
            </a:pPr>
            <a:r>
              <a:rPr lang="en-US" sz="1600" b="1" dirty="0" err="1" smtClean="0"/>
              <a:t>cbind</a:t>
            </a:r>
            <a:r>
              <a:rPr lang="en-US" sz="1600" b="1" dirty="0" smtClean="0"/>
              <a:t> : </a:t>
            </a:r>
            <a:r>
              <a:rPr lang="en-US" sz="1600" dirty="0" smtClean="0"/>
              <a:t>Adds 1 or more columns to a data frame</a:t>
            </a:r>
            <a:endParaRPr lang="en-US" sz="1600" b="1" dirty="0" smtClean="0"/>
          </a:p>
          <a:p>
            <a:r>
              <a:rPr lang="en-US" sz="1600" dirty="0" smtClean="0"/>
              <a:t> </a:t>
            </a:r>
            <a:endParaRPr lang="en-US" sz="1600" dirty="0"/>
          </a:p>
          <a:p>
            <a:endParaRPr lang="en-US" sz="1600" dirty="0" smtClean="0"/>
          </a:p>
          <a:p>
            <a:endParaRPr lang="en-US" sz="1600" dirty="0" smtClean="0"/>
          </a:p>
          <a:p>
            <a:endParaRPr lang="en-US" sz="1600" dirty="0" smtClean="0"/>
          </a:p>
          <a:p>
            <a:endParaRPr lang="en-US" sz="1600" b="1" dirty="0" smtClean="0"/>
          </a:p>
          <a:p>
            <a:endParaRPr lang="en-US" sz="1600" b="1" dirty="0"/>
          </a:p>
          <a:p>
            <a:r>
              <a:rPr lang="en-US" sz="1600" b="1" dirty="0" smtClean="0"/>
              <a:t> </a:t>
            </a:r>
          </a:p>
        </p:txBody>
      </p:sp>
      <p:sp>
        <p:nvSpPr>
          <p:cNvPr id="4" name="TextBox 3"/>
          <p:cNvSpPr txBox="1"/>
          <p:nvPr/>
        </p:nvSpPr>
        <p:spPr>
          <a:xfrm>
            <a:off x="313902" y="1525892"/>
            <a:ext cx="8468436" cy="2462213"/>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add_1&lt;-c(5,140,120,3.9,2.6,16.76,1,1,3,3)</a:t>
            </a:r>
          </a:p>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add_1</a:t>
            </a:r>
          </a:p>
          <a:p>
            <a:r>
              <a:rPr lang="fr-FR" sz="1400" dirty="0">
                <a:latin typeface="Consolas" pitchFamily="49" charset="0"/>
                <a:cs typeface="Consolas" pitchFamily="49" charset="0"/>
              </a:rPr>
              <a:t> [1]   5.00 140.00 120.00   3.90   2.60  16.76   1.00   1.00   3.00   3.00</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&lt;-</a:t>
            </a:r>
            <a:r>
              <a:rPr lang="fr-FR" sz="1400" dirty="0" err="1">
                <a:latin typeface="Consolas" pitchFamily="49" charset="0"/>
                <a:cs typeface="Consolas" pitchFamily="49" charset="0"/>
              </a:rPr>
              <a:t>rbind</a:t>
            </a:r>
            <a:r>
              <a:rPr lang="fr-FR" sz="1400" dirty="0">
                <a:latin typeface="Consolas" pitchFamily="49" charset="0"/>
                <a:cs typeface="Consolas" pitchFamily="49" charset="0"/>
              </a:rPr>
              <a:t>(mtcars,add_1</a:t>
            </a:r>
            <a:r>
              <a:rPr lang="fr-FR" sz="1400" dirty="0" smtClean="0">
                <a:latin typeface="Consolas" pitchFamily="49" charset="0"/>
                <a:cs typeface="Consolas" pitchFamily="49" charset="0"/>
              </a:rPr>
              <a:t>) </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dim</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p>
          <a:p>
            <a:r>
              <a:rPr lang="fr-FR" sz="1400" dirty="0">
                <a:latin typeface="Consolas" pitchFamily="49" charset="0"/>
                <a:cs typeface="Consolas" pitchFamily="49" charset="0"/>
              </a:rPr>
              <a:t>[1] 33 11</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rownames</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)[33]&lt;-"New entry"</a:t>
            </a: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tail</a:t>
            </a:r>
            <a:r>
              <a:rPr lang="fr-FR" sz="1400" dirty="0" smtClean="0">
                <a:latin typeface="Consolas" pitchFamily="49" charset="0"/>
                <a:cs typeface="Consolas" pitchFamily="49" charset="0"/>
              </a:rPr>
              <a:t>(mtcars,2)</a:t>
            </a:r>
          </a:p>
          <a:p>
            <a:r>
              <a:rPr lang="fr-FR" sz="1400" dirty="0">
                <a:latin typeface="Consolas" pitchFamily="49" charset="0"/>
                <a:cs typeface="Consolas" pitchFamily="49" charset="0"/>
              </a:rPr>
              <a:t> </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mpg</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Volvo </a:t>
            </a:r>
            <a:r>
              <a:rPr lang="fr-FR" sz="1400" dirty="0">
                <a:latin typeface="Consolas" pitchFamily="49" charset="0"/>
                <a:cs typeface="Consolas" pitchFamily="49" charset="0"/>
              </a:rPr>
              <a:t>142E     21.4   4 121.0 109.0 4.11  2.780 18.6  1  1    4    2</a:t>
            </a:r>
          </a:p>
          <a:p>
            <a:r>
              <a:rPr lang="fr-FR" sz="1400" dirty="0">
                <a:latin typeface="Consolas" pitchFamily="49" charset="0"/>
                <a:cs typeface="Consolas" pitchFamily="49" charset="0"/>
              </a:rPr>
              <a:t>New entry       5.0 140 120.0   3.9 2.60 16.760  1.0  1  3    3    5</a:t>
            </a:r>
          </a:p>
        </p:txBody>
      </p:sp>
      <p:sp>
        <p:nvSpPr>
          <p:cNvPr id="5" name="TextBox 4"/>
          <p:cNvSpPr txBox="1"/>
          <p:nvPr/>
        </p:nvSpPr>
        <p:spPr>
          <a:xfrm>
            <a:off x="296835" y="4508623"/>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runif</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generates</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random</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numbers</a:t>
            </a: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col_add</a:t>
            </a:r>
            <a:r>
              <a:rPr lang="fr-FR" sz="1400" dirty="0">
                <a:latin typeface="Consolas" pitchFamily="49" charset="0"/>
                <a:cs typeface="Consolas" pitchFamily="49" charset="0"/>
              </a:rPr>
              <a:t>&lt;-</a:t>
            </a:r>
            <a:r>
              <a:rPr lang="fr-FR" sz="1400" dirty="0" err="1">
                <a:latin typeface="Consolas" pitchFamily="49" charset="0"/>
                <a:cs typeface="Consolas" pitchFamily="49" charset="0"/>
              </a:rPr>
              <a:t>runif</a:t>
            </a:r>
            <a:r>
              <a:rPr lang="fr-FR" sz="1400" dirty="0">
                <a:latin typeface="Consolas" pitchFamily="49" charset="0"/>
                <a:cs typeface="Consolas" pitchFamily="49" charset="0"/>
              </a:rPr>
              <a:t>(</a:t>
            </a:r>
            <a:r>
              <a:rPr lang="fr-FR" sz="1400" dirty="0" err="1">
                <a:latin typeface="Consolas" pitchFamily="49" charset="0"/>
                <a:cs typeface="Consolas" pitchFamily="49" charset="0"/>
              </a:rPr>
              <a:t>nrow</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&lt;-</a:t>
            </a:r>
            <a:r>
              <a:rPr lang="fr-FR" sz="1400" dirty="0" err="1">
                <a:latin typeface="Consolas" pitchFamily="49" charset="0"/>
                <a:cs typeface="Consolas" pitchFamily="49" charset="0"/>
              </a:rPr>
              <a:t>cbind</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mtcars,col_add</a:t>
            </a:r>
            <a:r>
              <a:rPr lang="fr-FR" sz="1400" dirty="0">
                <a:latin typeface="Consolas" pitchFamily="49" charset="0"/>
                <a:cs typeface="Consolas" pitchFamily="49" charset="0"/>
              </a:rPr>
              <a:t>)</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head</a:t>
            </a:r>
            <a:r>
              <a:rPr lang="fr-FR" sz="1400" dirty="0">
                <a:latin typeface="Consolas" pitchFamily="49" charset="0"/>
                <a:cs typeface="Consolas" pitchFamily="49" charset="0"/>
              </a:rPr>
              <a:t>(mtcars,3)</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r>
              <a:rPr lang="fr-FR" sz="1400" dirty="0">
                <a:latin typeface="Consolas" pitchFamily="49" charset="0"/>
                <a:cs typeface="Consolas" pitchFamily="49" charset="0"/>
              </a:rPr>
              <a:t>   </a:t>
            </a:r>
            <a:r>
              <a:rPr lang="fr-FR" sz="1400" dirty="0" err="1">
                <a:latin typeface="Consolas" pitchFamily="49" charset="0"/>
                <a:cs typeface="Consolas" pitchFamily="49" charset="0"/>
              </a:rPr>
              <a:t>col_add</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21.0   6  160 110 3.90 2.620 16.46  0  1    4    4 0.7296790</a:t>
            </a: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21.0   6  160 110 3.90 2.875 17.02  0  1    4    4 0.9077767</a:t>
            </a:r>
          </a:p>
          <a:p>
            <a:r>
              <a:rPr lang="fr-FR" sz="1400" dirty="0">
                <a:latin typeface="Consolas" pitchFamily="49" charset="0"/>
                <a:cs typeface="Consolas" pitchFamily="49" charset="0"/>
              </a:rPr>
              <a:t>Datsun 710    22.8   4  108  93 3.85 2.320 18.61  1  1    4    1 </a:t>
            </a:r>
            <a:r>
              <a:rPr lang="fr-FR" sz="1400" dirty="0" smtClean="0">
                <a:latin typeface="Consolas" pitchFamily="49" charset="0"/>
                <a:cs typeface="Consolas" pitchFamily="49" charset="0"/>
              </a:rPr>
              <a:t>0.4952811</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2295222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Functions</a:t>
            </a:r>
            <a:endParaRPr lang="en-US" dirty="0"/>
          </a:p>
        </p:txBody>
      </p:sp>
      <p:sp>
        <p:nvSpPr>
          <p:cNvPr id="3" name="Rectangle 2"/>
          <p:cNvSpPr/>
          <p:nvPr/>
        </p:nvSpPr>
        <p:spPr>
          <a:xfrm>
            <a:off x="81888" y="921883"/>
            <a:ext cx="8584440" cy="1815882"/>
          </a:xfrm>
          <a:prstGeom prst="rect">
            <a:avLst/>
          </a:prstGeom>
        </p:spPr>
        <p:txBody>
          <a:bodyPr wrap="square">
            <a:spAutoFit/>
          </a:bodyPr>
          <a:lstStyle/>
          <a:p>
            <a:pPr marL="285750" indent="-285750">
              <a:buFont typeface="Arial" pitchFamily="34" charset="0"/>
              <a:buChar char="•"/>
            </a:pPr>
            <a:r>
              <a:rPr lang="en-US" sz="1600" b="1" dirty="0" err="1" smtClean="0"/>
              <a:t>rownames</a:t>
            </a:r>
            <a:r>
              <a:rPr lang="en-US" sz="1600" b="1" dirty="0" smtClean="0"/>
              <a:t> : </a:t>
            </a:r>
            <a:r>
              <a:rPr lang="en-US" sz="1600" dirty="0" smtClean="0"/>
              <a:t>Accessing the names of rows, useful for creating unique keys if unavailable</a:t>
            </a:r>
          </a:p>
          <a:p>
            <a:endParaRPr lang="en-US" sz="1600" dirty="0" smtClean="0"/>
          </a:p>
          <a:p>
            <a:endParaRPr lang="en-US" sz="1600" dirty="0" smtClean="0"/>
          </a:p>
          <a:p>
            <a:endParaRPr lang="en-US" sz="1600" dirty="0" smtClean="0"/>
          </a:p>
          <a:p>
            <a:endParaRPr lang="en-US" sz="1600" b="1" dirty="0" smtClean="0"/>
          </a:p>
          <a:p>
            <a:endParaRPr lang="en-US" sz="1600" b="1" dirty="0" smtClean="0"/>
          </a:p>
          <a:p>
            <a:pPr marL="285750" indent="-285750">
              <a:buFont typeface="Arial" pitchFamily="34" charset="0"/>
              <a:buChar char="•"/>
            </a:pPr>
            <a:endParaRPr lang="en-US" sz="1600" b="1" dirty="0" smtClean="0"/>
          </a:p>
        </p:txBody>
      </p:sp>
      <p:sp>
        <p:nvSpPr>
          <p:cNvPr id="4" name="TextBox 3"/>
          <p:cNvSpPr txBox="1"/>
          <p:nvPr/>
        </p:nvSpPr>
        <p:spPr>
          <a:xfrm>
            <a:off x="245657" y="1262160"/>
            <a:ext cx="876186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&lt;-</a:t>
            </a:r>
            <a:r>
              <a:rPr lang="fr-FR" sz="1400" dirty="0" err="1">
                <a:latin typeface="Consolas" pitchFamily="49" charset="0"/>
                <a:cs typeface="Consolas" pitchFamily="49" charset="0"/>
              </a:rPr>
              <a:t>rownames</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&lt;-</a:t>
            </a:r>
            <a:r>
              <a:rPr lang="fr-FR" sz="1400" dirty="0" err="1">
                <a:latin typeface="Consolas" pitchFamily="49" charset="0"/>
                <a:cs typeface="Consolas" pitchFamily="49" charset="0"/>
              </a:rPr>
              <a:t>cbind</a:t>
            </a:r>
            <a:r>
              <a:rPr lang="fr-FR" sz="1400" dirty="0">
                <a:latin typeface="Consolas" pitchFamily="49" charset="0"/>
                <a:cs typeface="Consolas" pitchFamily="49" charset="0"/>
              </a:rPr>
              <a:t>(</a:t>
            </a:r>
            <a:r>
              <a:rPr lang="fr-FR" sz="1400" dirty="0" err="1">
                <a:latin typeface="Consolas" pitchFamily="49" charset="0"/>
                <a:cs typeface="Consolas" pitchFamily="49" charset="0"/>
              </a:rPr>
              <a:t>name,mtcars</a:t>
            </a:r>
            <a:r>
              <a:rPr lang="fr-FR" sz="1400" dirty="0">
                <a:latin typeface="Consolas" pitchFamily="49" charset="0"/>
                <a:cs typeface="Consolas" pitchFamily="49" charset="0"/>
              </a:rPr>
              <a:t>)</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head</a:t>
            </a:r>
            <a:r>
              <a:rPr lang="fr-FR" sz="1400" dirty="0">
                <a:latin typeface="Consolas" pitchFamily="49" charset="0"/>
                <a:cs typeface="Consolas" pitchFamily="49" charset="0"/>
              </a:rPr>
              <a:t>(mtcars,2)</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r>
              <a:rPr lang="fr-FR" sz="1400" dirty="0">
                <a:latin typeface="Consolas" pitchFamily="49" charset="0"/>
                <a:cs typeface="Consolas" pitchFamily="49" charset="0"/>
              </a:rPr>
              <a:t>  </a:t>
            </a:r>
            <a:r>
              <a:rPr lang="fr-FR" sz="1400" dirty="0" err="1" smtClean="0">
                <a:latin typeface="Consolas" pitchFamily="49" charset="0"/>
                <a:cs typeface="Consolas" pitchFamily="49" charset="0"/>
              </a:rPr>
              <a:t>col_add</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Mazda RX4  21   6  160 110  3.9 2.620 16.46  0  1    4    </a:t>
            </a:r>
            <a:r>
              <a:rPr lang="fr-FR" sz="1400" dirty="0" smtClean="0">
                <a:latin typeface="Consolas" pitchFamily="49" charset="0"/>
                <a:cs typeface="Consolas" pitchFamily="49" charset="0"/>
              </a:rPr>
              <a:t>4 0.7296790</a:t>
            </a:r>
            <a:endParaRPr lang="fr-FR" sz="1400" dirty="0">
              <a:latin typeface="Consolas" pitchFamily="49" charset="0"/>
              <a:cs typeface="Consolas" pitchFamily="49" charset="0"/>
            </a:endParaRPr>
          </a:p>
          <a:p>
            <a:r>
              <a:rPr lang="fr-FR" sz="1400" dirty="0">
                <a:latin typeface="Consolas" pitchFamily="49" charset="0"/>
                <a:cs typeface="Consolas" pitchFamily="49" charset="0"/>
              </a:rPr>
              <a:t>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Mazda RX4 </a:t>
            </a:r>
            <a:r>
              <a:rPr lang="fr-FR" sz="1400" dirty="0" err="1">
                <a:latin typeface="Consolas" pitchFamily="49" charset="0"/>
                <a:cs typeface="Consolas" pitchFamily="49" charset="0"/>
              </a:rPr>
              <a:t>Wag</a:t>
            </a:r>
            <a:r>
              <a:rPr lang="fr-FR" sz="1400" dirty="0">
                <a:latin typeface="Consolas" pitchFamily="49" charset="0"/>
                <a:cs typeface="Consolas" pitchFamily="49" charset="0"/>
              </a:rPr>
              <a:t>  21   6  160 110  3.9 2.875 17.02  0  1    4    </a:t>
            </a:r>
            <a:r>
              <a:rPr lang="fr-FR" sz="1400" dirty="0" smtClean="0">
                <a:latin typeface="Consolas" pitchFamily="49" charset="0"/>
                <a:cs typeface="Consolas" pitchFamily="49" charset="0"/>
              </a:rPr>
              <a:t>4 0.9077767</a:t>
            </a:r>
          </a:p>
        </p:txBody>
      </p:sp>
      <p:sp>
        <p:nvSpPr>
          <p:cNvPr id="5" name="TextBox 4"/>
          <p:cNvSpPr txBox="1"/>
          <p:nvPr/>
        </p:nvSpPr>
        <p:spPr>
          <a:xfrm>
            <a:off x="245657" y="3065749"/>
            <a:ext cx="876186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names</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p>
          <a:p>
            <a:r>
              <a:rPr lang="fr-FR" sz="1400" dirty="0">
                <a:latin typeface="Consolas" pitchFamily="49" charset="0"/>
                <a:cs typeface="Consolas" pitchFamily="49" charset="0"/>
              </a:rPr>
              <a:t> [1]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r>
              <a:rPr lang="fr-FR" sz="1400" dirty="0">
                <a:latin typeface="Consolas" pitchFamily="49" charset="0"/>
                <a:cs typeface="Consolas" pitchFamily="49" charset="0"/>
              </a:rPr>
              <a:t>"    "</a:t>
            </a:r>
            <a:r>
              <a:rPr lang="fr-FR" sz="1400" dirty="0" err="1">
                <a:latin typeface="Consolas" pitchFamily="49" charset="0"/>
                <a:cs typeface="Consolas" pitchFamily="49" charset="0"/>
              </a:rPr>
              <a:t>col_add</a:t>
            </a:r>
            <a:r>
              <a:rPr lang="fr-FR" sz="1400" dirty="0">
                <a:latin typeface="Consolas" pitchFamily="49" charset="0"/>
                <a:cs typeface="Consolas" pitchFamily="49" charset="0"/>
              </a:rPr>
              <a:t>"</a:t>
            </a: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colnames</a:t>
            </a:r>
            <a:r>
              <a:rPr lang="fr-FR" sz="1400" dirty="0">
                <a:latin typeface="Consolas" pitchFamily="49" charset="0"/>
                <a:cs typeface="Consolas" pitchFamily="49" charset="0"/>
              </a:rPr>
              <a:t>(</a:t>
            </a:r>
            <a:r>
              <a:rPr lang="fr-FR" sz="1400" dirty="0" err="1">
                <a:latin typeface="Consolas" pitchFamily="49" charset="0"/>
                <a:cs typeface="Consolas" pitchFamily="49" charset="0"/>
              </a:rPr>
              <a:t>mtcars</a:t>
            </a:r>
            <a:r>
              <a:rPr lang="fr-FR" sz="1400" dirty="0">
                <a:latin typeface="Consolas" pitchFamily="49" charset="0"/>
                <a:cs typeface="Consolas" pitchFamily="49" charset="0"/>
              </a:rPr>
              <a:t>)</a:t>
            </a:r>
          </a:p>
          <a:p>
            <a:r>
              <a:rPr lang="fr-FR" sz="1400" dirty="0">
                <a:latin typeface="Consolas" pitchFamily="49" charset="0"/>
                <a:cs typeface="Consolas" pitchFamily="49" charset="0"/>
              </a:rPr>
              <a:t> [1]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a:latin typeface="Consolas" pitchFamily="49" charset="0"/>
                <a:cs typeface="Consolas" pitchFamily="49" charset="0"/>
              </a:rPr>
              <a:t>drat</a:t>
            </a:r>
            <a:r>
              <a:rPr lang="fr-FR" sz="1400" dirty="0">
                <a:latin typeface="Consolas" pitchFamily="49" charset="0"/>
                <a:cs typeface="Consolas" pitchFamily="49" charset="0"/>
              </a:rPr>
              <a:t>"    "</a:t>
            </a:r>
            <a:r>
              <a:rPr lang="fr-FR" sz="1400" dirty="0" err="1">
                <a:latin typeface="Consolas" pitchFamily="49" charset="0"/>
                <a:cs typeface="Consolas" pitchFamily="49" charset="0"/>
              </a:rPr>
              <a:t>wt</a:t>
            </a:r>
            <a:r>
              <a:rPr lang="fr-FR" sz="1400" dirty="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r>
              <a:rPr lang="fr-FR" sz="1400" dirty="0">
                <a:latin typeface="Consolas" pitchFamily="49" charset="0"/>
                <a:cs typeface="Consolas" pitchFamily="49" charset="0"/>
              </a:rPr>
              <a:t>"    "</a:t>
            </a:r>
            <a:r>
              <a:rPr lang="fr-FR" sz="1400" dirty="0" err="1">
                <a:latin typeface="Consolas" pitchFamily="49" charset="0"/>
                <a:cs typeface="Consolas" pitchFamily="49" charset="0"/>
              </a:rPr>
              <a:t>col_add</a:t>
            </a:r>
            <a:r>
              <a:rPr lang="fr-FR" sz="1400" dirty="0" smtClean="0">
                <a:latin typeface="Consolas" pitchFamily="49" charset="0"/>
                <a:cs typeface="Consolas" pitchFamily="49" charset="0"/>
              </a:rPr>
              <a:t>"</a:t>
            </a:r>
            <a:endParaRPr lang="fr-FR" sz="1400" dirty="0">
              <a:latin typeface="Consolas" pitchFamily="49" charset="0"/>
              <a:cs typeface="Consolas" pitchFamily="49" charset="0"/>
            </a:endParaRPr>
          </a:p>
        </p:txBody>
      </p:sp>
      <p:sp>
        <p:nvSpPr>
          <p:cNvPr id="6" name="TextBox 5"/>
          <p:cNvSpPr txBox="1"/>
          <p:nvPr/>
        </p:nvSpPr>
        <p:spPr>
          <a:xfrm>
            <a:off x="245657" y="4884154"/>
            <a:ext cx="8761866"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smtClean="0">
                <a:latin typeface="Consolas" pitchFamily="49" charset="0"/>
                <a:cs typeface="Consolas" pitchFamily="49" charset="0"/>
              </a:rPr>
              <a:t>&gt; </a:t>
            </a:r>
            <a:r>
              <a:rPr lang="fr-FR" sz="1400" dirty="0" err="1">
                <a:latin typeface="Consolas" pitchFamily="49" charset="0"/>
                <a:cs typeface="Consolas" pitchFamily="49" charset="0"/>
              </a:rPr>
              <a:t>apply</a:t>
            </a:r>
            <a:r>
              <a:rPr lang="fr-FR" sz="1400" dirty="0">
                <a:latin typeface="Consolas" pitchFamily="49" charset="0"/>
                <a:cs typeface="Consolas" pitchFamily="49" charset="0"/>
              </a:rPr>
              <a:t>(mtcars,2,max)</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name</a:t>
            </a:r>
            <a:r>
              <a:rPr lang="fr-FR" sz="1400" dirty="0">
                <a:latin typeface="Consolas" pitchFamily="49" charset="0"/>
                <a:cs typeface="Consolas" pitchFamily="49" charset="0"/>
              </a:rPr>
              <a:t>    </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mpg</a:t>
            </a:r>
            <a:r>
              <a:rPr lang="fr-FR" sz="1400" dirty="0">
                <a:latin typeface="Consolas" pitchFamily="49" charset="0"/>
                <a:cs typeface="Consolas" pitchFamily="49" charset="0"/>
              </a:rPr>
              <a:t>          </a:t>
            </a:r>
            <a:r>
              <a:rPr lang="fr-FR" sz="1400" dirty="0" err="1">
                <a:latin typeface="Consolas" pitchFamily="49" charset="0"/>
                <a:cs typeface="Consolas" pitchFamily="49" charset="0"/>
              </a:rPr>
              <a:t>cyl</a:t>
            </a:r>
            <a:r>
              <a:rPr lang="fr-FR" sz="1400" dirty="0">
                <a:latin typeface="Consolas" pitchFamily="49" charset="0"/>
                <a:cs typeface="Consolas" pitchFamily="49" charset="0"/>
              </a:rPr>
              <a:t>         </a:t>
            </a:r>
            <a:r>
              <a:rPr lang="fr-FR" sz="1400" dirty="0" err="1">
                <a:latin typeface="Consolas" pitchFamily="49" charset="0"/>
                <a:cs typeface="Consolas" pitchFamily="49" charset="0"/>
              </a:rPr>
              <a:t>disp</a:t>
            </a:r>
            <a:r>
              <a:rPr lang="fr-FR" sz="1400" dirty="0">
                <a:latin typeface="Consolas" pitchFamily="49" charset="0"/>
                <a:cs typeface="Consolas" pitchFamily="49" charset="0"/>
              </a:rPr>
              <a:t>           </a:t>
            </a:r>
            <a:r>
              <a:rPr lang="fr-FR" sz="1400" dirty="0" err="1">
                <a:latin typeface="Consolas" pitchFamily="49" charset="0"/>
                <a:cs typeface="Consolas" pitchFamily="49" charset="0"/>
              </a:rPr>
              <a:t>hp</a:t>
            </a:r>
            <a:r>
              <a:rPr lang="fr-FR" sz="1400" dirty="0">
                <a:latin typeface="Consolas" pitchFamily="49" charset="0"/>
                <a:cs typeface="Consolas" pitchFamily="49" charset="0"/>
              </a:rPr>
              <a:t>         </a:t>
            </a:r>
            <a:r>
              <a:rPr lang="fr-FR" sz="1400" dirty="0" err="1" smtClean="0">
                <a:latin typeface="Consolas" pitchFamily="49" charset="0"/>
                <a:cs typeface="Consolas" pitchFamily="49" charset="0"/>
              </a:rPr>
              <a:t>drat</a:t>
            </a:r>
            <a:endParaRPr lang="fr-FR" sz="1400" dirty="0">
              <a:latin typeface="Consolas" pitchFamily="49" charset="0"/>
              <a:cs typeface="Consolas" pitchFamily="49" charset="0"/>
            </a:endParaRPr>
          </a:p>
          <a:p>
            <a:r>
              <a:rPr lang="fr-FR" sz="1400" dirty="0">
                <a:latin typeface="Consolas" pitchFamily="49" charset="0"/>
                <a:cs typeface="Consolas" pitchFamily="49" charset="0"/>
              </a:rPr>
              <a:t>"Volvo 142E"    </a:t>
            </a:r>
            <a:r>
              <a:rPr lang="fr-FR" sz="1400" dirty="0" smtClean="0">
                <a:latin typeface="Consolas" pitchFamily="49" charset="0"/>
                <a:cs typeface="Consolas" pitchFamily="49" charset="0"/>
              </a:rPr>
              <a:t> "33.9</a:t>
            </a:r>
            <a:r>
              <a:rPr lang="fr-FR" sz="1400" dirty="0">
                <a:latin typeface="Consolas" pitchFamily="49" charset="0"/>
                <a:cs typeface="Consolas" pitchFamily="49" charset="0"/>
              </a:rPr>
              <a:t>"        "140"      "472.0"      "335.0"       "4.93"     </a:t>
            </a: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wt</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qsec</a:t>
            </a:r>
            <a:r>
              <a:rPr lang="fr-FR" sz="1400" dirty="0">
                <a:latin typeface="Consolas" pitchFamily="49" charset="0"/>
                <a:cs typeface="Consolas" pitchFamily="49" charset="0"/>
              </a:rPr>
              <a:t>           vs           </a:t>
            </a:r>
            <a:r>
              <a:rPr lang="fr-FR" sz="1400" dirty="0" err="1">
                <a:latin typeface="Consolas" pitchFamily="49" charset="0"/>
                <a:cs typeface="Consolas" pitchFamily="49" charset="0"/>
              </a:rPr>
              <a:t>am</a:t>
            </a:r>
            <a:r>
              <a:rPr lang="fr-FR" sz="1400" dirty="0">
                <a:latin typeface="Consolas" pitchFamily="49" charset="0"/>
                <a:cs typeface="Consolas" pitchFamily="49" charset="0"/>
              </a:rPr>
              <a:t>         </a:t>
            </a:r>
            <a:r>
              <a:rPr lang="fr-FR" sz="1400" dirty="0" err="1">
                <a:latin typeface="Consolas" pitchFamily="49" charset="0"/>
                <a:cs typeface="Consolas" pitchFamily="49" charset="0"/>
              </a:rPr>
              <a:t>gear</a:t>
            </a:r>
            <a:r>
              <a:rPr lang="fr-FR" sz="1400" dirty="0">
                <a:latin typeface="Consolas" pitchFamily="49" charset="0"/>
                <a:cs typeface="Consolas" pitchFamily="49" charset="0"/>
              </a:rPr>
              <a:t>         </a:t>
            </a:r>
            <a:r>
              <a:rPr lang="fr-FR" sz="1400" dirty="0" err="1">
                <a:latin typeface="Consolas" pitchFamily="49" charset="0"/>
                <a:cs typeface="Consolas" pitchFamily="49" charset="0"/>
              </a:rPr>
              <a:t>carb</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a:t>
            </a:r>
            <a:r>
              <a:rPr lang="fr-FR" sz="1400" dirty="0">
                <a:latin typeface="Consolas" pitchFamily="49" charset="0"/>
                <a:cs typeface="Consolas" pitchFamily="49" charset="0"/>
              </a:rPr>
              <a:t>16.760"      "22.90"          "1"          "3"          "5"          "8</a:t>
            </a:r>
            <a:r>
              <a:rPr lang="fr-FR" sz="1400" dirty="0" smtClean="0">
                <a:latin typeface="Consolas" pitchFamily="49" charset="0"/>
                <a:cs typeface="Consolas" pitchFamily="49" charset="0"/>
              </a:rPr>
              <a:t>" </a:t>
            </a:r>
          </a:p>
          <a:p>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col_add</a:t>
            </a:r>
            <a:r>
              <a:rPr lang="fr-FR" sz="1400" dirty="0" smtClean="0">
                <a:latin typeface="Consolas" pitchFamily="49" charset="0"/>
                <a:cs typeface="Consolas" pitchFamily="49" charset="0"/>
              </a:rPr>
              <a:t> </a:t>
            </a:r>
          </a:p>
          <a:p>
            <a:r>
              <a:rPr lang="fr-FR" sz="1400" dirty="0" smtClean="0">
                <a:latin typeface="Consolas" pitchFamily="49" charset="0"/>
                <a:cs typeface="Consolas" pitchFamily="49" charset="0"/>
              </a:rPr>
              <a:t>"</a:t>
            </a:r>
            <a:r>
              <a:rPr lang="fr-FR" sz="1400" dirty="0">
                <a:latin typeface="Consolas" pitchFamily="49" charset="0"/>
                <a:cs typeface="Consolas" pitchFamily="49" charset="0"/>
              </a:rPr>
              <a:t>0.93639703" </a:t>
            </a:r>
          </a:p>
        </p:txBody>
      </p:sp>
      <p:sp>
        <p:nvSpPr>
          <p:cNvPr id="7" name="Rectangle 6"/>
          <p:cNvSpPr/>
          <p:nvPr/>
        </p:nvSpPr>
        <p:spPr>
          <a:xfrm>
            <a:off x="81888" y="2752987"/>
            <a:ext cx="8584440" cy="338554"/>
          </a:xfrm>
          <a:prstGeom prst="rect">
            <a:avLst/>
          </a:prstGeom>
        </p:spPr>
        <p:txBody>
          <a:bodyPr wrap="square">
            <a:spAutoFit/>
          </a:bodyPr>
          <a:lstStyle/>
          <a:p>
            <a:pPr marL="285750" indent="-285750">
              <a:buFont typeface="Arial" pitchFamily="34" charset="0"/>
              <a:buChar char="•"/>
            </a:pPr>
            <a:r>
              <a:rPr lang="en-US" sz="1600" b="1" dirty="0" err="1" smtClean="0"/>
              <a:t>colnames</a:t>
            </a:r>
            <a:r>
              <a:rPr lang="en-US" sz="1600" b="1" dirty="0" smtClean="0"/>
              <a:t>/names : </a:t>
            </a:r>
            <a:r>
              <a:rPr lang="en-US" sz="1600" dirty="0" smtClean="0"/>
              <a:t>Accessing the column names of </a:t>
            </a:r>
            <a:r>
              <a:rPr lang="en-US" sz="1600" dirty="0" err="1" smtClean="0"/>
              <a:t>dataframe</a:t>
            </a:r>
            <a:r>
              <a:rPr lang="en-US" sz="1600" b="1" dirty="0" smtClean="0"/>
              <a:t> </a:t>
            </a:r>
          </a:p>
        </p:txBody>
      </p:sp>
      <p:sp>
        <p:nvSpPr>
          <p:cNvPr id="8" name="Rectangle 7"/>
          <p:cNvSpPr/>
          <p:nvPr/>
        </p:nvSpPr>
        <p:spPr>
          <a:xfrm>
            <a:off x="81888" y="4556795"/>
            <a:ext cx="8584440" cy="338554"/>
          </a:xfrm>
          <a:prstGeom prst="rect">
            <a:avLst/>
          </a:prstGeom>
        </p:spPr>
        <p:txBody>
          <a:bodyPr wrap="square">
            <a:spAutoFit/>
          </a:bodyPr>
          <a:lstStyle/>
          <a:p>
            <a:pPr marL="285750" indent="-285750">
              <a:buFont typeface="Arial" pitchFamily="34" charset="0"/>
              <a:buChar char="•"/>
            </a:pPr>
            <a:r>
              <a:rPr lang="en-US" sz="1600" b="1" dirty="0"/>
              <a:t>Apply :  </a:t>
            </a:r>
            <a:r>
              <a:rPr lang="en-US" sz="1600" dirty="0"/>
              <a:t>vectorized function to repeat </a:t>
            </a:r>
            <a:r>
              <a:rPr lang="en-US" sz="1600" dirty="0" smtClean="0"/>
              <a:t>a calculation </a:t>
            </a:r>
            <a:r>
              <a:rPr lang="en-US" sz="1600" dirty="0"/>
              <a:t>on either rows or </a:t>
            </a:r>
            <a:r>
              <a:rPr lang="en-US" sz="1600" dirty="0" smtClean="0"/>
              <a:t>columns</a:t>
            </a:r>
            <a:endParaRPr lang="en-US" sz="1600" b="1" dirty="0"/>
          </a:p>
        </p:txBody>
      </p:sp>
    </p:spTree>
    <p:extLst>
      <p:ext uri="{BB962C8B-B14F-4D97-AF65-F5344CB8AC3E}">
        <p14:creationId xmlns:p14="http://schemas.microsoft.com/office/powerpoint/2010/main" val="45426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a:t>
            </a:r>
            <a:r>
              <a:rPr lang="en-US" dirty="0" err="1" smtClean="0"/>
              <a:t>DataFrames</a:t>
            </a:r>
            <a:endParaRPr lang="en-US" dirty="0"/>
          </a:p>
        </p:txBody>
      </p:sp>
      <p:sp>
        <p:nvSpPr>
          <p:cNvPr id="5" name="TextBox 4"/>
          <p:cNvSpPr txBox="1"/>
          <p:nvPr/>
        </p:nvSpPr>
        <p:spPr>
          <a:xfrm>
            <a:off x="245657" y="1508399"/>
            <a:ext cx="8761866" cy="5047536"/>
          </a:xfrm>
          <a:prstGeom prst="rect">
            <a:avLst/>
          </a:prstGeom>
          <a:solidFill>
            <a:schemeClr val="bg2">
              <a:lumMod val="95000"/>
            </a:schemeClr>
          </a:solidFill>
          <a:ln>
            <a:solidFill>
              <a:schemeClr val="bg2">
                <a:lumMod val="75000"/>
              </a:schemeClr>
            </a:solidFill>
          </a:ln>
        </p:spPr>
        <p:txBody>
          <a:bodyPr wrap="square" rtlCol="0">
            <a:spAutoFit/>
          </a:bodyPr>
          <a:lstStyle/>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kids &lt;- c("</a:t>
            </a:r>
            <a:r>
              <a:rPr lang="fr-FR" sz="1400" dirty="0" err="1">
                <a:latin typeface="Consolas" pitchFamily="49" charset="0"/>
                <a:cs typeface="Consolas" pitchFamily="49" charset="0"/>
              </a:rPr>
              <a:t>Jack","</a:t>
            </a:r>
            <a:r>
              <a:rPr lang="fr-FR" sz="1400" dirty="0" err="1" smtClean="0">
                <a:latin typeface="Consolas" pitchFamily="49" charset="0"/>
                <a:cs typeface="Consolas" pitchFamily="49" charset="0"/>
              </a:rPr>
              <a:t>Jill","John</a:t>
            </a:r>
            <a:r>
              <a:rPr lang="fr-FR" sz="1400" dirty="0" smtClean="0">
                <a:latin typeface="Consolas" pitchFamily="49" charset="0"/>
                <a:cs typeface="Consolas" pitchFamily="49" charset="0"/>
              </a:rPr>
              <a:t>")</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ages</a:t>
            </a:r>
            <a:r>
              <a:rPr lang="fr-FR" sz="1400" dirty="0">
                <a:latin typeface="Consolas" pitchFamily="49" charset="0"/>
                <a:cs typeface="Consolas" pitchFamily="49" charset="0"/>
              </a:rPr>
              <a:t> &lt;- </a:t>
            </a:r>
            <a:r>
              <a:rPr lang="fr-FR" sz="1400" dirty="0" smtClean="0">
                <a:latin typeface="Consolas" pitchFamily="49" charset="0"/>
                <a:cs typeface="Consolas" pitchFamily="49" charset="0"/>
              </a:rPr>
              <a:t>c(12,10,13)</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a:latin typeface="Consolas" pitchFamily="49" charset="0"/>
                <a:cs typeface="Consolas" pitchFamily="49" charset="0"/>
              </a:rPr>
              <a:t>d &lt;- </a:t>
            </a:r>
            <a:r>
              <a:rPr lang="fr-FR" sz="1400" dirty="0" err="1">
                <a:latin typeface="Consolas" pitchFamily="49" charset="0"/>
                <a:cs typeface="Consolas" pitchFamily="49" charset="0"/>
              </a:rPr>
              <a:t>data.frame</a:t>
            </a:r>
            <a:r>
              <a:rPr lang="fr-FR" sz="1400" dirty="0">
                <a:latin typeface="Consolas" pitchFamily="49" charset="0"/>
                <a:cs typeface="Consolas" pitchFamily="49" charset="0"/>
              </a:rPr>
              <a:t>(</a:t>
            </a:r>
            <a:r>
              <a:rPr lang="fr-FR" sz="1400" dirty="0" err="1">
                <a:latin typeface="Consolas" pitchFamily="49" charset="0"/>
                <a:cs typeface="Consolas" pitchFamily="49" charset="0"/>
              </a:rPr>
              <a:t>kids,ages,stringsAsFactors</a:t>
            </a:r>
            <a:r>
              <a:rPr lang="fr-FR" sz="1400" dirty="0">
                <a:latin typeface="Consolas" pitchFamily="49" charset="0"/>
                <a:cs typeface="Consolas" pitchFamily="49" charset="0"/>
              </a:rPr>
              <a:t>=FALSE)</a:t>
            </a:r>
          </a:p>
          <a:p>
            <a:r>
              <a:rPr lang="fr-FR" sz="1400" dirty="0" smtClean="0">
                <a:latin typeface="Consolas" pitchFamily="49" charset="0"/>
                <a:cs typeface="Consolas" pitchFamily="49" charset="0"/>
              </a:rPr>
              <a:t>&gt; d</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  kids </a:t>
            </a:r>
            <a:r>
              <a:rPr lang="fr-FR" sz="1400" dirty="0" err="1">
                <a:latin typeface="Consolas" pitchFamily="49" charset="0"/>
                <a:cs typeface="Consolas" pitchFamily="49" charset="0"/>
              </a:rPr>
              <a:t>ages</a:t>
            </a:r>
            <a:endParaRPr lang="fr-FR" sz="1400" dirty="0">
              <a:latin typeface="Consolas" pitchFamily="49" charset="0"/>
              <a:cs typeface="Consolas" pitchFamily="49" charset="0"/>
            </a:endParaRPr>
          </a:p>
          <a:p>
            <a:r>
              <a:rPr lang="fr-FR" sz="1400" dirty="0">
                <a:latin typeface="Consolas" pitchFamily="49" charset="0"/>
                <a:cs typeface="Consolas" pitchFamily="49" charset="0"/>
              </a:rPr>
              <a:t>1 Jack 12</a:t>
            </a:r>
          </a:p>
          <a:p>
            <a:r>
              <a:rPr lang="fr-FR" sz="1400" dirty="0">
                <a:latin typeface="Consolas" pitchFamily="49" charset="0"/>
                <a:cs typeface="Consolas" pitchFamily="49" charset="0"/>
              </a:rPr>
              <a:t>2 Jill </a:t>
            </a:r>
            <a:r>
              <a:rPr lang="fr-FR" sz="1400" dirty="0" smtClean="0">
                <a:latin typeface="Consolas" pitchFamily="49" charset="0"/>
                <a:cs typeface="Consolas" pitchFamily="49" charset="0"/>
              </a:rPr>
              <a:t>10 </a:t>
            </a:r>
            <a:br>
              <a:rPr lang="fr-FR" sz="1400" dirty="0" smtClean="0">
                <a:latin typeface="Consolas" pitchFamily="49" charset="0"/>
                <a:cs typeface="Consolas" pitchFamily="49" charset="0"/>
              </a:rPr>
            </a:br>
            <a:r>
              <a:rPr lang="fr-FR" sz="1400" dirty="0">
                <a:latin typeface="Consolas" pitchFamily="49" charset="0"/>
                <a:cs typeface="Consolas" pitchFamily="49" charset="0"/>
              </a:rPr>
              <a:t>3 John 13</a:t>
            </a:r>
            <a:br>
              <a:rPr lang="fr-FR" sz="1400" dirty="0">
                <a:latin typeface="Consolas" pitchFamily="49" charset="0"/>
                <a:cs typeface="Consolas" pitchFamily="49" charset="0"/>
              </a:rPr>
            </a:b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States&lt;-c("NY","TX","CA")</a:t>
            </a:r>
          </a:p>
          <a:p>
            <a:r>
              <a:rPr lang="fr-FR" sz="1400" dirty="0" smtClean="0">
                <a:latin typeface="Consolas" pitchFamily="49" charset="0"/>
                <a:cs typeface="Consolas" pitchFamily="49" charset="0"/>
              </a:rPr>
              <a:t>&gt; d2&lt;- </a:t>
            </a:r>
            <a:r>
              <a:rPr lang="fr-FR" sz="1400" dirty="0" err="1" smtClean="0">
                <a:latin typeface="Consolas" pitchFamily="49" charset="0"/>
                <a:cs typeface="Consolas" pitchFamily="49" charset="0"/>
              </a:rPr>
              <a:t>data.frame</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kids,States,stringsAsFactors</a:t>
            </a:r>
            <a:r>
              <a:rPr lang="fr-FR" sz="1400" dirty="0" smtClean="0">
                <a:latin typeface="Consolas" pitchFamily="49" charset="0"/>
                <a:cs typeface="Consolas" pitchFamily="49" charset="0"/>
              </a:rPr>
              <a:t>=FALSE)</a:t>
            </a:r>
          </a:p>
          <a:p>
            <a:r>
              <a:rPr lang="fr-FR" sz="1400" dirty="0" smtClean="0">
                <a:latin typeface="Consolas" pitchFamily="49" charset="0"/>
                <a:cs typeface="Consolas" pitchFamily="49" charset="0"/>
              </a:rPr>
              <a:t>&gt; d2</a:t>
            </a:r>
          </a:p>
          <a:p>
            <a:r>
              <a:rPr lang="en-US" sz="1400" dirty="0">
                <a:latin typeface="Consolas" pitchFamily="49" charset="0"/>
                <a:cs typeface="Consolas" pitchFamily="49" charset="0"/>
              </a:rPr>
              <a:t> kids States</a:t>
            </a:r>
          </a:p>
          <a:p>
            <a:r>
              <a:rPr lang="en-US" sz="1400" dirty="0">
                <a:latin typeface="Consolas" pitchFamily="49" charset="0"/>
                <a:cs typeface="Consolas" pitchFamily="49" charset="0"/>
              </a:rPr>
              <a:t>1 Jack     NY</a:t>
            </a:r>
          </a:p>
          <a:p>
            <a:r>
              <a:rPr lang="en-US" sz="1400" dirty="0">
                <a:latin typeface="Consolas" pitchFamily="49" charset="0"/>
                <a:cs typeface="Consolas" pitchFamily="49" charset="0"/>
              </a:rPr>
              <a:t>2 Jill     TX</a:t>
            </a:r>
          </a:p>
          <a:p>
            <a:r>
              <a:rPr lang="en-US" sz="1400" dirty="0">
                <a:latin typeface="Consolas" pitchFamily="49" charset="0"/>
                <a:cs typeface="Consolas" pitchFamily="49" charset="0"/>
              </a:rPr>
              <a:t>3 John     CA</a:t>
            </a:r>
            <a:endParaRPr lang="fr-FR" sz="1400" dirty="0" smtClean="0">
              <a:latin typeface="Consolas" pitchFamily="49" charset="0"/>
              <a:cs typeface="Consolas" pitchFamily="49" charset="0"/>
            </a:endParaRPr>
          </a:p>
          <a:p>
            <a:endParaRPr lang="fr-FR"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merged_d</a:t>
            </a:r>
            <a:r>
              <a:rPr lang="en-US" sz="1400" dirty="0">
                <a:latin typeface="Consolas" pitchFamily="49" charset="0"/>
                <a:cs typeface="Consolas" pitchFamily="49" charset="0"/>
              </a:rPr>
              <a:t>&lt;-merge(d,d2)</a:t>
            </a:r>
          </a:p>
          <a:p>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merged_d</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kids ages States</a:t>
            </a:r>
          </a:p>
          <a:p>
            <a:r>
              <a:rPr lang="en-US" sz="1400" dirty="0">
                <a:latin typeface="Consolas" pitchFamily="49" charset="0"/>
                <a:cs typeface="Consolas" pitchFamily="49" charset="0"/>
              </a:rPr>
              <a:t>1 Jack   12     NY</a:t>
            </a:r>
          </a:p>
          <a:p>
            <a:r>
              <a:rPr lang="en-US" sz="1400" dirty="0">
                <a:latin typeface="Consolas" pitchFamily="49" charset="0"/>
                <a:cs typeface="Consolas" pitchFamily="49" charset="0"/>
              </a:rPr>
              <a:t>2 Jill   10     TX</a:t>
            </a:r>
          </a:p>
          <a:p>
            <a:r>
              <a:rPr lang="en-US" sz="1400" dirty="0">
                <a:latin typeface="Consolas" pitchFamily="49" charset="0"/>
                <a:cs typeface="Consolas" pitchFamily="49" charset="0"/>
              </a:rPr>
              <a:t>3 John   13     </a:t>
            </a:r>
            <a:r>
              <a:rPr lang="en-US" sz="1400" dirty="0" smtClean="0">
                <a:latin typeface="Consolas" pitchFamily="49" charset="0"/>
                <a:cs typeface="Consolas" pitchFamily="49" charset="0"/>
              </a:rPr>
              <a:t>CA</a:t>
            </a:r>
            <a:endParaRPr lang="en-US" sz="1400" dirty="0">
              <a:latin typeface="Consolas" pitchFamily="49" charset="0"/>
              <a:cs typeface="Consolas" pitchFamily="49" charset="0"/>
            </a:endParaRPr>
          </a:p>
        </p:txBody>
      </p:sp>
      <p:sp>
        <p:nvSpPr>
          <p:cNvPr id="6" name="Rectangle 5"/>
          <p:cNvSpPr/>
          <p:nvPr/>
        </p:nvSpPr>
        <p:spPr>
          <a:xfrm>
            <a:off x="191072" y="935531"/>
            <a:ext cx="8516203" cy="553998"/>
          </a:xfrm>
          <a:prstGeom prst="rect">
            <a:avLst/>
          </a:prstGeom>
        </p:spPr>
        <p:txBody>
          <a:bodyPr wrap="square">
            <a:spAutoFit/>
          </a:bodyPr>
          <a:lstStyle/>
          <a:p>
            <a:pPr marL="285750" indent="-285750">
              <a:buFont typeface="Arial" pitchFamily="34" charset="0"/>
              <a:buChar char="•"/>
            </a:pPr>
            <a:r>
              <a:rPr lang="en-US" sz="1600" b="1" dirty="0" smtClean="0"/>
              <a:t>Merge: </a:t>
            </a:r>
            <a:r>
              <a:rPr lang="en-US" sz="1600" dirty="0" smtClean="0"/>
              <a:t>used to join two dataframes</a:t>
            </a:r>
          </a:p>
          <a:p>
            <a:pPr marL="742950" lvl="1" indent="-285750">
              <a:buFont typeface="Courier New" pitchFamily="49" charset="0"/>
              <a:buChar char="o"/>
            </a:pPr>
            <a:r>
              <a:rPr lang="en-US" sz="1400" dirty="0" smtClean="0"/>
              <a:t>By default, it uses variables with the same name as join key  (if join key isn’t specified)</a:t>
            </a:r>
            <a:endParaRPr lang="en-US" sz="1400" b="1" dirty="0" smtClean="0"/>
          </a:p>
        </p:txBody>
      </p:sp>
    </p:spTree>
    <p:extLst>
      <p:ext uri="{BB962C8B-B14F-4D97-AF65-F5344CB8AC3E}">
        <p14:creationId xmlns:p14="http://schemas.microsoft.com/office/powerpoint/2010/main" val="150589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Official Documentation for R</a:t>
            </a:r>
            <a:endParaRPr lang="en-US" dirty="0"/>
          </a:p>
        </p:txBody>
      </p:sp>
      <p:sp>
        <p:nvSpPr>
          <p:cNvPr id="4" name="TextBox 3"/>
          <p:cNvSpPr txBox="1"/>
          <p:nvPr/>
        </p:nvSpPr>
        <p:spPr>
          <a:xfrm>
            <a:off x="382138" y="1132766"/>
            <a:ext cx="8188657" cy="4770537"/>
          </a:xfrm>
          <a:prstGeom prst="rect">
            <a:avLst/>
          </a:prstGeom>
          <a:noFill/>
        </p:spPr>
        <p:txBody>
          <a:bodyPr wrap="square" rtlCol="0">
            <a:spAutoFit/>
          </a:bodyPr>
          <a:lstStyle/>
          <a:p>
            <a:r>
              <a:rPr lang="en-US" sz="1600" u="sng" dirty="0">
                <a:solidFill>
                  <a:schemeClr val="accent1"/>
                </a:solidFill>
              </a:rPr>
              <a:t>What documentation exists for R?</a:t>
            </a:r>
          </a:p>
          <a:p>
            <a:r>
              <a:rPr lang="en-US" sz="1600" dirty="0"/>
              <a:t>Online documentation for most of the functions and variables in R exists, and can be printed on-screen by typing help(</a:t>
            </a:r>
            <a:r>
              <a:rPr lang="en-US" sz="1600" i="1" dirty="0"/>
              <a:t>name</a:t>
            </a:r>
            <a:r>
              <a:rPr lang="en-US" sz="1600" dirty="0"/>
              <a:t>) (or ?</a:t>
            </a:r>
            <a:r>
              <a:rPr lang="en-US" sz="1600" i="1" dirty="0"/>
              <a:t>name</a:t>
            </a:r>
            <a:r>
              <a:rPr lang="en-US" sz="1600" dirty="0"/>
              <a:t>) at the R </a:t>
            </a:r>
            <a:r>
              <a:rPr lang="en-US" sz="1600" dirty="0" smtClean="0"/>
              <a:t>prompt</a:t>
            </a:r>
            <a:endParaRPr lang="en-US" sz="1600" dirty="0"/>
          </a:p>
          <a:p>
            <a:endParaRPr lang="en-US" sz="1600" dirty="0">
              <a:hlinkClick r:id="rId2" action="ppaction://hlinkfile"/>
            </a:endParaRPr>
          </a:p>
          <a:p>
            <a:r>
              <a:rPr lang="en-US" sz="1600" dirty="0"/>
              <a:t>The R distribution also comes with the following </a:t>
            </a:r>
            <a:r>
              <a:rPr lang="en-US" sz="1600" dirty="0" smtClean="0"/>
              <a:t>manuals, can be found at :</a:t>
            </a:r>
            <a:endParaRPr lang="en-US" sz="1600" dirty="0">
              <a:hlinkClick r:id="rId2" action="ppaction://hlinkfile"/>
            </a:endParaRPr>
          </a:p>
          <a:p>
            <a:r>
              <a:rPr lang="en-US" sz="1600" dirty="0">
                <a:solidFill>
                  <a:schemeClr val="accent1"/>
                </a:solidFill>
                <a:hlinkClick r:id="rId3"/>
              </a:rPr>
              <a:t>https://www.r-project.org/foundation</a:t>
            </a:r>
            <a:r>
              <a:rPr lang="en-US" sz="1600" dirty="0" smtClean="0">
                <a:solidFill>
                  <a:schemeClr val="accent1"/>
                </a:solidFill>
                <a:hlinkClick r:id="rId3"/>
              </a:rPr>
              <a:t>/</a:t>
            </a:r>
            <a:endParaRPr lang="en-US" sz="1600" dirty="0" smtClean="0">
              <a:solidFill>
                <a:schemeClr val="accent1"/>
              </a:solidFill>
            </a:endParaRPr>
          </a:p>
          <a:p>
            <a:endParaRPr lang="en-US" sz="1600" dirty="0">
              <a:solidFill>
                <a:schemeClr val="accent1"/>
              </a:solidFill>
            </a:endParaRPr>
          </a:p>
          <a:p>
            <a:pPr marL="285750" indent="-285750">
              <a:buFont typeface="Arial" pitchFamily="34" charset="0"/>
              <a:buChar char="•"/>
            </a:pPr>
            <a:r>
              <a:rPr lang="en-US" sz="1600" u="sng" dirty="0" smtClean="0"/>
              <a:t>An </a:t>
            </a:r>
            <a:r>
              <a:rPr lang="en-US" sz="1600" u="sng" dirty="0"/>
              <a:t>Introduction to </a:t>
            </a:r>
            <a:r>
              <a:rPr lang="en-US" sz="1600" u="sng" dirty="0" smtClean="0"/>
              <a:t>R</a:t>
            </a:r>
            <a:r>
              <a:rPr lang="en-US" sz="1600" dirty="0" smtClean="0"/>
              <a:t> </a:t>
            </a:r>
            <a:r>
              <a:rPr lang="en-US" sz="1600" dirty="0"/>
              <a:t>(</a:t>
            </a:r>
            <a:r>
              <a:rPr lang="en-US" sz="1600" dirty="0">
                <a:latin typeface="Consolas" pitchFamily="49" charset="0"/>
                <a:cs typeface="Consolas" pitchFamily="49" charset="0"/>
              </a:rPr>
              <a:t>R-intro</a:t>
            </a:r>
            <a:r>
              <a:rPr lang="en-US" sz="1600" dirty="0" smtClean="0"/>
              <a:t>)</a:t>
            </a:r>
            <a:br>
              <a:rPr lang="en-US" sz="1600" dirty="0" smtClean="0"/>
            </a:br>
            <a:r>
              <a:rPr lang="en-US" sz="1600" dirty="0" smtClean="0"/>
              <a:t>includes </a:t>
            </a:r>
            <a:r>
              <a:rPr lang="en-US" sz="1600" dirty="0"/>
              <a:t>information on data types, programming elements, statistical modeling and graphics</a:t>
            </a:r>
            <a:r>
              <a:rPr lang="en-US" sz="1600" dirty="0" smtClean="0"/>
              <a:t>.. </a:t>
            </a:r>
          </a:p>
          <a:p>
            <a:pPr marL="285750" indent="-285750">
              <a:buFont typeface="Arial" pitchFamily="34" charset="0"/>
              <a:buChar char="•"/>
            </a:pPr>
            <a:r>
              <a:rPr lang="en-US" sz="1600" u="sng" dirty="0" smtClean="0"/>
              <a:t>Writing </a:t>
            </a:r>
            <a:r>
              <a:rPr lang="en-US" sz="1600" u="sng" dirty="0"/>
              <a:t>R </a:t>
            </a:r>
            <a:r>
              <a:rPr lang="en-US" sz="1600" u="sng" dirty="0" smtClean="0"/>
              <a:t>Extensions</a:t>
            </a:r>
            <a:r>
              <a:rPr lang="en-US" sz="1600" dirty="0" smtClean="0"/>
              <a:t> </a:t>
            </a:r>
            <a:r>
              <a:rPr lang="en-US" sz="1600" dirty="0"/>
              <a:t>(</a:t>
            </a:r>
            <a:r>
              <a:rPr lang="en-US" sz="1600" dirty="0">
                <a:latin typeface="Consolas" pitchFamily="49" charset="0"/>
                <a:cs typeface="Consolas" pitchFamily="49" charset="0"/>
              </a:rPr>
              <a:t>R-</a:t>
            </a:r>
            <a:r>
              <a:rPr lang="en-US" sz="1600" dirty="0" err="1">
                <a:latin typeface="Consolas" pitchFamily="49" charset="0"/>
                <a:cs typeface="Consolas" pitchFamily="49" charset="0"/>
              </a:rPr>
              <a:t>exts</a:t>
            </a:r>
            <a:r>
              <a:rPr lang="en-US" sz="1600" dirty="0"/>
              <a:t>) </a:t>
            </a:r>
            <a:r>
              <a:rPr lang="en-US" sz="1600" dirty="0" smtClean="0"/>
              <a:t/>
            </a:r>
            <a:br>
              <a:rPr lang="en-US" sz="1600" dirty="0" smtClean="0"/>
            </a:br>
            <a:r>
              <a:rPr lang="en-US" sz="1600" dirty="0" smtClean="0"/>
              <a:t>currently </a:t>
            </a:r>
            <a:r>
              <a:rPr lang="en-US" sz="1600" dirty="0"/>
              <a:t>describes the process of creating R add-on packages, writing R documentation, R’s system and foreign language interfaces, and the R API. </a:t>
            </a:r>
          </a:p>
          <a:p>
            <a:pPr marL="285750" indent="-285750">
              <a:buFont typeface="Arial" pitchFamily="34" charset="0"/>
              <a:buChar char="•"/>
            </a:pPr>
            <a:r>
              <a:rPr lang="en-US" sz="1600" u="sng" dirty="0" smtClean="0"/>
              <a:t>R </a:t>
            </a:r>
            <a:r>
              <a:rPr lang="en-US" sz="1600" u="sng" dirty="0"/>
              <a:t>Data </a:t>
            </a:r>
            <a:r>
              <a:rPr lang="en-US" sz="1600" u="sng" dirty="0" smtClean="0"/>
              <a:t>Import/Export</a:t>
            </a:r>
            <a:r>
              <a:rPr lang="en-US" sz="1600" dirty="0"/>
              <a:t> </a:t>
            </a:r>
            <a:r>
              <a:rPr lang="en-US" sz="1600" dirty="0" smtClean="0"/>
              <a:t>(</a:t>
            </a:r>
            <a:r>
              <a:rPr lang="en-US" sz="1600" dirty="0" smtClean="0">
                <a:latin typeface="Consolas" pitchFamily="49" charset="0"/>
                <a:cs typeface="Consolas" pitchFamily="49" charset="0"/>
              </a:rPr>
              <a:t>R-data</a:t>
            </a:r>
            <a:r>
              <a:rPr lang="en-US" sz="1600" dirty="0" smtClean="0"/>
              <a:t>)</a:t>
            </a:r>
            <a:br>
              <a:rPr lang="en-US" sz="1600" dirty="0" smtClean="0"/>
            </a:br>
            <a:r>
              <a:rPr lang="en-US" sz="1600" dirty="0" smtClean="0"/>
              <a:t> </a:t>
            </a:r>
            <a:r>
              <a:rPr lang="en-US" sz="1600" dirty="0"/>
              <a:t>guide to importing and exporting data to and from R. </a:t>
            </a:r>
          </a:p>
          <a:p>
            <a:pPr marL="285750" indent="-285750">
              <a:buFont typeface="Arial" pitchFamily="34" charset="0"/>
              <a:buChar char="•"/>
            </a:pPr>
            <a:r>
              <a:rPr lang="en-US" sz="1600" u="sng" dirty="0" smtClean="0"/>
              <a:t>The </a:t>
            </a:r>
            <a:r>
              <a:rPr lang="en-US" sz="1600" u="sng" dirty="0"/>
              <a:t>R Language </a:t>
            </a:r>
            <a:r>
              <a:rPr lang="en-US" sz="1600" u="sng" dirty="0" smtClean="0"/>
              <a:t>Definition</a:t>
            </a:r>
            <a:r>
              <a:rPr lang="en-US" sz="1600" dirty="0" smtClean="0"/>
              <a:t> </a:t>
            </a:r>
            <a:r>
              <a:rPr lang="en-US" sz="1600" dirty="0"/>
              <a:t>(</a:t>
            </a:r>
            <a:r>
              <a:rPr lang="en-US" sz="1600" dirty="0" smtClean="0">
                <a:latin typeface="Consolas" pitchFamily="49" charset="0"/>
                <a:cs typeface="Consolas" pitchFamily="49" charset="0"/>
              </a:rPr>
              <a:t>R-</a:t>
            </a:r>
            <a:r>
              <a:rPr lang="en-US" sz="1600" dirty="0" err="1" smtClean="0">
                <a:latin typeface="Consolas" pitchFamily="49" charset="0"/>
                <a:cs typeface="Consolas" pitchFamily="49" charset="0"/>
              </a:rPr>
              <a:t>lang</a:t>
            </a:r>
            <a:r>
              <a:rPr lang="en-US" sz="1600" dirty="0" smtClean="0"/>
              <a:t>)</a:t>
            </a:r>
            <a:br>
              <a:rPr lang="en-US" sz="1600" dirty="0" smtClean="0"/>
            </a:br>
            <a:r>
              <a:rPr lang="en-US" sz="1600" dirty="0" smtClean="0"/>
              <a:t>explains </a:t>
            </a:r>
            <a:r>
              <a:rPr lang="en-US" sz="1600" dirty="0"/>
              <a:t>evaluation, parsing, object oriented programming, computing on the language, and so forth. </a:t>
            </a:r>
          </a:p>
          <a:p>
            <a:endParaRPr lang="en-US" sz="1600" dirty="0"/>
          </a:p>
        </p:txBody>
      </p:sp>
    </p:spTree>
    <p:extLst>
      <p:ext uri="{BB962C8B-B14F-4D97-AF65-F5344CB8AC3E}">
        <p14:creationId xmlns:p14="http://schemas.microsoft.com/office/powerpoint/2010/main" val="323155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a:t>
            </a:r>
            <a:r>
              <a:rPr lang="en-US" dirty="0" err="1" smtClean="0"/>
              <a:t>DataFrames</a:t>
            </a:r>
            <a:r>
              <a:rPr lang="en-US" dirty="0" smtClean="0"/>
              <a:t> (contd.)</a:t>
            </a:r>
            <a:endParaRPr lang="en-US" dirty="0"/>
          </a:p>
        </p:txBody>
      </p:sp>
      <p:sp>
        <p:nvSpPr>
          <p:cNvPr id="6" name="Rectangle 5"/>
          <p:cNvSpPr/>
          <p:nvPr/>
        </p:nvSpPr>
        <p:spPr>
          <a:xfrm>
            <a:off x="141665" y="1031067"/>
            <a:ext cx="8886423" cy="5509200"/>
          </a:xfrm>
          <a:prstGeom prst="rect">
            <a:avLst/>
          </a:prstGeom>
        </p:spPr>
        <p:txBody>
          <a:bodyPr wrap="square">
            <a:spAutoFit/>
          </a:bodyPr>
          <a:lstStyle/>
          <a:p>
            <a:r>
              <a:rPr lang="en-US" sz="1600" dirty="0" smtClean="0"/>
              <a:t>In </a:t>
            </a:r>
            <a:r>
              <a:rPr lang="en-US" sz="1600" dirty="0"/>
              <a:t>most cases, you join two data frames by one or more common key </a:t>
            </a:r>
            <a:r>
              <a:rPr lang="en-US" sz="1600" dirty="0" smtClean="0"/>
              <a:t>variables</a:t>
            </a:r>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r>
              <a:rPr lang="en-US" sz="1600" b="1" dirty="0" smtClean="0"/>
              <a:t>Note:</a:t>
            </a:r>
          </a:p>
          <a:p>
            <a:pPr marL="342900" indent="-342900">
              <a:buFont typeface="+mj-lt"/>
              <a:buAutoNum type="arabicPeriod"/>
            </a:pPr>
            <a:r>
              <a:rPr lang="en-US" sz="1600" dirty="0" smtClean="0"/>
              <a:t>For joining over more than one key, use  </a:t>
            </a:r>
            <a:r>
              <a:rPr lang="en-US" sz="1600" i="1" dirty="0" smtClean="0">
                <a:latin typeface="Consolas" pitchFamily="49" charset="0"/>
                <a:cs typeface="Consolas" pitchFamily="49" charset="0"/>
              </a:rPr>
              <a:t>by=c(“key1”,”key2”)</a:t>
            </a:r>
          </a:p>
          <a:p>
            <a:pPr marL="342900" indent="-342900">
              <a:buFont typeface="+mj-lt"/>
              <a:buAutoNum type="arabicPeriod"/>
            </a:pPr>
            <a:r>
              <a:rPr lang="en-US" sz="1600" dirty="0" smtClean="0"/>
              <a:t>For joining over keys having different names, use   </a:t>
            </a:r>
            <a:r>
              <a:rPr lang="en-US" sz="1600" i="1" dirty="0" err="1" smtClean="0">
                <a:latin typeface="Consolas" pitchFamily="49" charset="0"/>
                <a:cs typeface="Consolas" pitchFamily="49" charset="0"/>
              </a:rPr>
              <a:t>by.x</a:t>
            </a:r>
            <a:r>
              <a:rPr lang="en-US" sz="1600" i="1" dirty="0" smtClean="0">
                <a:latin typeface="Consolas" pitchFamily="49" charset="0"/>
                <a:cs typeface="Consolas" pitchFamily="49" charset="0"/>
              </a:rPr>
              <a:t>=“</a:t>
            </a:r>
            <a:r>
              <a:rPr lang="en-US" sz="1600" i="1" dirty="0" err="1" smtClean="0">
                <a:latin typeface="Consolas" pitchFamily="49" charset="0"/>
                <a:cs typeface="Consolas" pitchFamily="49" charset="0"/>
              </a:rPr>
              <a:t>key_x</a:t>
            </a:r>
            <a:r>
              <a:rPr lang="en-US" sz="1600" i="1" dirty="0" smtClean="0">
                <a:latin typeface="Consolas" pitchFamily="49" charset="0"/>
                <a:cs typeface="Consolas" pitchFamily="49" charset="0"/>
              </a:rPr>
              <a:t>”, </a:t>
            </a:r>
            <a:r>
              <a:rPr lang="en-US" sz="1600" i="1" dirty="0" err="1" smtClean="0">
                <a:latin typeface="Consolas" pitchFamily="49" charset="0"/>
                <a:cs typeface="Consolas" pitchFamily="49" charset="0"/>
              </a:rPr>
              <a:t>by.y</a:t>
            </a:r>
            <a:r>
              <a:rPr lang="en-US" sz="1600" i="1" dirty="0" smtClean="0">
                <a:latin typeface="Consolas" pitchFamily="49" charset="0"/>
                <a:cs typeface="Consolas" pitchFamily="49" charset="0"/>
              </a:rPr>
              <a:t>=“</a:t>
            </a:r>
            <a:r>
              <a:rPr lang="en-US" sz="1600" i="1" dirty="0" err="1" smtClean="0">
                <a:latin typeface="Consolas" pitchFamily="49" charset="0"/>
                <a:cs typeface="Consolas" pitchFamily="49" charset="0"/>
              </a:rPr>
              <a:t>key_y</a:t>
            </a:r>
            <a:r>
              <a:rPr lang="en-US" sz="1600" i="1" dirty="0" smtClean="0">
                <a:latin typeface="Consolas" pitchFamily="49" charset="0"/>
                <a:cs typeface="Consolas" pitchFamily="49" charset="0"/>
              </a:rPr>
              <a:t>”</a:t>
            </a:r>
          </a:p>
          <a:p>
            <a:pPr marL="342900" indent="-342900">
              <a:buFont typeface="+mj-lt"/>
              <a:buAutoNum type="arabicPeriod"/>
            </a:pPr>
            <a:r>
              <a:rPr lang="en-US" sz="1600" dirty="0" smtClean="0">
                <a:latin typeface="+mj-lt"/>
                <a:cs typeface="Consolas" pitchFamily="49" charset="0"/>
              </a:rPr>
              <a:t>For joining with multiple keys with different names </a:t>
            </a:r>
            <a:r>
              <a:rPr lang="en-US" sz="1600" dirty="0">
                <a:latin typeface="+mj-lt"/>
                <a:cs typeface="Consolas" pitchFamily="49" charset="0"/>
              </a:rPr>
              <a:t>follow this:</a:t>
            </a:r>
            <a:br>
              <a:rPr lang="en-US" sz="1600" dirty="0">
                <a:latin typeface="+mj-lt"/>
                <a:cs typeface="Consolas" pitchFamily="49" charset="0"/>
              </a:rPr>
            </a:br>
            <a:r>
              <a:rPr lang="en-US" sz="1600" i="1" dirty="0" err="1" smtClean="0">
                <a:latin typeface="Consolas" pitchFamily="49" charset="0"/>
                <a:cs typeface="Consolas" pitchFamily="49" charset="0"/>
              </a:rPr>
              <a:t>by.x</a:t>
            </a:r>
            <a:r>
              <a:rPr lang="en-US" sz="1600" i="1" dirty="0" smtClean="0">
                <a:latin typeface="Consolas" pitchFamily="49" charset="0"/>
                <a:cs typeface="Consolas" pitchFamily="49" charset="0"/>
              </a:rPr>
              <a:t>=c(“key_x1</a:t>
            </a:r>
            <a:r>
              <a:rPr lang="en-US" sz="1600" i="1" dirty="0">
                <a:latin typeface="Consolas" pitchFamily="49" charset="0"/>
                <a:cs typeface="Consolas" pitchFamily="49" charset="0"/>
              </a:rPr>
              <a:t>", </a:t>
            </a:r>
            <a:r>
              <a:rPr lang="en-US" sz="1600" i="1" dirty="0" smtClean="0">
                <a:latin typeface="Consolas" pitchFamily="49" charset="0"/>
                <a:cs typeface="Consolas" pitchFamily="49" charset="0"/>
              </a:rPr>
              <a:t>“key_x2</a:t>
            </a:r>
            <a:r>
              <a:rPr lang="en-US" sz="1600" i="1" dirty="0">
                <a:latin typeface="Consolas" pitchFamily="49" charset="0"/>
                <a:cs typeface="Consolas" pitchFamily="49" charset="0"/>
              </a:rPr>
              <a:t>"), </a:t>
            </a:r>
            <a:r>
              <a:rPr lang="en-US" sz="1600" i="1" dirty="0" err="1">
                <a:latin typeface="Consolas" pitchFamily="49" charset="0"/>
                <a:cs typeface="Consolas" pitchFamily="49" charset="0"/>
              </a:rPr>
              <a:t>by.y</a:t>
            </a:r>
            <a:r>
              <a:rPr lang="en-US" sz="1600" i="1" dirty="0">
                <a:latin typeface="Consolas" pitchFamily="49" charset="0"/>
                <a:cs typeface="Consolas" pitchFamily="49" charset="0"/>
              </a:rPr>
              <a:t>=c</a:t>
            </a:r>
            <a:r>
              <a:rPr lang="en-US" sz="1600" i="1" dirty="0" smtClean="0">
                <a:latin typeface="Consolas" pitchFamily="49" charset="0"/>
                <a:cs typeface="Consolas" pitchFamily="49" charset="0"/>
              </a:rPr>
              <a:t>(“key_y1</a:t>
            </a:r>
            <a:r>
              <a:rPr lang="en-US" sz="1600" i="1" dirty="0">
                <a:latin typeface="Consolas" pitchFamily="49" charset="0"/>
                <a:cs typeface="Consolas" pitchFamily="49" charset="0"/>
              </a:rPr>
              <a:t>", </a:t>
            </a:r>
            <a:r>
              <a:rPr lang="en-US" sz="1600" i="1" dirty="0" smtClean="0">
                <a:latin typeface="Consolas" pitchFamily="49" charset="0"/>
                <a:cs typeface="Consolas" pitchFamily="49" charset="0"/>
              </a:rPr>
              <a:t>“key_y2</a:t>
            </a:r>
            <a:r>
              <a:rPr lang="en-US" sz="1600" i="1" dirty="0">
                <a:latin typeface="Consolas" pitchFamily="49" charset="0"/>
                <a:cs typeface="Consolas" pitchFamily="49" charset="0"/>
              </a:rPr>
              <a:t>")</a:t>
            </a:r>
            <a:endParaRPr lang="en-US" sz="1600" i="1" dirty="0" smtClean="0">
              <a:latin typeface="Consolas" pitchFamily="49" charset="0"/>
              <a:cs typeface="Consolas" pitchFamily="49" charset="0"/>
            </a:endParaRPr>
          </a:p>
          <a:p>
            <a:pPr marL="342900" indent="-342900">
              <a:buFont typeface="+mj-lt"/>
              <a:buAutoNum type="arabicPeriod"/>
            </a:pPr>
            <a:r>
              <a:rPr lang="en-US" sz="1600" dirty="0"/>
              <a:t>For </a:t>
            </a:r>
            <a:r>
              <a:rPr lang="en-US" sz="1600" dirty="0" smtClean="0"/>
              <a:t>columns having same names in both x and y dataframes, </a:t>
            </a:r>
            <a:r>
              <a:rPr lang="en-US" sz="1600" dirty="0" err="1" smtClean="0"/>
              <a:t>variable.x</a:t>
            </a:r>
            <a:r>
              <a:rPr lang="en-US" sz="1600" dirty="0" smtClean="0"/>
              <a:t> and </a:t>
            </a:r>
            <a:r>
              <a:rPr lang="en-US" sz="1600" dirty="0" err="1" smtClean="0"/>
              <a:t>variable.y</a:t>
            </a:r>
            <a:r>
              <a:rPr lang="en-US" sz="1600" dirty="0" smtClean="0"/>
              <a:t> names are created in the output</a:t>
            </a:r>
            <a:endParaRPr lang="en-US" sz="1600" dirty="0"/>
          </a:p>
        </p:txBody>
      </p:sp>
      <p:sp>
        <p:nvSpPr>
          <p:cNvPr id="7" name="TextBox 6"/>
          <p:cNvSpPr txBox="1"/>
          <p:nvPr/>
        </p:nvSpPr>
        <p:spPr>
          <a:xfrm>
            <a:off x="245657" y="1436508"/>
            <a:ext cx="8761866" cy="289310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#Syntax</a:t>
            </a: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Outer</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join</a:t>
            </a:r>
            <a:r>
              <a:rPr lang="fr-FR" sz="1400" dirty="0" smtClean="0">
                <a:latin typeface="Consolas" pitchFamily="49" charset="0"/>
                <a:cs typeface="Consolas" pitchFamily="49" charset="0"/>
              </a:rPr>
              <a:t> </a:t>
            </a: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merge</a:t>
            </a:r>
            <a:r>
              <a:rPr lang="fr-FR" sz="1400" dirty="0" smtClean="0">
                <a:latin typeface="Consolas" pitchFamily="49" charset="0"/>
                <a:cs typeface="Consolas" pitchFamily="49" charset="0"/>
              </a:rPr>
              <a:t>(x </a:t>
            </a:r>
            <a:r>
              <a:rPr lang="fr-FR" sz="1400" dirty="0">
                <a:latin typeface="Consolas" pitchFamily="49" charset="0"/>
                <a:cs typeface="Consolas" pitchFamily="49" charset="0"/>
              </a:rPr>
              <a:t>= df1, y = df2, by = </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key</a:t>
            </a:r>
            <a:r>
              <a:rPr lang="fr-FR" sz="1400" dirty="0" smtClean="0">
                <a:latin typeface="Consolas" pitchFamily="49" charset="0"/>
                <a:cs typeface="Consolas" pitchFamily="49" charset="0"/>
              </a:rPr>
              <a:t>", </a:t>
            </a:r>
            <a:r>
              <a:rPr lang="fr-FR" sz="1400" dirty="0">
                <a:latin typeface="Consolas" pitchFamily="49" charset="0"/>
                <a:cs typeface="Consolas" pitchFamily="49" charset="0"/>
              </a:rPr>
              <a:t>all = TRUE)</a:t>
            </a:r>
          </a:p>
          <a:p>
            <a:r>
              <a:rPr lang="fr-FR" sz="1400" dirty="0" smtClean="0">
                <a:latin typeface="Consolas" pitchFamily="49" charset="0"/>
                <a:cs typeface="Consolas" pitchFamily="49" charset="0"/>
              </a:rPr>
              <a:t>&gt;</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Left</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outer</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join</a:t>
            </a: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merge</a:t>
            </a:r>
            <a:r>
              <a:rPr lang="fr-FR" sz="1400" dirty="0">
                <a:latin typeface="Consolas" pitchFamily="49" charset="0"/>
                <a:cs typeface="Consolas" pitchFamily="49" charset="0"/>
              </a:rPr>
              <a:t>(x = df1, y = df2, by = </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key</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all.x</a:t>
            </a:r>
            <a:r>
              <a:rPr lang="fr-FR" sz="1400" dirty="0">
                <a:latin typeface="Consolas" pitchFamily="49" charset="0"/>
                <a:cs typeface="Consolas" pitchFamily="49" charset="0"/>
              </a:rPr>
              <a:t> = TRUE)</a:t>
            </a:r>
          </a:p>
          <a:p>
            <a:r>
              <a:rPr lang="fr-FR" sz="1400" dirty="0" smtClean="0">
                <a:latin typeface="Consolas" pitchFamily="49" charset="0"/>
                <a:cs typeface="Consolas" pitchFamily="49" charset="0"/>
              </a:rPr>
              <a:t>&gt;</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#Right </a:t>
            </a:r>
            <a:r>
              <a:rPr lang="fr-FR" sz="1400" dirty="0" err="1" smtClean="0">
                <a:latin typeface="Consolas" pitchFamily="49" charset="0"/>
                <a:cs typeface="Consolas" pitchFamily="49" charset="0"/>
              </a:rPr>
              <a:t>outer</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join</a:t>
            </a: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merge</a:t>
            </a:r>
            <a:r>
              <a:rPr lang="fr-FR" sz="1400" dirty="0">
                <a:latin typeface="Consolas" pitchFamily="49" charset="0"/>
                <a:cs typeface="Consolas" pitchFamily="49" charset="0"/>
              </a:rPr>
              <a:t>(x = df1, y = df2, by = </a:t>
            </a:r>
            <a:r>
              <a:rPr lang="fr-FR" sz="1400" dirty="0" smtClean="0">
                <a:latin typeface="Consolas" pitchFamily="49" charset="0"/>
                <a:cs typeface="Consolas" pitchFamily="49" charset="0"/>
              </a:rPr>
              <a:t>"</a:t>
            </a:r>
            <a:r>
              <a:rPr lang="fr-FR" sz="1400" dirty="0" err="1" smtClean="0">
                <a:latin typeface="Consolas" pitchFamily="49" charset="0"/>
                <a:cs typeface="Consolas" pitchFamily="49" charset="0"/>
              </a:rPr>
              <a:t>key</a:t>
            </a:r>
            <a:r>
              <a:rPr lang="fr-FR" sz="1400" dirty="0" smtClean="0">
                <a:latin typeface="Consolas" pitchFamily="49" charset="0"/>
                <a:cs typeface="Consolas" pitchFamily="49" charset="0"/>
              </a:rPr>
              <a:t>", </a:t>
            </a:r>
            <a:r>
              <a:rPr lang="fr-FR" sz="1400" dirty="0" err="1">
                <a:latin typeface="Consolas" pitchFamily="49" charset="0"/>
                <a:cs typeface="Consolas" pitchFamily="49" charset="0"/>
              </a:rPr>
              <a:t>all.y</a:t>
            </a:r>
            <a:r>
              <a:rPr lang="fr-FR" sz="1400" dirty="0">
                <a:latin typeface="Consolas" pitchFamily="49" charset="0"/>
                <a:cs typeface="Consolas" pitchFamily="49" charset="0"/>
              </a:rPr>
              <a:t> = TRUE)</a:t>
            </a:r>
          </a:p>
          <a:p>
            <a:r>
              <a:rPr lang="fr-FR" sz="1400" dirty="0" smtClean="0">
                <a:latin typeface="Consolas" pitchFamily="49" charset="0"/>
                <a:cs typeface="Consolas" pitchFamily="49" charset="0"/>
              </a:rPr>
              <a:t>&gt;</a:t>
            </a:r>
            <a:endParaRPr lang="fr-FR" sz="1400" dirty="0">
              <a:latin typeface="Consolas" pitchFamily="49" charset="0"/>
              <a:cs typeface="Consolas" pitchFamily="49" charset="0"/>
            </a:endParaRPr>
          </a:p>
          <a:p>
            <a:r>
              <a:rPr lang="fr-FR" sz="1400" dirty="0" smtClean="0">
                <a:latin typeface="Consolas" pitchFamily="49" charset="0"/>
                <a:cs typeface="Consolas" pitchFamily="49" charset="0"/>
              </a:rPr>
              <a:t>&gt; #Cross </a:t>
            </a:r>
            <a:r>
              <a:rPr lang="fr-FR" sz="1400" dirty="0" err="1" smtClean="0">
                <a:latin typeface="Consolas" pitchFamily="49" charset="0"/>
                <a:cs typeface="Consolas" pitchFamily="49" charset="0"/>
              </a:rPr>
              <a:t>join</a:t>
            </a:r>
            <a:endParaRPr lang="fr-FR" sz="1400" dirty="0" smtClean="0">
              <a:latin typeface="Consolas" pitchFamily="49" charset="0"/>
              <a:cs typeface="Consolas" pitchFamily="49" charset="0"/>
            </a:endParaRPr>
          </a:p>
          <a:p>
            <a:r>
              <a:rPr lang="fr-FR" sz="1400" dirty="0" smtClean="0">
                <a:latin typeface="Consolas" pitchFamily="49" charset="0"/>
                <a:cs typeface="Consolas" pitchFamily="49" charset="0"/>
              </a:rPr>
              <a:t>&gt; </a:t>
            </a:r>
            <a:r>
              <a:rPr lang="fr-FR" sz="1400" dirty="0" err="1">
                <a:latin typeface="Consolas" pitchFamily="49" charset="0"/>
                <a:cs typeface="Consolas" pitchFamily="49" charset="0"/>
              </a:rPr>
              <a:t>merge</a:t>
            </a:r>
            <a:r>
              <a:rPr lang="fr-FR" sz="1400" dirty="0">
                <a:latin typeface="Consolas" pitchFamily="49" charset="0"/>
                <a:cs typeface="Consolas" pitchFamily="49" charset="0"/>
              </a:rPr>
              <a:t>(x = df1, y = df2, by = NULL</a:t>
            </a:r>
            <a:r>
              <a:rPr lang="fr-FR" sz="1400" dirty="0" smtClean="0">
                <a:latin typeface="Consolas" pitchFamily="49" charset="0"/>
                <a:cs typeface="Consolas" pitchFamily="49" charset="0"/>
              </a:rPr>
              <a:t>)</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2204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Question</a:t>
            </a:r>
            <a:endParaRPr lang="en-US" dirty="0"/>
          </a:p>
        </p:txBody>
      </p:sp>
      <p:sp>
        <p:nvSpPr>
          <p:cNvPr id="3" name="Rectangle 2"/>
          <p:cNvSpPr/>
          <p:nvPr/>
        </p:nvSpPr>
        <p:spPr>
          <a:xfrm>
            <a:off x="141665" y="1031067"/>
            <a:ext cx="8886423" cy="2800767"/>
          </a:xfrm>
          <a:prstGeom prst="rect">
            <a:avLst/>
          </a:prstGeom>
        </p:spPr>
        <p:txBody>
          <a:bodyPr wrap="square">
            <a:spAutoFit/>
          </a:bodyPr>
          <a:lstStyle/>
          <a:p>
            <a:r>
              <a:rPr lang="en-US" sz="1600" dirty="0" smtClean="0"/>
              <a:t>Transport authority suspects that car manufacturers claim unrealistic mileage figures in order to boost sales. The boards wants to investigate but on-ground testing of all vehicles requires lot of manual, legal and financial effort </a:t>
            </a:r>
            <a:endParaRPr lang="en-US" sz="1600" dirty="0"/>
          </a:p>
          <a:p>
            <a:endParaRPr lang="en-US" sz="1600" dirty="0" smtClean="0"/>
          </a:p>
          <a:p>
            <a:r>
              <a:rPr lang="en-US" sz="1600" dirty="0" smtClean="0"/>
              <a:t>Prepare a shortlist of 5 cars that you would recommend for testing given the following hold true in decreasing order of importance – </a:t>
            </a:r>
          </a:p>
          <a:p>
            <a:endParaRPr lang="en-US" sz="1600" dirty="0"/>
          </a:p>
          <a:p>
            <a:pPr marL="342900" indent="-342900">
              <a:buAutoNum type="arabicPeriod"/>
            </a:pPr>
            <a:r>
              <a:rPr lang="en-US" sz="1600" dirty="0" smtClean="0"/>
              <a:t>mpg figures above 15 are classified as unrealistic</a:t>
            </a:r>
          </a:p>
          <a:p>
            <a:pPr marL="342900" indent="-342900">
              <a:buAutoNum type="arabicPeriod"/>
            </a:pPr>
            <a:r>
              <a:rPr lang="en-US" sz="1600" dirty="0" smtClean="0"/>
              <a:t>Automatic vehicles have higher mileage</a:t>
            </a:r>
          </a:p>
          <a:p>
            <a:pPr marL="342900" indent="-342900">
              <a:buFontTx/>
              <a:buAutoNum type="arabicPeriod"/>
            </a:pPr>
            <a:r>
              <a:rPr lang="en-US" sz="1600" dirty="0"/>
              <a:t>Heavier vehicles have lower </a:t>
            </a:r>
            <a:r>
              <a:rPr lang="en-US" sz="1600" dirty="0" smtClean="0"/>
              <a:t>mileage</a:t>
            </a:r>
          </a:p>
          <a:p>
            <a:pPr marL="342900" indent="-342900">
              <a:buAutoNum type="arabicPeriod"/>
            </a:pPr>
            <a:r>
              <a:rPr lang="en-US" sz="1600" dirty="0" smtClean="0"/>
              <a:t>Lower the number of gears, lower is the mileage </a:t>
            </a:r>
          </a:p>
        </p:txBody>
      </p:sp>
    </p:spTree>
    <p:extLst>
      <p:ext uri="{BB962C8B-B14F-4D97-AF65-F5344CB8AC3E}">
        <p14:creationId xmlns:p14="http://schemas.microsoft.com/office/powerpoint/2010/main" val="696831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 </a:t>
            </a:r>
            <a:r>
              <a:rPr lang="en-US" dirty="0"/>
              <a:t>H</a:t>
            </a:r>
            <a:r>
              <a:rPr lang="en-US" dirty="0" smtClean="0"/>
              <a:t>andling Factors</a:t>
            </a:r>
            <a:endParaRPr lang="en-US" dirty="0"/>
          </a:p>
        </p:txBody>
      </p:sp>
      <p:sp>
        <p:nvSpPr>
          <p:cNvPr id="3" name="Rectangle 2"/>
          <p:cNvSpPr/>
          <p:nvPr/>
        </p:nvSpPr>
        <p:spPr>
          <a:xfrm>
            <a:off x="259304" y="1103152"/>
            <a:ext cx="8761867" cy="4662815"/>
          </a:xfrm>
          <a:prstGeom prst="rect">
            <a:avLst/>
          </a:prstGeom>
        </p:spPr>
        <p:txBody>
          <a:bodyPr wrap="square">
            <a:spAutoFit/>
          </a:bodyPr>
          <a:lstStyle/>
          <a:p>
            <a:pPr marL="285750" indent="-285750">
              <a:lnSpc>
                <a:spcPct val="150000"/>
              </a:lnSpc>
              <a:buFont typeface="Arial" pitchFamily="34" charset="0"/>
              <a:buChar char="•"/>
            </a:pPr>
            <a:r>
              <a:rPr lang="en-US" dirty="0" smtClean="0"/>
              <a:t>Introduction to factors</a:t>
            </a:r>
          </a:p>
          <a:p>
            <a:pPr marL="285750" indent="-285750">
              <a:lnSpc>
                <a:spcPct val="150000"/>
              </a:lnSpc>
              <a:buFont typeface="Arial" pitchFamily="34" charset="0"/>
              <a:buChar char="•"/>
            </a:pPr>
            <a:r>
              <a:rPr lang="en-US" dirty="0" smtClean="0"/>
              <a:t>Changing levels</a:t>
            </a:r>
          </a:p>
          <a:p>
            <a:pPr marL="285750" indent="-285750">
              <a:lnSpc>
                <a:spcPct val="150000"/>
              </a:lnSpc>
              <a:buFont typeface="Arial" pitchFamily="34" charset="0"/>
              <a:buChar char="•"/>
            </a:pPr>
            <a:r>
              <a:rPr lang="en-US" dirty="0" smtClean="0"/>
              <a:t>Drawback</a:t>
            </a:r>
          </a:p>
          <a:p>
            <a:pPr marL="285750" indent="-285750">
              <a:lnSpc>
                <a:spcPct val="150000"/>
              </a:lnSpc>
              <a:buFont typeface="Arial" pitchFamily="34" charset="0"/>
              <a:buChar char="•"/>
            </a:pPr>
            <a:r>
              <a:rPr lang="en-US" dirty="0" smtClean="0"/>
              <a:t>Caution</a:t>
            </a:r>
          </a:p>
          <a:p>
            <a:pPr marL="285750" indent="-285750">
              <a:lnSpc>
                <a:spcPct val="150000"/>
              </a:lnSpc>
              <a:buFont typeface="Arial" pitchFamily="34" charset="0"/>
              <a:buChar char="•"/>
            </a:pPr>
            <a:endParaRPr lang="en-US" dirty="0"/>
          </a:p>
          <a:p>
            <a:pPr>
              <a:lnSpc>
                <a:spcPct val="150000"/>
              </a:lnSpc>
            </a:pPr>
            <a:endParaRPr lang="en-US" dirty="0"/>
          </a:p>
          <a:p>
            <a:pPr>
              <a:lnSpc>
                <a:spcPct val="150000"/>
              </a:lnSpc>
            </a:pPr>
            <a:r>
              <a:rPr lang="en-US" dirty="0" smtClean="0"/>
              <a:t> </a:t>
            </a:r>
            <a:endParaRPr lang="en-US" dirty="0"/>
          </a:p>
          <a:p>
            <a:pPr>
              <a:lnSpc>
                <a:spcPct val="150000"/>
              </a:lnSpc>
            </a:pPr>
            <a:endParaRPr lang="en-US" dirty="0"/>
          </a:p>
          <a:p>
            <a:pPr>
              <a:lnSpc>
                <a:spcPct val="150000"/>
              </a:lnSpc>
            </a:pPr>
            <a:endParaRPr lang="en-US" dirty="0" smtClean="0"/>
          </a:p>
          <a:p>
            <a:pPr>
              <a:lnSpc>
                <a:spcPct val="150000"/>
              </a:lnSpc>
            </a:pPr>
            <a:endParaRPr lang="en-US" dirty="0"/>
          </a:p>
          <a:p>
            <a:pPr>
              <a:lnSpc>
                <a:spcPct val="150000"/>
              </a:lnSpc>
            </a:pPr>
            <a:endParaRPr lang="en-US" dirty="0" smtClean="0"/>
          </a:p>
        </p:txBody>
      </p:sp>
    </p:spTree>
    <p:extLst>
      <p:ext uri="{BB962C8B-B14F-4D97-AF65-F5344CB8AC3E}">
        <p14:creationId xmlns:p14="http://schemas.microsoft.com/office/powerpoint/2010/main" val="2451573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ntroduction to Factors</a:t>
            </a:r>
            <a:endParaRPr lang="en-US" dirty="0"/>
          </a:p>
        </p:txBody>
      </p:sp>
      <p:sp>
        <p:nvSpPr>
          <p:cNvPr id="3" name="Rectangle 2"/>
          <p:cNvSpPr/>
          <p:nvPr/>
        </p:nvSpPr>
        <p:spPr>
          <a:xfrm>
            <a:off x="259304" y="1034912"/>
            <a:ext cx="8761867" cy="5509200"/>
          </a:xfrm>
          <a:prstGeom prst="rect">
            <a:avLst/>
          </a:prstGeom>
        </p:spPr>
        <p:txBody>
          <a:bodyPr wrap="square">
            <a:spAutoFit/>
          </a:bodyPr>
          <a:lstStyle/>
          <a:p>
            <a:pPr marL="285750" indent="-285750">
              <a:buFont typeface="Arial" pitchFamily="34" charset="0"/>
              <a:buChar char="•"/>
            </a:pPr>
            <a:r>
              <a:rPr lang="en-US" sz="1600" dirty="0"/>
              <a:t>Factors are variables in R which take on a limited number of different </a:t>
            </a:r>
            <a:r>
              <a:rPr lang="en-US" sz="1600" dirty="0" smtClean="0"/>
              <a:t>values</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a:t>
            </a:r>
            <a:r>
              <a:rPr lang="en-US" sz="1600" dirty="0"/>
              <a:t> </a:t>
            </a:r>
            <a:r>
              <a:rPr lang="en-US" sz="1600" i="1" dirty="0"/>
              <a:t>factor</a:t>
            </a:r>
            <a:r>
              <a:rPr lang="en-US" sz="1600" dirty="0"/>
              <a:t> function is used to create a factor. The only required argument to factor is a vector of </a:t>
            </a:r>
            <a:r>
              <a:rPr lang="en-US" sz="1600" dirty="0" smtClean="0"/>
              <a:t>values, </a:t>
            </a:r>
            <a:r>
              <a:rPr lang="en-US" sz="1600" dirty="0"/>
              <a:t>which will be returned as a vector of factor </a:t>
            </a:r>
            <a:r>
              <a:rPr lang="en-US" sz="1600" dirty="0" smtClean="0"/>
              <a:t>values</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Both </a:t>
            </a:r>
            <a:r>
              <a:rPr lang="en-US" sz="1600" dirty="0"/>
              <a:t>numeric and character variables can be </a:t>
            </a:r>
            <a:r>
              <a:rPr lang="en-US" sz="1600" dirty="0" smtClean="0"/>
              <a:t>stored as factors</a:t>
            </a:r>
            <a:r>
              <a:rPr lang="en-US" sz="1600" dirty="0"/>
              <a:t>, but a factor's levels will always be character </a:t>
            </a:r>
            <a:r>
              <a:rPr lang="en-US" sz="1600" dirty="0" smtClean="0"/>
              <a:t>values</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 </a:t>
            </a:r>
            <a:r>
              <a:rPr lang="en-US" sz="1600" dirty="0"/>
              <a:t>levels of a factor represent the unique elements in a factor arranged in an increasing order, by </a:t>
            </a:r>
            <a:r>
              <a:rPr lang="en-US" sz="1600" dirty="0" smtClean="0"/>
              <a:t>default</a:t>
            </a:r>
          </a:p>
        </p:txBody>
      </p:sp>
      <p:sp>
        <p:nvSpPr>
          <p:cNvPr id="4" name="TextBox 3"/>
          <p:cNvSpPr txBox="1"/>
          <p:nvPr/>
        </p:nvSpPr>
        <p:spPr>
          <a:xfrm>
            <a:off x="313896" y="2879889"/>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data = c(1,2,2,3,1,2,3,3,1,2,3,3,1)</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fdata</a:t>
            </a:r>
            <a:r>
              <a:rPr lang="en-US" sz="1400" dirty="0">
                <a:latin typeface="Consolas" pitchFamily="49" charset="0"/>
                <a:cs typeface="Consolas" pitchFamily="49" charset="0"/>
              </a:rPr>
              <a:t> = factor(data)</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fdata</a:t>
            </a:r>
            <a:endParaRPr lang="en-US" sz="1400" dirty="0">
              <a:latin typeface="Consolas" pitchFamily="49" charset="0"/>
              <a:cs typeface="Consolas" pitchFamily="49" charset="0"/>
            </a:endParaRPr>
          </a:p>
          <a:p>
            <a:r>
              <a:rPr lang="en-US" sz="1400" dirty="0">
                <a:latin typeface="Consolas" pitchFamily="49" charset="0"/>
                <a:cs typeface="Consolas" pitchFamily="49" charset="0"/>
              </a:rPr>
              <a:t> [1] 1 2 2 3 1 2 3 3 1 2 3 3 1</a:t>
            </a:r>
          </a:p>
          <a:p>
            <a:r>
              <a:rPr lang="en-US" sz="1400" dirty="0">
                <a:latin typeface="Consolas" pitchFamily="49" charset="0"/>
                <a:cs typeface="Consolas" pitchFamily="49" charset="0"/>
              </a:rPr>
              <a:t>Levels: 1 2 3</a:t>
            </a:r>
          </a:p>
        </p:txBody>
      </p:sp>
      <p:sp>
        <p:nvSpPr>
          <p:cNvPr id="5" name="TextBox 4"/>
          <p:cNvSpPr txBox="1"/>
          <p:nvPr/>
        </p:nvSpPr>
        <p:spPr>
          <a:xfrm>
            <a:off x="313896" y="4233740"/>
            <a:ext cx="8468436"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data=c("</a:t>
            </a:r>
            <a:r>
              <a:rPr lang="en-US" sz="1400" dirty="0" err="1" smtClean="0">
                <a:latin typeface="Consolas" pitchFamily="49" charset="0"/>
                <a:cs typeface="Consolas" pitchFamily="49" charset="0"/>
              </a:rPr>
              <a:t>k","l","l","k","a","k","k","a</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data</a:t>
            </a:r>
          </a:p>
          <a:p>
            <a:r>
              <a:rPr lang="en-US" sz="1400" dirty="0" smtClean="0">
                <a:latin typeface="Consolas" pitchFamily="49" charset="0"/>
                <a:cs typeface="Consolas" pitchFamily="49" charset="0"/>
              </a:rPr>
              <a:t>[1] "k" "l" "l" "k" "a" "k" "k" "a“</a:t>
            </a:r>
          </a:p>
          <a:p>
            <a:r>
              <a:rPr lang="en-US" sz="1400" dirty="0" smtClean="0">
                <a:latin typeface="Consolas" pitchFamily="49" charset="0"/>
                <a:cs typeface="Consolas" pitchFamily="49" charset="0"/>
              </a:rPr>
              <a:t>&gt; data1=factor(data)</a:t>
            </a:r>
          </a:p>
          <a:p>
            <a:r>
              <a:rPr lang="en-US" sz="1400" dirty="0" smtClean="0">
                <a:latin typeface="Consolas" pitchFamily="49" charset="0"/>
                <a:cs typeface="Consolas" pitchFamily="49" charset="0"/>
              </a:rPr>
              <a:t>&gt; data1</a:t>
            </a:r>
          </a:p>
          <a:p>
            <a:r>
              <a:rPr lang="en-US" sz="1400" dirty="0" smtClean="0">
                <a:latin typeface="Consolas" pitchFamily="49" charset="0"/>
                <a:cs typeface="Consolas" pitchFamily="49" charset="0"/>
              </a:rPr>
              <a:t>[1] k l </a:t>
            </a:r>
            <a:r>
              <a:rPr lang="en-US" sz="1400" dirty="0" err="1" smtClean="0">
                <a:latin typeface="Consolas" pitchFamily="49" charset="0"/>
                <a:cs typeface="Consolas" pitchFamily="49" charset="0"/>
              </a:rPr>
              <a:t>l</a:t>
            </a:r>
            <a:r>
              <a:rPr lang="en-US" sz="1400" dirty="0" smtClean="0">
                <a:latin typeface="Consolas" pitchFamily="49" charset="0"/>
                <a:cs typeface="Consolas" pitchFamily="49" charset="0"/>
              </a:rPr>
              <a:t> k a k </a:t>
            </a:r>
            <a:r>
              <a:rPr lang="en-US" sz="1400" dirty="0" err="1" smtClean="0">
                <a:latin typeface="Consolas" pitchFamily="49" charset="0"/>
                <a:cs typeface="Consolas" pitchFamily="49" charset="0"/>
              </a:rPr>
              <a:t>k</a:t>
            </a:r>
            <a:r>
              <a:rPr lang="en-US" sz="1400" dirty="0" smtClean="0">
                <a:latin typeface="Consolas" pitchFamily="49" charset="0"/>
                <a:cs typeface="Consolas" pitchFamily="49" charset="0"/>
              </a:rPr>
              <a:t> a</a:t>
            </a:r>
          </a:p>
          <a:p>
            <a:r>
              <a:rPr lang="en-US" sz="1400" dirty="0" smtClean="0">
                <a:latin typeface="Consolas" pitchFamily="49" charset="0"/>
                <a:cs typeface="Consolas" pitchFamily="49" charset="0"/>
              </a:rPr>
              <a:t>Levels: a k l</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97449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levels</a:t>
            </a:r>
            <a:endParaRPr lang="en-US" dirty="0"/>
          </a:p>
        </p:txBody>
      </p:sp>
      <p:sp>
        <p:nvSpPr>
          <p:cNvPr id="3" name="Rectangle 2"/>
          <p:cNvSpPr/>
          <p:nvPr/>
        </p:nvSpPr>
        <p:spPr>
          <a:xfrm>
            <a:off x="259303" y="1103151"/>
            <a:ext cx="8720924" cy="3785652"/>
          </a:xfrm>
          <a:prstGeom prst="rect">
            <a:avLst/>
          </a:prstGeom>
        </p:spPr>
        <p:txBody>
          <a:bodyPr wrap="square">
            <a:spAutoFit/>
          </a:bodyPr>
          <a:lstStyle/>
          <a:p>
            <a:pPr marL="285750" indent="-285750">
              <a:buFont typeface="Arial" pitchFamily="34" charset="0"/>
              <a:buChar char="•"/>
            </a:pPr>
            <a:r>
              <a:rPr lang="en-US" sz="1600" dirty="0"/>
              <a:t>The levels order can be changed by mentioning </a:t>
            </a:r>
            <a:r>
              <a:rPr lang="en-US" sz="1600" i="1" dirty="0"/>
              <a:t>levels</a:t>
            </a:r>
            <a:r>
              <a:rPr lang="en-US" sz="1600" dirty="0"/>
              <a:t> in the factor command and mentioning a different </a:t>
            </a:r>
            <a:r>
              <a:rPr lang="en-US" sz="1600" dirty="0" smtClean="0"/>
              <a:t>order</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The </a:t>
            </a:r>
            <a:r>
              <a:rPr lang="en-US" sz="1600" dirty="0"/>
              <a:t>levels of a factor are used when displaying the factor's values. </a:t>
            </a:r>
            <a:endParaRPr lang="en-US" sz="1600" dirty="0" smtClean="0"/>
          </a:p>
          <a:p>
            <a:pPr marL="285750" indent="-285750">
              <a:buFont typeface="Arial" pitchFamily="34" charset="0"/>
              <a:buChar char="•"/>
            </a:pPr>
            <a:r>
              <a:rPr lang="en-US" sz="1600" dirty="0" smtClean="0"/>
              <a:t>You </a:t>
            </a:r>
            <a:r>
              <a:rPr lang="en-US" sz="1600" dirty="0"/>
              <a:t>can change these levels at the time you create a factor by passing a vector with the new values through the labels= </a:t>
            </a:r>
            <a:r>
              <a:rPr lang="en-US" sz="1600" dirty="0" smtClean="0"/>
              <a:t>argument</a:t>
            </a:r>
          </a:p>
          <a:p>
            <a:pPr marL="742950" lvl="1" indent="-285750">
              <a:buFont typeface="Courier New" pitchFamily="49" charset="0"/>
              <a:buChar char="o"/>
            </a:pPr>
            <a:r>
              <a:rPr lang="en-US" sz="1600" dirty="0" smtClean="0"/>
              <a:t>Note </a:t>
            </a:r>
            <a:r>
              <a:rPr lang="en-US" sz="1600" dirty="0"/>
              <a:t>that this </a:t>
            </a:r>
            <a:r>
              <a:rPr lang="en-US" sz="1600" dirty="0" smtClean="0"/>
              <a:t>changes </a:t>
            </a:r>
            <a:r>
              <a:rPr lang="en-US" sz="1600" dirty="0"/>
              <a:t>the </a:t>
            </a:r>
            <a:r>
              <a:rPr lang="en-US" sz="1600" dirty="0" smtClean="0"/>
              <a:t>actual values of </a:t>
            </a:r>
            <a:r>
              <a:rPr lang="en-US" sz="1600" dirty="0"/>
              <a:t>the </a:t>
            </a:r>
            <a:r>
              <a:rPr lang="en-US" sz="1600" dirty="0" smtClean="0"/>
              <a:t>factor variable</a:t>
            </a:r>
            <a:endParaRPr lang="en-US" sz="1600" dirty="0"/>
          </a:p>
        </p:txBody>
      </p:sp>
      <p:sp>
        <p:nvSpPr>
          <p:cNvPr id="4" name="TextBox 3"/>
          <p:cNvSpPr txBox="1"/>
          <p:nvPr/>
        </p:nvSpPr>
        <p:spPr>
          <a:xfrm>
            <a:off x="327544" y="1793240"/>
            <a:ext cx="8468436"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data=c</a:t>
            </a:r>
            <a:r>
              <a:rPr lang="en-US" sz="1400" dirty="0">
                <a:latin typeface="Consolas" pitchFamily="49" charset="0"/>
                <a:cs typeface="Consolas" pitchFamily="49" charset="0"/>
              </a:rPr>
              <a:t>("</a:t>
            </a:r>
            <a:r>
              <a:rPr lang="en-US" sz="1400" dirty="0" err="1">
                <a:latin typeface="Consolas" pitchFamily="49" charset="0"/>
                <a:cs typeface="Consolas" pitchFamily="49" charset="0"/>
              </a:rPr>
              <a:t>k","l","l","k","a","k","k","a</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factor(data)</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k l </a:t>
            </a:r>
            <a:r>
              <a:rPr lang="en-US" sz="1400" dirty="0" err="1">
                <a:latin typeface="Consolas" pitchFamily="49" charset="0"/>
                <a:cs typeface="Consolas" pitchFamily="49" charset="0"/>
              </a:rPr>
              <a:t>l</a:t>
            </a:r>
            <a:r>
              <a:rPr lang="en-US" sz="1400" dirty="0">
                <a:latin typeface="Consolas" pitchFamily="49" charset="0"/>
                <a:cs typeface="Consolas" pitchFamily="49" charset="0"/>
              </a:rPr>
              <a:t> k a k </a:t>
            </a:r>
            <a:r>
              <a:rPr lang="en-US" sz="1400" dirty="0" err="1">
                <a:latin typeface="Consolas" pitchFamily="49" charset="0"/>
                <a:cs typeface="Consolas" pitchFamily="49" charset="0"/>
              </a:rPr>
              <a:t>k</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a:t>
            </a:r>
          </a:p>
          <a:p>
            <a:r>
              <a:rPr lang="en-US" sz="1400" dirty="0" smtClean="0">
                <a:latin typeface="Consolas" pitchFamily="49" charset="0"/>
                <a:cs typeface="Consolas" pitchFamily="49" charset="0"/>
              </a:rPr>
              <a:t>Levels</a:t>
            </a:r>
            <a:r>
              <a:rPr lang="en-US" sz="1400" dirty="0">
                <a:latin typeface="Consolas" pitchFamily="49" charset="0"/>
                <a:cs typeface="Consolas" pitchFamily="49" charset="0"/>
              </a:rPr>
              <a:t>: a k </a:t>
            </a:r>
            <a:r>
              <a:rPr lang="en-US" sz="1400" dirty="0" smtClean="0">
                <a:latin typeface="Consolas" pitchFamily="49" charset="0"/>
                <a:cs typeface="Consolas" pitchFamily="49" charset="0"/>
              </a:rPr>
              <a:t>l</a:t>
            </a:r>
          </a:p>
          <a:p>
            <a:r>
              <a:rPr lang="en-US" sz="1400" dirty="0" smtClean="0">
                <a:latin typeface="Consolas" pitchFamily="49" charset="0"/>
                <a:cs typeface="Consolas" pitchFamily="49" charset="0"/>
              </a:rPr>
              <a:t>&gt; factor(data</a:t>
            </a:r>
            <a:r>
              <a:rPr lang="en-US" sz="1400" dirty="0">
                <a:latin typeface="Consolas" pitchFamily="49" charset="0"/>
                <a:cs typeface="Consolas" pitchFamily="49" charset="0"/>
              </a:rPr>
              <a:t>, levels=c("</a:t>
            </a:r>
            <a:r>
              <a:rPr lang="en-US" sz="1400" dirty="0" err="1">
                <a:latin typeface="Consolas" pitchFamily="49" charset="0"/>
                <a:cs typeface="Consolas" pitchFamily="49" charset="0"/>
              </a:rPr>
              <a:t>l","a","k</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k l </a:t>
            </a:r>
            <a:r>
              <a:rPr lang="en-US" sz="1400" dirty="0" err="1">
                <a:latin typeface="Consolas" pitchFamily="49" charset="0"/>
                <a:cs typeface="Consolas" pitchFamily="49" charset="0"/>
              </a:rPr>
              <a:t>l</a:t>
            </a:r>
            <a:r>
              <a:rPr lang="en-US" sz="1400" dirty="0">
                <a:latin typeface="Consolas" pitchFamily="49" charset="0"/>
                <a:cs typeface="Consolas" pitchFamily="49" charset="0"/>
              </a:rPr>
              <a:t> k a k </a:t>
            </a:r>
            <a:r>
              <a:rPr lang="en-US" sz="1400" dirty="0" err="1">
                <a:latin typeface="Consolas" pitchFamily="49" charset="0"/>
                <a:cs typeface="Consolas" pitchFamily="49" charset="0"/>
              </a:rPr>
              <a:t>k</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a:t>
            </a:r>
          </a:p>
          <a:p>
            <a:r>
              <a:rPr lang="en-US" sz="1400" dirty="0" smtClean="0">
                <a:latin typeface="Consolas" pitchFamily="49" charset="0"/>
                <a:cs typeface="Consolas" pitchFamily="49" charset="0"/>
              </a:rPr>
              <a:t>Levels</a:t>
            </a:r>
            <a:r>
              <a:rPr lang="en-US" sz="1400" dirty="0">
                <a:latin typeface="Consolas" pitchFamily="49" charset="0"/>
                <a:cs typeface="Consolas" pitchFamily="49" charset="0"/>
              </a:rPr>
              <a:t>: l a k</a:t>
            </a:r>
            <a:endParaRPr lang="fr-FR" sz="1400" dirty="0">
              <a:latin typeface="Consolas" pitchFamily="49" charset="0"/>
              <a:cs typeface="Consolas" pitchFamily="49" charset="0"/>
            </a:endParaRPr>
          </a:p>
        </p:txBody>
      </p:sp>
      <p:sp>
        <p:nvSpPr>
          <p:cNvPr id="5" name="TextBox 4"/>
          <p:cNvSpPr txBox="1"/>
          <p:nvPr/>
        </p:nvSpPr>
        <p:spPr>
          <a:xfrm>
            <a:off x="343464" y="4861127"/>
            <a:ext cx="8468436"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data=c("</a:t>
            </a:r>
            <a:r>
              <a:rPr lang="en-US" sz="1400" dirty="0" err="1">
                <a:latin typeface="Consolas" pitchFamily="49" charset="0"/>
                <a:cs typeface="Consolas" pitchFamily="49" charset="0"/>
              </a:rPr>
              <a:t>k","l","l","k","a","k","k","a</a:t>
            </a:r>
            <a:r>
              <a:rPr lang="en-US" sz="1400" dirty="0">
                <a:latin typeface="Consolas" pitchFamily="49" charset="0"/>
                <a:cs typeface="Consolas" pitchFamily="49" charset="0"/>
              </a:rPr>
              <a:t>")</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rdata</a:t>
            </a:r>
            <a:r>
              <a:rPr lang="en-US" sz="1400" dirty="0">
                <a:latin typeface="Consolas" pitchFamily="49" charset="0"/>
                <a:cs typeface="Consolas" pitchFamily="49" charset="0"/>
              </a:rPr>
              <a:t>=factor(</a:t>
            </a:r>
            <a:r>
              <a:rPr lang="en-US" sz="1400" dirty="0" err="1">
                <a:latin typeface="Consolas" pitchFamily="49" charset="0"/>
                <a:cs typeface="Consolas" pitchFamily="49" charset="0"/>
              </a:rPr>
              <a:t>data,labels</a:t>
            </a:r>
            <a:r>
              <a:rPr lang="en-US" sz="1400" dirty="0">
                <a:latin typeface="Consolas" pitchFamily="49" charset="0"/>
                <a:cs typeface="Consolas" pitchFamily="49" charset="0"/>
              </a:rPr>
              <a:t>=c("I","II","III"))</a:t>
            </a:r>
          </a:p>
          <a:p>
            <a:r>
              <a:rPr lang="en-US" sz="1400" dirty="0">
                <a:latin typeface="Consolas" pitchFamily="49" charset="0"/>
                <a:cs typeface="Consolas" pitchFamily="49" charset="0"/>
              </a:rPr>
              <a:t>&gt; </a:t>
            </a:r>
            <a:r>
              <a:rPr lang="en-US" sz="1400" dirty="0" err="1">
                <a:latin typeface="Consolas" pitchFamily="49" charset="0"/>
                <a:cs typeface="Consolas" pitchFamily="49" charset="0"/>
              </a:rPr>
              <a:t>rdata</a:t>
            </a:r>
            <a:endParaRPr lang="en-US" sz="1400" dirty="0">
              <a:latin typeface="Consolas" pitchFamily="49" charset="0"/>
              <a:cs typeface="Consolas" pitchFamily="49" charset="0"/>
            </a:endParaRPr>
          </a:p>
          <a:p>
            <a:r>
              <a:rPr lang="en-US" sz="1400" dirty="0">
                <a:latin typeface="Consolas" pitchFamily="49" charset="0"/>
                <a:cs typeface="Consolas" pitchFamily="49" charset="0"/>
              </a:rPr>
              <a:t>[1] II  III </a:t>
            </a:r>
            <a:r>
              <a:rPr lang="en-US" sz="1400" dirty="0" err="1">
                <a:latin typeface="Consolas" pitchFamily="49" charset="0"/>
                <a:cs typeface="Consolas" pitchFamily="49" charset="0"/>
              </a:rPr>
              <a:t>III</a:t>
            </a:r>
            <a:r>
              <a:rPr lang="en-US" sz="1400" dirty="0">
                <a:latin typeface="Consolas" pitchFamily="49" charset="0"/>
                <a:cs typeface="Consolas" pitchFamily="49" charset="0"/>
              </a:rPr>
              <a:t> II  I   II  </a:t>
            </a:r>
            <a:r>
              <a:rPr lang="en-US" sz="1400" dirty="0" err="1">
                <a:latin typeface="Consolas" pitchFamily="49" charset="0"/>
                <a:cs typeface="Consolas" pitchFamily="49" charset="0"/>
              </a:rPr>
              <a:t>II</a:t>
            </a:r>
            <a:r>
              <a:rPr lang="en-US" sz="1400" dirty="0">
                <a:latin typeface="Consolas" pitchFamily="49" charset="0"/>
                <a:cs typeface="Consolas" pitchFamily="49" charset="0"/>
              </a:rPr>
              <a:t>  I  </a:t>
            </a:r>
          </a:p>
          <a:p>
            <a:r>
              <a:rPr lang="en-US" sz="1400" dirty="0">
                <a:latin typeface="Consolas" pitchFamily="49" charset="0"/>
                <a:cs typeface="Consolas" pitchFamily="49" charset="0"/>
              </a:rPr>
              <a:t>Levels: I II III</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563690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levels (contd.)</a:t>
            </a:r>
            <a:endParaRPr lang="en-US" dirty="0"/>
          </a:p>
        </p:txBody>
      </p:sp>
      <p:sp>
        <p:nvSpPr>
          <p:cNvPr id="3" name="Rectangle 2"/>
          <p:cNvSpPr/>
          <p:nvPr/>
        </p:nvSpPr>
        <p:spPr>
          <a:xfrm>
            <a:off x="259303" y="1062206"/>
            <a:ext cx="8720924" cy="5509200"/>
          </a:xfrm>
          <a:prstGeom prst="rect">
            <a:avLst/>
          </a:prstGeom>
        </p:spPr>
        <p:txBody>
          <a:bodyPr wrap="square">
            <a:spAutoFit/>
          </a:bodyPr>
          <a:lstStyle/>
          <a:p>
            <a:pPr marL="285750" indent="-285750">
              <a:buFont typeface="Arial" pitchFamily="34" charset="0"/>
              <a:buChar char="•"/>
            </a:pPr>
            <a:r>
              <a:rPr lang="en-US" sz="1600" dirty="0"/>
              <a:t>To change the </a:t>
            </a:r>
            <a:r>
              <a:rPr lang="en-US" sz="1600" dirty="0" smtClean="0"/>
              <a:t>levels </a:t>
            </a:r>
            <a:r>
              <a:rPr lang="en-US" sz="1600" dirty="0"/>
              <a:t>of a factor after it has been created, the assignment form of the levels function is </a:t>
            </a:r>
            <a:r>
              <a:rPr lang="en-US" sz="1600" dirty="0" smtClean="0"/>
              <a:t>used</a:t>
            </a:r>
          </a:p>
          <a:p>
            <a:pPr marL="285750" indent="-285750">
              <a:buFont typeface="Arial" pitchFamily="34" charset="0"/>
              <a:buChar char="•"/>
            </a:pPr>
            <a:r>
              <a:rPr lang="en-US" sz="1600" dirty="0" smtClean="0"/>
              <a:t>To </a:t>
            </a:r>
            <a:r>
              <a:rPr lang="en-US" sz="1600" dirty="0"/>
              <a:t>convert the default </a:t>
            </a:r>
            <a:r>
              <a:rPr lang="en-US" sz="1600" dirty="0" smtClean="0"/>
              <a:t>factor</a:t>
            </a:r>
            <a:r>
              <a:rPr lang="en-US" sz="1600" dirty="0"/>
              <a:t> </a:t>
            </a:r>
            <a:r>
              <a:rPr lang="en-US" sz="1600" dirty="0" smtClean="0"/>
              <a:t>’</a:t>
            </a:r>
            <a:r>
              <a:rPr lang="en-US" sz="1600" i="1" dirty="0" err="1" smtClean="0"/>
              <a:t>fdata</a:t>
            </a:r>
            <a:r>
              <a:rPr lang="en-US" sz="1600" i="1" dirty="0" smtClean="0"/>
              <a:t>’</a:t>
            </a:r>
            <a:r>
              <a:rPr lang="en-US" sz="1600" dirty="0"/>
              <a:t> to roman numerals, </a:t>
            </a:r>
            <a:r>
              <a:rPr lang="en-US" sz="1600" dirty="0" smtClean="0"/>
              <a:t>use </a:t>
            </a:r>
            <a:r>
              <a:rPr lang="en-US" sz="1600" dirty="0"/>
              <a:t>the assignment form of the </a:t>
            </a:r>
            <a:r>
              <a:rPr lang="en-US" sz="1600" dirty="0" smtClean="0"/>
              <a:t>function:</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Factors </a:t>
            </a:r>
            <a:r>
              <a:rPr lang="en-US" sz="1600" dirty="0"/>
              <a:t>represent a very efficient way to store character values, because each unique character value is stored only once, and the data itself is stored as a vector of </a:t>
            </a:r>
            <a:r>
              <a:rPr lang="en-US" sz="1600" dirty="0" smtClean="0"/>
              <a:t>integers</a:t>
            </a:r>
          </a:p>
          <a:p>
            <a:pPr marL="285750" indent="-285750">
              <a:buFont typeface="Arial" pitchFamily="34" charset="0"/>
              <a:buChar char="•"/>
            </a:pPr>
            <a:r>
              <a:rPr lang="en-US" sz="1600" dirty="0" smtClean="0"/>
              <a:t>It </a:t>
            </a:r>
            <a:r>
              <a:rPr lang="en-US" sz="1600" dirty="0"/>
              <a:t>is very easy to generate a summary for factor </a:t>
            </a:r>
            <a:r>
              <a:rPr lang="en-US" sz="1600" dirty="0" smtClean="0"/>
              <a:t>variables</a:t>
            </a:r>
            <a:r>
              <a:rPr lang="en-US" sz="1600" dirty="0"/>
              <a:t>:</a:t>
            </a:r>
            <a:r>
              <a:rPr lang="en-US" sz="1600" dirty="0" smtClean="0"/>
              <a:t> </a:t>
            </a: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p:txBody>
      </p:sp>
      <p:sp>
        <p:nvSpPr>
          <p:cNvPr id="4" name="TextBox 3"/>
          <p:cNvSpPr txBox="1"/>
          <p:nvPr/>
        </p:nvSpPr>
        <p:spPr>
          <a:xfrm>
            <a:off x="313896" y="2020067"/>
            <a:ext cx="8468436" cy="138499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data = c(1,2,2,3,1,2,3,3,1,2,3,3,1</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fdata</a:t>
            </a:r>
            <a:r>
              <a:rPr lang="en-US" sz="1400" dirty="0">
                <a:latin typeface="Consolas" pitchFamily="49" charset="0"/>
                <a:cs typeface="Consolas" pitchFamily="49" charset="0"/>
              </a:rPr>
              <a:t> = factor(data</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levels(</a:t>
            </a:r>
            <a:r>
              <a:rPr lang="en-US" sz="1400" dirty="0" err="1">
                <a:latin typeface="Consolas" pitchFamily="49" charset="0"/>
                <a:cs typeface="Consolas" pitchFamily="49" charset="0"/>
              </a:rPr>
              <a:t>fdata</a:t>
            </a:r>
            <a:r>
              <a:rPr lang="en-US" sz="1400" dirty="0">
                <a:latin typeface="Consolas" pitchFamily="49" charset="0"/>
                <a:cs typeface="Consolas" pitchFamily="49" charset="0"/>
              </a:rPr>
              <a:t>) = c('I','II','III')</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fdata</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I   II  </a:t>
            </a:r>
            <a:r>
              <a:rPr lang="en-US" sz="1400" dirty="0" err="1">
                <a:latin typeface="Consolas" pitchFamily="49" charset="0"/>
                <a:cs typeface="Consolas" pitchFamily="49" charset="0"/>
              </a:rPr>
              <a:t>II</a:t>
            </a:r>
            <a:r>
              <a:rPr lang="en-US" sz="1400" dirty="0">
                <a:latin typeface="Consolas" pitchFamily="49" charset="0"/>
                <a:cs typeface="Consolas" pitchFamily="49" charset="0"/>
              </a:rPr>
              <a:t>  III I   II  III </a:t>
            </a:r>
            <a:r>
              <a:rPr lang="en-US" sz="1400" dirty="0" err="1">
                <a:latin typeface="Consolas" pitchFamily="49" charset="0"/>
                <a:cs typeface="Consolas" pitchFamily="49" charset="0"/>
              </a:rPr>
              <a:t>III</a:t>
            </a:r>
            <a:r>
              <a:rPr lang="en-US" sz="1400" dirty="0">
                <a:latin typeface="Consolas" pitchFamily="49" charset="0"/>
                <a:cs typeface="Consolas" pitchFamily="49" charset="0"/>
              </a:rPr>
              <a:t> I   II  III </a:t>
            </a:r>
            <a:r>
              <a:rPr lang="en-US" sz="1400" dirty="0" err="1">
                <a:latin typeface="Consolas" pitchFamily="49" charset="0"/>
                <a:cs typeface="Consolas" pitchFamily="49" charset="0"/>
              </a:rPr>
              <a:t>III</a:t>
            </a:r>
            <a:r>
              <a:rPr lang="en-US" sz="1400" dirty="0">
                <a:latin typeface="Consolas" pitchFamily="49" charset="0"/>
                <a:cs typeface="Consolas" pitchFamily="49" charset="0"/>
              </a:rPr>
              <a:t> I</a:t>
            </a:r>
          </a:p>
          <a:p>
            <a:r>
              <a:rPr lang="en-US" sz="1400" dirty="0" smtClean="0">
                <a:latin typeface="Consolas" pitchFamily="49" charset="0"/>
                <a:cs typeface="Consolas" pitchFamily="49" charset="0"/>
              </a:rPr>
              <a:t>Levels</a:t>
            </a:r>
            <a:r>
              <a:rPr lang="en-US" sz="1400" dirty="0">
                <a:latin typeface="Consolas" pitchFamily="49" charset="0"/>
                <a:cs typeface="Consolas" pitchFamily="49" charset="0"/>
              </a:rPr>
              <a:t>: I II III</a:t>
            </a:r>
            <a:endParaRPr lang="fr-FR" sz="1400" dirty="0">
              <a:latin typeface="Consolas" pitchFamily="49" charset="0"/>
              <a:cs typeface="Consolas" pitchFamily="49" charset="0"/>
            </a:endParaRPr>
          </a:p>
        </p:txBody>
      </p:sp>
      <p:sp>
        <p:nvSpPr>
          <p:cNvPr id="5" name="TextBox 4"/>
          <p:cNvSpPr txBox="1"/>
          <p:nvPr/>
        </p:nvSpPr>
        <p:spPr>
          <a:xfrm>
            <a:off x="329816" y="4724645"/>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summary(factor(data</a:t>
            </a:r>
            <a:r>
              <a:rPr lang="en-US" sz="1400" dirty="0">
                <a:latin typeface="Consolas" pitchFamily="49" charset="0"/>
                <a:cs typeface="Consolas" pitchFamily="49" charset="0"/>
              </a:rPr>
              <a:t>, levels=c("</a:t>
            </a:r>
            <a:r>
              <a:rPr lang="en-US" sz="1400" dirty="0" err="1">
                <a:latin typeface="Consolas" pitchFamily="49" charset="0"/>
                <a:cs typeface="Consolas" pitchFamily="49" charset="0"/>
              </a:rPr>
              <a:t>l","a","k</a:t>
            </a:r>
            <a:r>
              <a:rPr lang="en-US" sz="1400" dirty="0">
                <a:latin typeface="Consolas" pitchFamily="49" charset="0"/>
                <a:cs typeface="Consolas" pitchFamily="49" charset="0"/>
              </a:rPr>
              <a:t>"),ordered = TRUE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l </a:t>
            </a:r>
            <a:r>
              <a:rPr lang="en-US" sz="1400" dirty="0">
                <a:latin typeface="Consolas" pitchFamily="49" charset="0"/>
                <a:cs typeface="Consolas" pitchFamily="49" charset="0"/>
              </a:rPr>
              <a:t>a k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2 </a:t>
            </a:r>
            <a:r>
              <a:rPr lang="en-US" sz="1400" dirty="0">
                <a:latin typeface="Consolas" pitchFamily="49" charset="0"/>
                <a:cs typeface="Consolas" pitchFamily="49" charset="0"/>
              </a:rPr>
              <a:t>2 4 </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300990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a:t>
            </a:r>
            <a:endParaRPr lang="en-US" dirty="0"/>
          </a:p>
        </p:txBody>
      </p:sp>
      <p:sp>
        <p:nvSpPr>
          <p:cNvPr id="3" name="Rectangle 2"/>
          <p:cNvSpPr/>
          <p:nvPr/>
        </p:nvSpPr>
        <p:spPr>
          <a:xfrm>
            <a:off x="259303" y="1062206"/>
            <a:ext cx="8720924" cy="2554545"/>
          </a:xfrm>
          <a:prstGeom prst="rect">
            <a:avLst/>
          </a:prstGeom>
        </p:spPr>
        <p:txBody>
          <a:bodyPr wrap="square">
            <a:spAutoFit/>
          </a:bodyPr>
          <a:lstStyle/>
          <a:p>
            <a:pPr marL="285750" indent="-285750">
              <a:buFont typeface="Arial" pitchFamily="34" charset="0"/>
              <a:buChar char="•"/>
            </a:pPr>
            <a:r>
              <a:rPr lang="en-US" sz="1600" dirty="0"/>
              <a:t>In R, there is special type of ordinal </a:t>
            </a:r>
            <a:r>
              <a:rPr lang="en-US" sz="1600" dirty="0" smtClean="0"/>
              <a:t>data </a:t>
            </a:r>
            <a:r>
              <a:rPr lang="en-US" sz="1600" dirty="0"/>
              <a:t>called </a:t>
            </a:r>
            <a:r>
              <a:rPr lang="en-US" sz="1600" b="1" i="1" dirty="0"/>
              <a:t>ordered factor. </a:t>
            </a:r>
            <a:r>
              <a:rPr lang="en-US" sz="1600" dirty="0"/>
              <a:t>To create an ordered factor in R, the </a:t>
            </a:r>
            <a:r>
              <a:rPr lang="en-US" sz="1600" dirty="0" smtClean="0"/>
              <a:t>‘ordered’ </a:t>
            </a:r>
            <a:r>
              <a:rPr lang="en-US" sz="1600" dirty="0"/>
              <a:t>argument in the factor can be used. </a:t>
            </a:r>
            <a:r>
              <a:rPr lang="en-US" sz="1600" dirty="0" smtClean="0"/>
              <a:t>Ordered factors are useful in making in making comparisons across two similar factors.</a:t>
            </a: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One </a:t>
            </a:r>
            <a:r>
              <a:rPr lang="en-US" sz="1600" dirty="0"/>
              <a:t>major drawback of factor variables is that even simple arithmetic operations are not possible using numeric </a:t>
            </a:r>
            <a:r>
              <a:rPr lang="en-US" sz="1600" dirty="0" smtClean="0"/>
              <a:t>factors</a:t>
            </a:r>
            <a:endParaRPr lang="en-US" sz="1600" dirty="0"/>
          </a:p>
        </p:txBody>
      </p:sp>
      <p:sp>
        <p:nvSpPr>
          <p:cNvPr id="4" name="TextBox 3"/>
          <p:cNvSpPr txBox="1"/>
          <p:nvPr/>
        </p:nvSpPr>
        <p:spPr>
          <a:xfrm>
            <a:off x="313896" y="1910886"/>
            <a:ext cx="8468436" cy="73866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factor(data</a:t>
            </a:r>
            <a:r>
              <a:rPr lang="en-US" sz="1400" dirty="0">
                <a:latin typeface="Consolas" pitchFamily="49" charset="0"/>
                <a:cs typeface="Consolas" pitchFamily="49" charset="0"/>
              </a:rPr>
              <a:t>, levels=c("</a:t>
            </a:r>
            <a:r>
              <a:rPr lang="en-US" sz="1400" dirty="0" err="1">
                <a:latin typeface="Consolas" pitchFamily="49" charset="0"/>
                <a:cs typeface="Consolas" pitchFamily="49" charset="0"/>
              </a:rPr>
              <a:t>l","a","k</a:t>
            </a:r>
            <a:r>
              <a:rPr lang="en-US" sz="1400" dirty="0">
                <a:latin typeface="Consolas" pitchFamily="49" charset="0"/>
                <a:cs typeface="Consolas" pitchFamily="49" charset="0"/>
              </a:rPr>
              <a:t>"),ordered = TRUE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k l </a:t>
            </a:r>
            <a:r>
              <a:rPr lang="en-US" sz="1400" dirty="0" err="1">
                <a:latin typeface="Consolas" pitchFamily="49" charset="0"/>
                <a:cs typeface="Consolas" pitchFamily="49" charset="0"/>
              </a:rPr>
              <a:t>l</a:t>
            </a:r>
            <a:r>
              <a:rPr lang="en-US" sz="1400" dirty="0">
                <a:latin typeface="Consolas" pitchFamily="49" charset="0"/>
                <a:cs typeface="Consolas" pitchFamily="49" charset="0"/>
              </a:rPr>
              <a:t> k a k </a:t>
            </a:r>
            <a:r>
              <a:rPr lang="en-US" sz="1400" dirty="0" err="1">
                <a:latin typeface="Consolas" pitchFamily="49" charset="0"/>
                <a:cs typeface="Consolas" pitchFamily="49" charset="0"/>
              </a:rPr>
              <a:t>k</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a:t>
            </a:r>
          </a:p>
          <a:p>
            <a:r>
              <a:rPr lang="en-US" sz="1400" dirty="0" smtClean="0">
                <a:latin typeface="Consolas" pitchFamily="49" charset="0"/>
                <a:cs typeface="Consolas" pitchFamily="49" charset="0"/>
              </a:rPr>
              <a:t>Levels</a:t>
            </a:r>
            <a:r>
              <a:rPr lang="en-US" sz="1400" dirty="0">
                <a:latin typeface="Consolas" pitchFamily="49" charset="0"/>
                <a:cs typeface="Consolas" pitchFamily="49" charset="0"/>
              </a:rPr>
              <a:t>: l &lt; a &lt; k</a:t>
            </a:r>
            <a:endParaRPr lang="fr-FR" sz="1400" dirty="0">
              <a:latin typeface="Consolas" pitchFamily="49" charset="0"/>
              <a:cs typeface="Consolas" pitchFamily="49" charset="0"/>
            </a:endParaRPr>
          </a:p>
        </p:txBody>
      </p:sp>
      <p:sp>
        <p:nvSpPr>
          <p:cNvPr id="5" name="TextBox 4"/>
          <p:cNvSpPr txBox="1"/>
          <p:nvPr/>
        </p:nvSpPr>
        <p:spPr>
          <a:xfrm>
            <a:off x="343464" y="3632805"/>
            <a:ext cx="8468436" cy="224676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fert</a:t>
            </a:r>
            <a:r>
              <a:rPr lang="en-US" sz="1400" dirty="0">
                <a:latin typeface="Consolas" pitchFamily="49" charset="0"/>
                <a:cs typeface="Consolas" pitchFamily="49" charset="0"/>
              </a:rPr>
              <a:t> = c(10,20,20,50,10,20,10,50,20</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a:latin typeface="Consolas" pitchFamily="49" charset="0"/>
                <a:cs typeface="Consolas" pitchFamily="49" charset="0"/>
              </a:rPr>
              <a:t>fert</a:t>
            </a:r>
            <a:r>
              <a:rPr lang="en-US" sz="1400" dirty="0">
                <a:latin typeface="Consolas" pitchFamily="49" charset="0"/>
                <a:cs typeface="Consolas" pitchFamily="49" charset="0"/>
              </a:rPr>
              <a:t> = factor(</a:t>
            </a:r>
            <a:r>
              <a:rPr lang="en-US" sz="1400" dirty="0" err="1">
                <a:latin typeface="Consolas" pitchFamily="49" charset="0"/>
                <a:cs typeface="Consolas" pitchFamily="49" charset="0"/>
              </a:rPr>
              <a:t>fert,levels</a:t>
            </a:r>
            <a:r>
              <a:rPr lang="en-US" sz="1400" dirty="0">
                <a:latin typeface="Consolas" pitchFamily="49" charset="0"/>
                <a:cs typeface="Consolas" pitchFamily="49" charset="0"/>
              </a:rPr>
              <a:t>=c(10,20,50),ordered=TRUE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err="1" smtClean="0">
                <a:latin typeface="Consolas" pitchFamily="49" charset="0"/>
                <a:cs typeface="Consolas" pitchFamily="49" charset="0"/>
              </a:rPr>
              <a:t>fert</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10 20 20 50 10 20 10 50 </a:t>
            </a:r>
            <a:r>
              <a:rPr lang="en-US" sz="1400" dirty="0" smtClean="0">
                <a:latin typeface="Consolas" pitchFamily="49" charset="0"/>
                <a:cs typeface="Consolas" pitchFamily="49" charset="0"/>
              </a:rPr>
              <a:t>20</a:t>
            </a:r>
          </a:p>
          <a:p>
            <a:r>
              <a:rPr lang="en-US" sz="1400" dirty="0" smtClean="0">
                <a:latin typeface="Consolas" pitchFamily="49" charset="0"/>
                <a:cs typeface="Consolas" pitchFamily="49" charset="0"/>
              </a:rPr>
              <a:t>Levels</a:t>
            </a:r>
            <a:r>
              <a:rPr lang="en-US" sz="1400" dirty="0">
                <a:latin typeface="Consolas" pitchFamily="49" charset="0"/>
                <a:cs typeface="Consolas" pitchFamily="49" charset="0"/>
              </a:rPr>
              <a:t>: 10 &lt; 20 &lt; </a:t>
            </a:r>
            <a:r>
              <a:rPr lang="en-US" sz="1400" dirty="0" smtClean="0">
                <a:latin typeface="Consolas" pitchFamily="49" charset="0"/>
                <a:cs typeface="Consolas" pitchFamily="49" charset="0"/>
              </a:rPr>
              <a:t>50&gt;</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&gt;mean(</a:t>
            </a:r>
            <a:r>
              <a:rPr lang="en-US" sz="1400" dirty="0" err="1" smtClean="0">
                <a:latin typeface="Consolas" pitchFamily="49" charset="0"/>
                <a:cs typeface="Consolas" pitchFamily="49" charset="0"/>
              </a:rPr>
              <a:t>fert</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a:t>
            </a:r>
            <a:r>
              <a:rPr lang="en-US" sz="1400" dirty="0" smtClean="0">
                <a:latin typeface="Consolas" pitchFamily="49" charset="0"/>
                <a:cs typeface="Consolas" pitchFamily="49" charset="0"/>
              </a:rPr>
              <a:t>NA</a:t>
            </a:r>
          </a:p>
          <a:p>
            <a:r>
              <a:rPr lang="en-US" sz="1400" dirty="0" smtClean="0">
                <a:latin typeface="Consolas" pitchFamily="49" charset="0"/>
                <a:cs typeface="Consolas" pitchFamily="49" charset="0"/>
              </a:rPr>
              <a:t>Warning</a:t>
            </a:r>
            <a:r>
              <a:rPr lang="en-US" sz="1400" dirty="0">
                <a:latin typeface="Consolas" pitchFamily="49" charset="0"/>
                <a:cs typeface="Consolas" pitchFamily="49" charset="0"/>
              </a:rPr>
              <a:t> message</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argument</a:t>
            </a:r>
            <a:r>
              <a:rPr lang="en-US" sz="1400" dirty="0">
                <a:latin typeface="Consolas" pitchFamily="49" charset="0"/>
                <a:cs typeface="Consolas" pitchFamily="49" charset="0"/>
              </a:rPr>
              <a:t> is not numeric or logical</a:t>
            </a:r>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returning NA in: </a:t>
            </a:r>
            <a:r>
              <a:rPr lang="en-US" sz="1400" dirty="0" err="1">
                <a:latin typeface="Consolas" pitchFamily="49" charset="0"/>
                <a:cs typeface="Consolas" pitchFamily="49" charset="0"/>
              </a:rPr>
              <a:t>mean.default</a:t>
            </a:r>
            <a:r>
              <a:rPr lang="en-US" sz="1400" dirty="0">
                <a:latin typeface="Consolas" pitchFamily="49" charset="0"/>
                <a:cs typeface="Consolas" pitchFamily="49" charset="0"/>
              </a:rPr>
              <a:t>(</a:t>
            </a:r>
            <a:r>
              <a:rPr lang="en-US" sz="1400" dirty="0" err="1">
                <a:latin typeface="Consolas" pitchFamily="49" charset="0"/>
                <a:cs typeface="Consolas" pitchFamily="49" charset="0"/>
              </a:rPr>
              <a:t>fert</a:t>
            </a:r>
            <a:r>
              <a:rPr lang="en-US" sz="1400" dirty="0">
                <a:latin typeface="Consolas" pitchFamily="49" charset="0"/>
                <a:cs typeface="Consolas" pitchFamily="49" charset="0"/>
              </a:rPr>
              <a:t>)</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55210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Rectangle 2"/>
          <p:cNvSpPr/>
          <p:nvPr/>
        </p:nvSpPr>
        <p:spPr>
          <a:xfrm>
            <a:off x="259303" y="1062208"/>
            <a:ext cx="8720924" cy="3785652"/>
          </a:xfrm>
          <a:prstGeom prst="rect">
            <a:avLst/>
          </a:prstGeom>
        </p:spPr>
        <p:txBody>
          <a:bodyPr wrap="square">
            <a:spAutoFit/>
          </a:bodyPr>
          <a:lstStyle/>
          <a:p>
            <a:r>
              <a:rPr lang="en-US" sz="1600" dirty="0" smtClean="0"/>
              <a:t>In </a:t>
            </a:r>
            <a:r>
              <a:rPr lang="en-US" sz="1600" dirty="0"/>
              <a:t>order to perform these mathematical operations a factor needs to be converted to a numeric </a:t>
            </a:r>
            <a:r>
              <a:rPr lang="en-US" sz="1600" dirty="0" smtClean="0"/>
              <a:t>vector</a:t>
            </a:r>
            <a:endParaRPr lang="en-US" sz="1600" dirty="0"/>
          </a:p>
          <a:p>
            <a:endParaRPr lang="en-US" sz="1600" dirty="0" smtClean="0"/>
          </a:p>
          <a:p>
            <a:endParaRPr lang="en-US" sz="1600" dirty="0"/>
          </a:p>
          <a:p>
            <a:endParaRPr lang="en-US" sz="1600" dirty="0" smtClean="0"/>
          </a:p>
          <a:p>
            <a:endParaRPr lang="en-US" sz="1600" dirty="0"/>
          </a:p>
          <a:p>
            <a:endParaRPr lang="en-US" sz="1600" dirty="0"/>
          </a:p>
          <a:p>
            <a:endParaRPr lang="en-US" sz="1600" dirty="0"/>
          </a:p>
          <a:p>
            <a:r>
              <a:rPr lang="en-US" sz="1600" dirty="0" smtClean="0"/>
              <a:t> </a:t>
            </a:r>
            <a:endParaRPr lang="en-US" sz="1600" dirty="0"/>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p:txBody>
      </p:sp>
      <p:sp>
        <p:nvSpPr>
          <p:cNvPr id="4" name="TextBox 3"/>
          <p:cNvSpPr txBox="1"/>
          <p:nvPr/>
        </p:nvSpPr>
        <p:spPr>
          <a:xfrm>
            <a:off x="313896" y="1515093"/>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mean(</a:t>
            </a:r>
            <a:r>
              <a:rPr lang="en-US" sz="1400" dirty="0" err="1">
                <a:latin typeface="Consolas" pitchFamily="49" charset="0"/>
                <a:cs typeface="Consolas" pitchFamily="49" charset="0"/>
              </a:rPr>
              <a:t>as.numeric</a:t>
            </a:r>
            <a:r>
              <a:rPr lang="en-US" sz="1400" dirty="0">
                <a:latin typeface="Consolas" pitchFamily="49" charset="0"/>
                <a:cs typeface="Consolas" pitchFamily="49" charset="0"/>
              </a:rPr>
              <a:t>(levels(</a:t>
            </a:r>
            <a:r>
              <a:rPr lang="en-US" sz="1400" dirty="0" err="1">
                <a:latin typeface="Consolas" pitchFamily="49" charset="0"/>
                <a:cs typeface="Consolas" pitchFamily="49" charset="0"/>
              </a:rPr>
              <a:t>fert</a:t>
            </a:r>
            <a:r>
              <a:rPr lang="en-US" sz="1400" dirty="0">
                <a:latin typeface="Consolas" pitchFamily="49" charset="0"/>
                <a:cs typeface="Consolas" pitchFamily="49" charset="0"/>
              </a:rPr>
              <a:t>)[</a:t>
            </a:r>
            <a:r>
              <a:rPr lang="en-US" sz="1400" dirty="0" err="1">
                <a:latin typeface="Consolas" pitchFamily="49" charset="0"/>
                <a:cs typeface="Consolas" pitchFamily="49" charset="0"/>
              </a:rPr>
              <a:t>fert</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r>
              <a:rPr lang="en-US" sz="1400" dirty="0">
                <a:latin typeface="Consolas" pitchFamily="49" charset="0"/>
                <a:cs typeface="Consolas" pitchFamily="49" charset="0"/>
              </a:rPr>
              <a:t>1] 23.33333</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4005810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a:t>
            </a:r>
            <a:endParaRPr lang="en-US" dirty="0"/>
          </a:p>
        </p:txBody>
      </p:sp>
      <p:sp>
        <p:nvSpPr>
          <p:cNvPr id="3" name="Rectangle 2"/>
          <p:cNvSpPr/>
          <p:nvPr/>
        </p:nvSpPr>
        <p:spPr>
          <a:xfrm>
            <a:off x="259303" y="1116798"/>
            <a:ext cx="8720924" cy="2800767"/>
          </a:xfrm>
          <a:prstGeom prst="rect">
            <a:avLst/>
          </a:prstGeom>
        </p:spPr>
        <p:txBody>
          <a:bodyPr wrap="square">
            <a:spAutoFit/>
          </a:bodyPr>
          <a:lstStyle/>
          <a:p>
            <a:r>
              <a:rPr lang="en-US" sz="1600" dirty="0" smtClean="0"/>
              <a:t>Factors present an efficient way of handling categorical variables, but there are some issues which can creep up inconspicuously</a:t>
            </a:r>
            <a:br>
              <a:rPr lang="en-US" sz="1600" dirty="0" smtClean="0"/>
            </a:br>
            <a:endParaRPr lang="en-US" sz="1600" dirty="0" smtClean="0"/>
          </a:p>
          <a:p>
            <a:pPr marL="285750" indent="-285750">
              <a:buFont typeface="Arial" pitchFamily="34" charset="0"/>
              <a:buChar char="•"/>
            </a:pPr>
            <a:r>
              <a:rPr lang="en-US" sz="1600" dirty="0" smtClean="0"/>
              <a:t>Factors are used in most of the model fitting algorithms directly, so even a minor change in factors levels in your test data w.r.t the train data will make the algorithm scoring incorrect</a:t>
            </a:r>
          </a:p>
          <a:p>
            <a:pPr marL="742950" lvl="1" indent="-285750">
              <a:buFont typeface="Arial" pitchFamily="34" charset="0"/>
              <a:buChar char="•"/>
            </a:pPr>
            <a:r>
              <a:rPr lang="en-US" sz="1600" dirty="0" smtClean="0"/>
              <a:t>The levels and the order in which they are defined should match exactly</a:t>
            </a:r>
            <a:endParaRPr lang="en-US" sz="1600" dirty="0"/>
          </a:p>
          <a:p>
            <a:endParaRPr lang="en-US" sz="1600" dirty="0" smtClean="0"/>
          </a:p>
          <a:p>
            <a:pPr marL="285750" indent="-285750">
              <a:buFont typeface="Arial" pitchFamily="34" charset="0"/>
              <a:buChar char="•"/>
            </a:pPr>
            <a:r>
              <a:rPr lang="en-US" sz="1600" dirty="0" smtClean="0"/>
              <a:t>In case of a new value in the test data, the levels change will happen automatically leading to errors in the scored test data</a:t>
            </a:r>
            <a:endParaRPr lang="en-US" sz="1600" dirty="0"/>
          </a:p>
          <a:p>
            <a:endParaRPr lang="en-US" sz="1600" dirty="0"/>
          </a:p>
          <a:p>
            <a:pPr marL="285750" indent="-285750">
              <a:buFont typeface="Arial" pitchFamily="34" charset="0"/>
              <a:buChar char="•"/>
            </a:pPr>
            <a:r>
              <a:rPr lang="en-US" sz="1600" dirty="0" smtClean="0"/>
              <a:t>Use ‘</a:t>
            </a:r>
            <a:r>
              <a:rPr lang="en-US" sz="1600" i="1" dirty="0" smtClean="0"/>
              <a:t>factor’</a:t>
            </a:r>
            <a:r>
              <a:rPr lang="en-US" sz="1600" dirty="0" smtClean="0"/>
              <a:t> function to prevent this error</a:t>
            </a:r>
          </a:p>
        </p:txBody>
      </p:sp>
      <p:sp>
        <p:nvSpPr>
          <p:cNvPr id="4" name="TextBox 3"/>
          <p:cNvSpPr txBox="1"/>
          <p:nvPr/>
        </p:nvSpPr>
        <p:spPr>
          <a:xfrm>
            <a:off x="128789" y="4103550"/>
            <a:ext cx="8851438" cy="116955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test_data$variable0&lt;-</a:t>
            </a:r>
            <a:r>
              <a:rPr lang="en-US" sz="1400" dirty="0" err="1" smtClean="0">
                <a:latin typeface="Consolas" pitchFamily="49" charset="0"/>
                <a:cs typeface="Consolas" pitchFamily="49" charset="0"/>
              </a:rPr>
              <a:t>as.character</a:t>
            </a:r>
            <a:r>
              <a:rPr lang="en-US" sz="1400" dirty="0" smtClean="0">
                <a:latin typeface="Consolas" pitchFamily="49" charset="0"/>
                <a:cs typeface="Consolas" pitchFamily="49" charset="0"/>
              </a:rPr>
              <a:t>(test_data$variable0)</a:t>
            </a:r>
          </a:p>
          <a:p>
            <a:r>
              <a:rPr lang="en-US" sz="1400" dirty="0" smtClean="0">
                <a:latin typeface="Consolas" pitchFamily="49" charset="0"/>
                <a:cs typeface="Consolas" pitchFamily="49" charset="0"/>
              </a:rPr>
              <a:t>&gt; test_data$variable0&lt;-factor(test_data$variable0,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 levels=levels(train_data$variable0)</a:t>
            </a:r>
          </a:p>
          <a:p>
            <a:r>
              <a:rPr lang="fr-FR" sz="1400" dirty="0" smtClean="0">
                <a:latin typeface="Consolas" pitchFamily="49" charset="0"/>
                <a:cs typeface="Consolas" pitchFamily="49" charset="0"/>
              </a:rPr>
              <a:t>&gt;</a:t>
            </a:r>
          </a:p>
          <a:p>
            <a:r>
              <a:rPr lang="fr-FR" sz="1400" dirty="0" smtClean="0">
                <a:latin typeface="Consolas" pitchFamily="49" charset="0"/>
                <a:cs typeface="Consolas" pitchFamily="49" charset="0"/>
              </a:rPr>
              <a:t>&gt; #</a:t>
            </a:r>
            <a:r>
              <a:rPr lang="fr-FR" sz="1400" dirty="0" err="1" smtClean="0">
                <a:latin typeface="Consolas" pitchFamily="49" charset="0"/>
                <a:cs typeface="Consolas" pitchFamily="49" charset="0"/>
              </a:rPr>
              <a:t>We</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can</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specify</a:t>
            </a:r>
            <a:r>
              <a:rPr lang="fr-FR" sz="1400" dirty="0" smtClean="0">
                <a:latin typeface="Consolas" pitchFamily="49" charset="0"/>
                <a:cs typeface="Consolas" pitchFamily="49" charset="0"/>
              </a:rPr>
              <a:t> </a:t>
            </a:r>
            <a:r>
              <a:rPr lang="fr-FR" sz="1400" dirty="0" err="1" smtClean="0">
                <a:latin typeface="Consolas" pitchFamily="49" charset="0"/>
                <a:cs typeface="Consolas" pitchFamily="49" charset="0"/>
              </a:rPr>
              <a:t>levels</a:t>
            </a:r>
            <a:r>
              <a:rPr lang="fr-FR" sz="1400" dirty="0" smtClean="0">
                <a:latin typeface="Consolas" pitchFamily="49" charset="0"/>
                <a:cs typeface="Consolas" pitchFamily="49" charset="0"/>
              </a:rPr>
              <a:t>=c(« value1","value2",……..)</a:t>
            </a:r>
            <a:endParaRPr lang="fr-FR" sz="1400" dirty="0">
              <a:latin typeface="Consolas" pitchFamily="49" charset="0"/>
              <a:cs typeface="Consolas" pitchFamily="49" charset="0"/>
            </a:endParaRPr>
          </a:p>
        </p:txBody>
      </p:sp>
    </p:spTree>
    <p:extLst>
      <p:ext uri="{BB962C8B-B14F-4D97-AF65-F5344CB8AC3E}">
        <p14:creationId xmlns:p14="http://schemas.microsoft.com/office/powerpoint/2010/main" val="94673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a:t>7</a:t>
            </a:r>
            <a:r>
              <a:rPr lang="en-US" dirty="0" smtClean="0"/>
              <a:t>: Import/Export </a:t>
            </a:r>
            <a:r>
              <a:rPr lang="en-US" dirty="0" err="1" smtClean="0"/>
              <a:t>datafiles</a:t>
            </a:r>
            <a:r>
              <a:rPr lang="en-US" dirty="0" smtClean="0"/>
              <a:t> in R</a:t>
            </a:r>
            <a:endParaRPr lang="en-US" dirty="0"/>
          </a:p>
        </p:txBody>
      </p:sp>
      <p:sp>
        <p:nvSpPr>
          <p:cNvPr id="3" name="Rectangle 2"/>
          <p:cNvSpPr/>
          <p:nvPr/>
        </p:nvSpPr>
        <p:spPr>
          <a:xfrm>
            <a:off x="484495" y="1159765"/>
            <a:ext cx="4572000" cy="1754326"/>
          </a:xfrm>
          <a:prstGeom prst="rect">
            <a:avLst/>
          </a:prstGeom>
        </p:spPr>
        <p:txBody>
          <a:bodyPr>
            <a:spAutoFit/>
          </a:bodyPr>
          <a:lstStyle/>
          <a:p>
            <a:pPr marL="285750" indent="-285750">
              <a:lnSpc>
                <a:spcPct val="150000"/>
              </a:lnSpc>
              <a:buFont typeface="Arial" pitchFamily="34" charset="0"/>
              <a:buChar char="•"/>
            </a:pPr>
            <a:r>
              <a:rPr lang="en-US" dirty="0" smtClean="0"/>
              <a:t>Importing files into R</a:t>
            </a:r>
          </a:p>
          <a:p>
            <a:pPr marL="285750" indent="-285750">
              <a:lnSpc>
                <a:spcPct val="150000"/>
              </a:lnSpc>
              <a:buFont typeface="Arial" pitchFamily="34" charset="0"/>
              <a:buChar char="•"/>
            </a:pPr>
            <a:r>
              <a:rPr lang="en-US" dirty="0" err="1" smtClean="0"/>
              <a:t>Read.table</a:t>
            </a:r>
            <a:endParaRPr lang="en-US" dirty="0" smtClean="0"/>
          </a:p>
          <a:p>
            <a:pPr marL="285750" indent="-285750">
              <a:lnSpc>
                <a:spcPct val="150000"/>
              </a:lnSpc>
              <a:buFont typeface="Arial" pitchFamily="34" charset="0"/>
              <a:buChar char="•"/>
            </a:pPr>
            <a:r>
              <a:rPr lang="en-US" dirty="0" smtClean="0"/>
              <a:t>Text Importing</a:t>
            </a:r>
          </a:p>
          <a:p>
            <a:pPr marL="285750" indent="-285750">
              <a:lnSpc>
                <a:spcPct val="150000"/>
              </a:lnSpc>
              <a:buFont typeface="Arial" pitchFamily="34" charset="0"/>
              <a:buChar char="•"/>
            </a:pPr>
            <a:r>
              <a:rPr lang="en-US" dirty="0" smtClean="0"/>
              <a:t>Exporting data from R</a:t>
            </a:r>
          </a:p>
        </p:txBody>
      </p:sp>
    </p:spTree>
    <p:extLst>
      <p:ext uri="{BB962C8B-B14F-4D97-AF65-F5344CB8AC3E}">
        <p14:creationId xmlns:p14="http://schemas.microsoft.com/office/powerpoint/2010/main" val="386698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484499" y="1508018"/>
            <a:ext cx="3364172" cy="523220"/>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help(</a:t>
            </a:r>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seq</a:t>
            </a:r>
            <a:endParaRPr lang="en-US" sz="1400" dirty="0">
              <a:latin typeface="Consolas" pitchFamily="49" charset="0"/>
              <a:cs typeface="Consolas" pitchFamily="49" charset="0"/>
            </a:endParaRPr>
          </a:p>
        </p:txBody>
      </p:sp>
      <p:sp>
        <p:nvSpPr>
          <p:cNvPr id="4" name="TextBox 3"/>
          <p:cNvSpPr txBox="1"/>
          <p:nvPr/>
        </p:nvSpPr>
        <p:spPr>
          <a:xfrm>
            <a:off x="382138" y="925355"/>
            <a:ext cx="8188657" cy="584775"/>
          </a:xfrm>
          <a:prstGeom prst="rect">
            <a:avLst/>
          </a:prstGeom>
          <a:noFill/>
        </p:spPr>
        <p:txBody>
          <a:bodyPr wrap="square" rtlCol="0">
            <a:spAutoFit/>
          </a:bodyPr>
          <a:lstStyle/>
          <a:p>
            <a:r>
              <a:rPr lang="en-US" sz="1600" b="1" dirty="0" smtClean="0">
                <a:solidFill>
                  <a:srgbClr val="595959"/>
                </a:solidFill>
              </a:rPr>
              <a:t>The help function</a:t>
            </a:r>
          </a:p>
          <a:p>
            <a:r>
              <a:rPr lang="en-US" sz="1600" dirty="0" smtClean="0"/>
              <a:t>Special </a:t>
            </a:r>
            <a:r>
              <a:rPr lang="en-US" sz="1600" dirty="0"/>
              <a:t>characters and some reserved words must be quoted when </a:t>
            </a:r>
            <a:r>
              <a:rPr lang="en-US" sz="1600" dirty="0" smtClean="0"/>
              <a:t>used with </a:t>
            </a:r>
            <a:r>
              <a:rPr lang="en-US" sz="1600" dirty="0"/>
              <a:t>the help() </a:t>
            </a:r>
            <a:r>
              <a:rPr lang="en-US" sz="1600" dirty="0" smtClean="0"/>
              <a:t>function</a:t>
            </a:r>
          </a:p>
        </p:txBody>
      </p:sp>
      <p:sp>
        <p:nvSpPr>
          <p:cNvPr id="5" name="TextBox 4"/>
          <p:cNvSpPr txBox="1"/>
          <p:nvPr/>
        </p:nvSpPr>
        <p:spPr>
          <a:xfrm>
            <a:off x="4981435" y="1501163"/>
            <a:ext cx="3725839" cy="58477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600" dirty="0" smtClean="0">
                <a:latin typeface="Consolas" pitchFamily="49" charset="0"/>
                <a:cs typeface="Consolas" pitchFamily="49" charset="0"/>
              </a:rPr>
              <a:t>&gt; ?</a:t>
            </a:r>
            <a:r>
              <a:rPr lang="en-US" sz="1600" dirty="0" smtClean="0">
                <a:latin typeface="+mj-lt"/>
                <a:cs typeface="Consolas" pitchFamily="49" charset="0"/>
              </a:rPr>
              <a:t>“</a:t>
            </a:r>
            <a:r>
              <a:rPr lang="en-US" sz="1600" dirty="0" smtClean="0">
                <a:latin typeface="Consolas" pitchFamily="49" charset="0"/>
                <a:cs typeface="Consolas" pitchFamily="49" charset="0"/>
              </a:rPr>
              <a:t>&lt;</a:t>
            </a:r>
            <a:r>
              <a:rPr lang="en-US" sz="1600" dirty="0" smtClean="0">
                <a:latin typeface="+mj-lt"/>
                <a:cs typeface="Consolas" pitchFamily="49" charset="0"/>
              </a:rPr>
              <a:t>”</a:t>
            </a:r>
            <a:endParaRPr lang="en-US" sz="1600" dirty="0">
              <a:latin typeface="+mj-lt"/>
              <a:cs typeface="Consolas" pitchFamily="49" charset="0"/>
            </a:endParaRPr>
          </a:p>
          <a:p>
            <a:r>
              <a:rPr lang="en-US" sz="1600" dirty="0" smtClean="0">
                <a:latin typeface="Consolas" pitchFamily="49" charset="0"/>
                <a:cs typeface="Consolas" pitchFamily="49" charset="0"/>
              </a:rPr>
              <a:t>&gt; ?</a:t>
            </a:r>
            <a:r>
              <a:rPr lang="en-US" sz="1600" dirty="0" smtClean="0">
                <a:latin typeface="+mj-lt"/>
                <a:cs typeface="Consolas" pitchFamily="49" charset="0"/>
              </a:rPr>
              <a:t>“</a:t>
            </a:r>
            <a:r>
              <a:rPr lang="en-US" sz="1600" dirty="0" smtClean="0">
                <a:latin typeface="Consolas" pitchFamily="49" charset="0"/>
                <a:cs typeface="Consolas" pitchFamily="49" charset="0"/>
              </a:rPr>
              <a:t>for</a:t>
            </a:r>
            <a:r>
              <a:rPr lang="en-US" sz="1600" dirty="0" smtClean="0">
                <a:latin typeface="+mj-lt"/>
                <a:cs typeface="Consolas" pitchFamily="49" charset="0"/>
              </a:rPr>
              <a:t>”</a:t>
            </a:r>
            <a:endParaRPr lang="en-US" sz="1600" dirty="0">
              <a:latin typeface="+mj-lt"/>
              <a:cs typeface="Consolas" pitchFamily="49" charset="0"/>
            </a:endParaRPr>
          </a:p>
        </p:txBody>
      </p:sp>
      <p:sp>
        <p:nvSpPr>
          <p:cNvPr id="6" name="TextBox 5"/>
          <p:cNvSpPr txBox="1"/>
          <p:nvPr/>
        </p:nvSpPr>
        <p:spPr>
          <a:xfrm>
            <a:off x="382138" y="2035763"/>
            <a:ext cx="8188657" cy="1323439"/>
          </a:xfrm>
          <a:prstGeom prst="rect">
            <a:avLst/>
          </a:prstGeom>
          <a:noFill/>
        </p:spPr>
        <p:txBody>
          <a:bodyPr wrap="square" rtlCol="0">
            <a:spAutoFit/>
          </a:bodyPr>
          <a:lstStyle/>
          <a:p>
            <a:r>
              <a:rPr lang="en-US" sz="1600" b="1" dirty="0" smtClean="0">
                <a:solidFill>
                  <a:srgbClr val="595959"/>
                </a:solidFill>
              </a:rPr>
              <a:t>The Example function</a:t>
            </a:r>
          </a:p>
          <a:p>
            <a:r>
              <a:rPr lang="en-US" sz="1600" dirty="0"/>
              <a:t>Each of the help entries comes with examples. One really nice feature of </a:t>
            </a:r>
            <a:r>
              <a:rPr lang="en-US" sz="1600" dirty="0" smtClean="0"/>
              <a:t>R is </a:t>
            </a:r>
            <a:r>
              <a:rPr lang="en-US" sz="1600" dirty="0"/>
              <a:t>that the example() function will actually run those examples for you</a:t>
            </a:r>
            <a:endParaRPr lang="en-US" sz="1600" b="1" dirty="0">
              <a:solidFill>
                <a:srgbClr val="595959"/>
              </a:solidFill>
            </a:endParaRPr>
          </a:p>
          <a:p>
            <a:endParaRPr lang="en-US" sz="1600" b="1" dirty="0" smtClean="0">
              <a:solidFill>
                <a:srgbClr val="595959"/>
              </a:solidFill>
            </a:endParaRPr>
          </a:p>
          <a:p>
            <a:endParaRPr lang="en-US" sz="1600" b="1" dirty="0" smtClean="0">
              <a:solidFill>
                <a:srgbClr val="595959"/>
              </a:solidFill>
            </a:endParaRPr>
          </a:p>
        </p:txBody>
      </p:sp>
      <p:sp>
        <p:nvSpPr>
          <p:cNvPr id="7" name="Rectangle 6"/>
          <p:cNvSpPr/>
          <p:nvPr/>
        </p:nvSpPr>
        <p:spPr>
          <a:xfrm>
            <a:off x="402610" y="2853336"/>
            <a:ext cx="8311488" cy="3754874"/>
          </a:xfrm>
          <a:prstGeom prst="rect">
            <a:avLst/>
          </a:prstGeom>
          <a:solidFill>
            <a:schemeClr val="bg2">
              <a:lumMod val="95000"/>
            </a:schemeClr>
          </a:solidFill>
          <a:ln>
            <a:solidFill>
              <a:schemeClr val="bg2">
                <a:lumMod val="75000"/>
              </a:schemeClr>
            </a:solidFill>
          </a:ln>
        </p:spPr>
        <p:txBody>
          <a:bodyPr wrap="square">
            <a:spAutoFit/>
          </a:bodyPr>
          <a:lstStyle/>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example(</a:t>
            </a:r>
            <a:r>
              <a:rPr lang="en-US" sz="1400" dirty="0" err="1">
                <a:latin typeface="Consolas" pitchFamily="49" charset="0"/>
                <a:cs typeface="Consolas" pitchFamily="49" charset="0"/>
              </a:rPr>
              <a:t>seq</a:t>
            </a:r>
            <a:r>
              <a:rPr lang="en-US" sz="1400" dirty="0">
                <a:latin typeface="Consolas" pitchFamily="49" charset="0"/>
                <a:cs typeface="Consolas" pitchFamily="49" charset="0"/>
              </a:rPr>
              <a:t>)</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(0, 1, </a:t>
            </a:r>
            <a:r>
              <a:rPr lang="en-US" sz="1400" dirty="0" err="1">
                <a:latin typeface="Consolas" pitchFamily="49" charset="0"/>
                <a:cs typeface="Consolas" pitchFamily="49" charset="0"/>
              </a:rPr>
              <a:t>length.out</a:t>
            </a:r>
            <a:r>
              <a:rPr lang="en-US" sz="1400" dirty="0">
                <a:latin typeface="Consolas" pitchFamily="49" charset="0"/>
                <a:cs typeface="Consolas" pitchFamily="49" charset="0"/>
              </a:rPr>
              <a:t>=11)</a:t>
            </a:r>
          </a:p>
          <a:p>
            <a:r>
              <a:rPr lang="en-US" sz="1400" dirty="0">
                <a:latin typeface="Consolas" pitchFamily="49" charset="0"/>
                <a:cs typeface="Consolas" pitchFamily="49" charset="0"/>
              </a:rPr>
              <a:t>[1] 0.0 0.1 0.2 0.3 0.4 0.5 0.6 0.7 0.8 0.9 1.0</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(stats::</a:t>
            </a:r>
            <a:r>
              <a:rPr lang="en-US" sz="1400" dirty="0" err="1">
                <a:latin typeface="Consolas" pitchFamily="49" charset="0"/>
                <a:cs typeface="Consolas" pitchFamily="49" charset="0"/>
              </a:rPr>
              <a:t>rnorm</a:t>
            </a:r>
            <a:r>
              <a:rPr lang="en-US" sz="1400" dirty="0">
                <a:latin typeface="Consolas" pitchFamily="49" charset="0"/>
                <a:cs typeface="Consolas" pitchFamily="49" charset="0"/>
              </a:rPr>
              <a:t>(20))</a:t>
            </a:r>
          </a:p>
          <a:p>
            <a:r>
              <a:rPr lang="en-US" sz="1400" dirty="0">
                <a:latin typeface="Consolas" pitchFamily="49" charset="0"/>
                <a:cs typeface="Consolas" pitchFamily="49" charset="0"/>
              </a:rPr>
              <a:t>[1] 1 2 3 4 5 6 7 8 9 10 11 12 13 14 15 16 17 18 19 20</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(1, 9, by = 2) # match</a:t>
            </a:r>
          </a:p>
          <a:p>
            <a:r>
              <a:rPr lang="en-US" sz="1400" dirty="0">
                <a:latin typeface="Consolas" pitchFamily="49" charset="0"/>
                <a:cs typeface="Consolas" pitchFamily="49" charset="0"/>
              </a:rPr>
              <a:t>[1] 1 3 5 7 9</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(1, 9, by = pi)# stay below</a:t>
            </a:r>
          </a:p>
          <a:p>
            <a:r>
              <a:rPr lang="en-US" sz="1400" dirty="0">
                <a:latin typeface="Consolas" pitchFamily="49" charset="0"/>
                <a:cs typeface="Consolas" pitchFamily="49" charset="0"/>
              </a:rPr>
              <a:t>[1] 1.000000 4.141593 7.283185</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(1, 6, by = 3)</a:t>
            </a:r>
          </a:p>
          <a:p>
            <a:r>
              <a:rPr lang="en-US" sz="1400" dirty="0">
                <a:latin typeface="Consolas" pitchFamily="49" charset="0"/>
                <a:cs typeface="Consolas" pitchFamily="49" charset="0"/>
              </a:rPr>
              <a:t>[1] 1 4</a:t>
            </a: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&gt; </a:t>
            </a:r>
            <a:r>
              <a:rPr lang="en-US" sz="1400" dirty="0" err="1">
                <a:latin typeface="Consolas" pitchFamily="49" charset="0"/>
                <a:cs typeface="Consolas" pitchFamily="49" charset="0"/>
              </a:rPr>
              <a:t>seq</a:t>
            </a:r>
            <a:r>
              <a:rPr lang="en-US" sz="1400" dirty="0">
                <a:latin typeface="Consolas" pitchFamily="49" charset="0"/>
                <a:cs typeface="Consolas" pitchFamily="49" charset="0"/>
              </a:rPr>
              <a:t>(1.575, 5.125, by=0.05)</a:t>
            </a:r>
          </a:p>
          <a:p>
            <a:r>
              <a:rPr lang="en-US" sz="1400" dirty="0">
                <a:latin typeface="Consolas" pitchFamily="49" charset="0"/>
                <a:cs typeface="Consolas" pitchFamily="49" charset="0"/>
              </a:rPr>
              <a:t>[1] 1.575 1.625 1.675 1.725 1.775 1.825 1.875 1.925 1.975 2.025 2.075 2.125</a:t>
            </a:r>
          </a:p>
          <a:p>
            <a:r>
              <a:rPr lang="en-US" sz="1400" dirty="0">
                <a:latin typeface="Consolas" pitchFamily="49" charset="0"/>
                <a:cs typeface="Consolas" pitchFamily="49" charset="0"/>
              </a:rPr>
              <a:t>[13] </a:t>
            </a:r>
            <a:r>
              <a:rPr lang="en-US" sz="1400" dirty="0" smtClean="0">
                <a:latin typeface="Consolas" pitchFamily="49" charset="0"/>
                <a:cs typeface="Consolas" pitchFamily="49" charset="0"/>
              </a:rPr>
              <a:t>2.175</a:t>
            </a:r>
          </a:p>
          <a:p>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#Try this to get glimpses of R graphics</a:t>
            </a:r>
          </a:p>
          <a:p>
            <a:r>
              <a:rPr lang="en-US" sz="1400" dirty="0" smtClean="0">
                <a:latin typeface="Consolas" pitchFamily="49" charset="0"/>
                <a:cs typeface="Consolas" pitchFamily="49" charset="0"/>
              </a:rPr>
              <a:t>&gt; </a:t>
            </a:r>
            <a:r>
              <a:rPr lang="en-US" sz="1400" dirty="0">
                <a:latin typeface="Consolas" pitchFamily="49" charset="0"/>
                <a:cs typeface="Consolas" pitchFamily="49" charset="0"/>
              </a:rPr>
              <a:t>example(</a:t>
            </a:r>
            <a:r>
              <a:rPr lang="en-US" sz="1400" dirty="0" err="1">
                <a:latin typeface="Consolas" pitchFamily="49" charset="0"/>
                <a:cs typeface="Consolas" pitchFamily="49" charset="0"/>
              </a:rPr>
              <a:t>persp</a:t>
            </a:r>
            <a:r>
              <a:rPr lang="en-US" sz="1400" dirty="0">
                <a:latin typeface="Consolas" pitchFamily="49" charset="0"/>
                <a:cs typeface="Consolas" pitchFamily="49" charset="0"/>
              </a:rPr>
              <a:t>)</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2861480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Files into R</a:t>
            </a:r>
            <a:endParaRPr lang="en-US" dirty="0"/>
          </a:p>
        </p:txBody>
      </p:sp>
      <p:sp>
        <p:nvSpPr>
          <p:cNvPr id="3" name="Rectangle 2"/>
          <p:cNvSpPr/>
          <p:nvPr/>
        </p:nvSpPr>
        <p:spPr>
          <a:xfrm>
            <a:off x="117231" y="968248"/>
            <a:ext cx="8862646" cy="3539430"/>
          </a:xfrm>
          <a:prstGeom prst="rect">
            <a:avLst/>
          </a:prstGeom>
        </p:spPr>
        <p:txBody>
          <a:bodyPr wrap="square">
            <a:spAutoFit/>
          </a:bodyPr>
          <a:lstStyle/>
          <a:p>
            <a:r>
              <a:rPr lang="en-US" sz="1600" dirty="0" smtClean="0"/>
              <a:t>Importing files in R is a very easy task.  The simplest and the most widely imported files are CSV files:</a:t>
            </a:r>
          </a:p>
          <a:p>
            <a:pPr marL="285750" indent="-285750">
              <a:buFont typeface="Arial" pitchFamily="34" charset="0"/>
              <a:buChar char="•"/>
            </a:pPr>
            <a:r>
              <a:rPr lang="en-US" sz="1600" dirty="0" smtClean="0"/>
              <a:t>read.csv(file</a:t>
            </a:r>
            <a:r>
              <a:rPr lang="en-US" sz="1600" dirty="0"/>
              <a:t>, header = TRUE, </a:t>
            </a:r>
            <a:r>
              <a:rPr lang="en-US" sz="1600" dirty="0" err="1"/>
              <a:t>sep</a:t>
            </a:r>
            <a:r>
              <a:rPr lang="en-US" sz="1600" dirty="0"/>
              <a:t> = ",", quote = "\"", </a:t>
            </a:r>
            <a:r>
              <a:rPr lang="en-US" sz="1600" dirty="0" err="1"/>
              <a:t>dec</a:t>
            </a:r>
            <a:r>
              <a:rPr lang="en-US" sz="1600" dirty="0"/>
              <a:t> = ".", fill = TRUE, </a:t>
            </a:r>
            <a:r>
              <a:rPr lang="en-US" sz="1600" dirty="0" err="1"/>
              <a:t>comment.char</a:t>
            </a:r>
            <a:r>
              <a:rPr lang="en-US" sz="1600" dirty="0"/>
              <a:t> = "", </a:t>
            </a:r>
            <a:r>
              <a:rPr lang="en-US" sz="1600" dirty="0" smtClean="0"/>
              <a:t>...).  </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List the complete file path, including the file extension</a:t>
            </a:r>
            <a:br>
              <a:rPr lang="en-US" sz="1600" dirty="0" smtClean="0"/>
            </a:br>
            <a:endParaRPr lang="en-US" sz="1600" dirty="0" smtClean="0"/>
          </a:p>
          <a:p>
            <a:pPr marL="285750" indent="-285750">
              <a:buFont typeface="Arial" pitchFamily="34" charset="0"/>
              <a:buChar char="•"/>
            </a:pPr>
            <a:r>
              <a:rPr lang="en-US" sz="1600" dirty="0" smtClean="0"/>
              <a:t>If </a:t>
            </a:r>
            <a:r>
              <a:rPr lang="en-US" sz="1600" dirty="0"/>
              <a:t>the first row of our data has column names, </a:t>
            </a:r>
            <a:r>
              <a:rPr lang="en-US" sz="1600" dirty="0" smtClean="0"/>
              <a:t>we </a:t>
            </a:r>
            <a:r>
              <a:rPr lang="en-US" sz="1600" dirty="0"/>
              <a:t>need to specify </a:t>
            </a:r>
            <a:r>
              <a:rPr lang="en-US" sz="1600" dirty="0" smtClean="0"/>
              <a:t>header=TRUE. If header=FALSE, R assumes column names are not present in the file and it </a:t>
            </a:r>
            <a:r>
              <a:rPr lang="en-US" sz="1600" dirty="0"/>
              <a:t>will import the first row as </a:t>
            </a:r>
            <a:r>
              <a:rPr lang="en-US" sz="1600" dirty="0" smtClean="0"/>
              <a:t>data</a:t>
            </a:r>
            <a:br>
              <a:rPr lang="en-US" sz="1600" dirty="0" smtClean="0"/>
            </a:br>
            <a:endParaRPr lang="en-US" sz="1600" dirty="0" smtClean="0"/>
          </a:p>
          <a:p>
            <a:pPr marL="285750" indent="-285750">
              <a:buFont typeface="Arial" pitchFamily="34" charset="0"/>
              <a:buChar char="•"/>
            </a:pPr>
            <a:r>
              <a:rPr lang="en-US" sz="1600" dirty="0" smtClean="0"/>
              <a:t>Sep indicates the field delimiter</a:t>
            </a:r>
          </a:p>
          <a:p>
            <a:pPr marL="285750" indent="-285750">
              <a:buFont typeface="Arial" pitchFamily="34" charset="0"/>
              <a:buChar char="•"/>
            </a:pPr>
            <a:endParaRPr lang="en-US" sz="1600" dirty="0" smtClean="0"/>
          </a:p>
          <a:p>
            <a:pPr marL="285750" indent="-285750">
              <a:buFont typeface="Arial" pitchFamily="34" charset="0"/>
              <a:buChar char="•"/>
            </a:pPr>
            <a:r>
              <a:rPr lang="en-US" sz="1600" dirty="0" smtClean="0"/>
              <a:t>“</a:t>
            </a:r>
            <a:r>
              <a:rPr lang="en-US" sz="1600" dirty="0" err="1" smtClean="0"/>
              <a:t>stringsAsFactors</a:t>
            </a:r>
            <a:r>
              <a:rPr lang="en-US" sz="1600" dirty="0" smtClean="0"/>
              <a:t>= FALSE” imports strings as categorical variables</a:t>
            </a:r>
          </a:p>
          <a:p>
            <a:pPr marL="742950" lvl="1" indent="-285750">
              <a:buFont typeface="Courier New" pitchFamily="49" charset="0"/>
              <a:buChar char="o"/>
            </a:pPr>
            <a:r>
              <a:rPr lang="en-US" sz="1600" dirty="0" smtClean="0"/>
              <a:t>If not passed, categorical variables are imported as factors</a:t>
            </a:r>
          </a:p>
          <a:p>
            <a:pPr marL="742950" lvl="1" indent="-285750">
              <a:buFont typeface="Courier New" pitchFamily="49" charset="0"/>
              <a:buChar char="o"/>
            </a:pPr>
            <a:r>
              <a:rPr lang="en-US" sz="1600" dirty="0" smtClean="0"/>
              <a:t>Variable formats can </a:t>
            </a:r>
            <a:r>
              <a:rPr lang="en-US" sz="1600" dirty="0"/>
              <a:t>be checked </a:t>
            </a:r>
            <a:r>
              <a:rPr lang="en-US" sz="1600" dirty="0" smtClean="0"/>
              <a:t>using the </a:t>
            </a:r>
            <a:r>
              <a:rPr lang="en-US" sz="1600" dirty="0" err="1" smtClean="0"/>
              <a:t>str</a:t>
            </a:r>
            <a:r>
              <a:rPr lang="en-US" sz="1600" dirty="0"/>
              <a:t>() </a:t>
            </a:r>
            <a:r>
              <a:rPr lang="en-US" sz="1600" dirty="0" smtClean="0"/>
              <a:t>function</a:t>
            </a:r>
            <a:endParaRPr lang="en-US" sz="1600" dirty="0"/>
          </a:p>
        </p:txBody>
      </p:sp>
      <p:sp>
        <p:nvSpPr>
          <p:cNvPr id="5" name="TextBox 4"/>
          <p:cNvSpPr txBox="1"/>
          <p:nvPr/>
        </p:nvSpPr>
        <p:spPr>
          <a:xfrm>
            <a:off x="158175" y="1587116"/>
            <a:ext cx="8851438"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mydata1&lt;-read.csv(file="D:/csv.csv")</a:t>
            </a:r>
          </a:p>
        </p:txBody>
      </p:sp>
      <p:sp>
        <p:nvSpPr>
          <p:cNvPr id="6" name="Rectangle 5"/>
          <p:cNvSpPr/>
          <p:nvPr/>
        </p:nvSpPr>
        <p:spPr>
          <a:xfrm>
            <a:off x="283808" y="4906429"/>
            <a:ext cx="8684861" cy="132343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smtClean="0"/>
              <a:t>Tab </a:t>
            </a:r>
            <a:r>
              <a:rPr lang="en-US" sz="1600" dirty="0"/>
              <a:t>delimited files- The </a:t>
            </a:r>
            <a:r>
              <a:rPr lang="en-US" sz="1600" i="1" dirty="0" err="1"/>
              <a:t>read.delim</a:t>
            </a:r>
            <a:r>
              <a:rPr lang="en-US" sz="1600" dirty="0"/>
              <a:t> function is typically used to </a:t>
            </a:r>
            <a:r>
              <a:rPr lang="en-US" sz="1600" dirty="0" smtClean="0"/>
              <a:t>import delimited </a:t>
            </a:r>
            <a:r>
              <a:rPr lang="en-US" sz="1600" dirty="0"/>
              <a:t>text </a:t>
            </a:r>
            <a:r>
              <a:rPr lang="en-US" sz="1600" dirty="0" smtClean="0"/>
              <a:t>files</a:t>
            </a:r>
          </a:p>
          <a:p>
            <a:r>
              <a:rPr lang="en-US" sz="1600" dirty="0" err="1" smtClean="0"/>
              <a:t>read.delim</a:t>
            </a:r>
            <a:r>
              <a:rPr lang="en-US" sz="1600" dirty="0" smtClean="0"/>
              <a:t>(file</a:t>
            </a:r>
            <a:r>
              <a:rPr lang="en-US" sz="1600" dirty="0"/>
              <a:t>, header=TRUE, </a:t>
            </a:r>
            <a:r>
              <a:rPr lang="en-US" sz="1600" dirty="0" err="1"/>
              <a:t>sep</a:t>
            </a:r>
            <a:r>
              <a:rPr lang="en-US" sz="1600" dirty="0"/>
              <a:t>="\t</a:t>
            </a:r>
            <a:r>
              <a:rPr lang="en-US" sz="1600" dirty="0" smtClean="0"/>
              <a:t>")</a:t>
            </a:r>
            <a:endParaRPr lang="en-US" sz="1600" dirty="0"/>
          </a:p>
          <a:p>
            <a:pPr marL="285750" indent="-285750">
              <a:buFont typeface="Arial" pitchFamily="34" charset="0"/>
              <a:buChar char="•"/>
            </a:pPr>
            <a:r>
              <a:rPr lang="en-US" sz="1600" dirty="0"/>
              <a:t>File – A file location</a:t>
            </a:r>
          </a:p>
          <a:p>
            <a:pPr marL="285750" indent="-285750">
              <a:buFont typeface="Arial" pitchFamily="34" charset="0"/>
              <a:buChar char="•"/>
            </a:pPr>
            <a:r>
              <a:rPr lang="en-US" sz="1600" dirty="0"/>
              <a:t>Header – Indicates if the first </a:t>
            </a:r>
            <a:r>
              <a:rPr lang="en-US" sz="1600" dirty="0" smtClean="0"/>
              <a:t>row describes </a:t>
            </a:r>
            <a:r>
              <a:rPr lang="en-US" sz="1600" dirty="0"/>
              <a:t>the column names</a:t>
            </a:r>
          </a:p>
          <a:p>
            <a:pPr marL="285750" indent="-285750">
              <a:buFont typeface="Arial" pitchFamily="34" charset="0"/>
              <a:buChar char="•"/>
            </a:pPr>
            <a:r>
              <a:rPr lang="en-US" sz="1600" dirty="0"/>
              <a:t>Sep – Assigns the delimiter</a:t>
            </a:r>
          </a:p>
        </p:txBody>
      </p:sp>
      <p:sp>
        <p:nvSpPr>
          <p:cNvPr id="7" name="Rectangle 6"/>
          <p:cNvSpPr/>
          <p:nvPr/>
        </p:nvSpPr>
        <p:spPr>
          <a:xfrm>
            <a:off x="207608" y="4606013"/>
            <a:ext cx="1716725"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1" dirty="0" smtClean="0">
                <a:solidFill>
                  <a:schemeClr val="bg1"/>
                </a:solidFill>
              </a:rPr>
              <a:t>Note</a:t>
            </a:r>
            <a:endParaRPr lang="en-US" sz="1600" b="1" dirty="0">
              <a:solidFill>
                <a:schemeClr val="bg1"/>
              </a:solidFill>
            </a:endParaRPr>
          </a:p>
        </p:txBody>
      </p:sp>
    </p:spTree>
    <p:extLst>
      <p:ext uri="{BB962C8B-B14F-4D97-AF65-F5344CB8AC3E}">
        <p14:creationId xmlns:p14="http://schemas.microsoft.com/office/powerpoint/2010/main" val="19258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Read.table</a:t>
            </a:r>
            <a:endParaRPr lang="en-US" dirty="0"/>
          </a:p>
        </p:txBody>
      </p:sp>
      <p:sp>
        <p:nvSpPr>
          <p:cNvPr id="3" name="Rectangle 2"/>
          <p:cNvSpPr/>
          <p:nvPr/>
        </p:nvSpPr>
        <p:spPr>
          <a:xfrm>
            <a:off x="117231" y="886360"/>
            <a:ext cx="8862646" cy="4708981"/>
          </a:xfrm>
          <a:prstGeom prst="rect">
            <a:avLst/>
          </a:prstGeom>
        </p:spPr>
        <p:txBody>
          <a:bodyPr wrap="square">
            <a:spAutoFit/>
          </a:bodyPr>
          <a:lstStyle/>
          <a:p>
            <a:r>
              <a:rPr lang="en-US" sz="1600" dirty="0" smtClean="0"/>
              <a:t>For complex tabular files </a:t>
            </a:r>
            <a:r>
              <a:rPr lang="en-US" sz="1600" dirty="0" err="1" smtClean="0"/>
              <a:t>read.table</a:t>
            </a:r>
            <a:r>
              <a:rPr lang="en-US" sz="1600" dirty="0" smtClean="0"/>
              <a:t>() is used</a:t>
            </a:r>
          </a:p>
          <a:p>
            <a:r>
              <a:rPr lang="en-US" sz="1600" dirty="0" smtClean="0"/>
              <a:t>The number of arguments are huge and it can be modified to great extent</a:t>
            </a:r>
          </a:p>
          <a:p>
            <a:endParaRPr lang="en-US" sz="1600" dirty="0"/>
          </a:p>
          <a:p>
            <a:endParaRPr lang="en-US" sz="1600" dirty="0" smtClean="0"/>
          </a:p>
          <a:p>
            <a:r>
              <a:rPr lang="en-US" sz="1600" dirty="0" err="1" smtClean="0"/>
              <a:t>Read.table</a:t>
            </a:r>
            <a:r>
              <a:rPr lang="en-US" sz="1600" dirty="0" smtClean="0"/>
              <a:t> is the most generic function for importing files</a:t>
            </a:r>
            <a:r>
              <a:rPr lang="en-US" sz="1600" dirty="0"/>
              <a:t>;</a:t>
            </a:r>
            <a:r>
              <a:rPr lang="en-US" sz="1600" dirty="0" smtClean="0"/>
              <a:t> it can replicate the import of read.csv and </a:t>
            </a:r>
            <a:r>
              <a:rPr lang="en-US" sz="1600" dirty="0" err="1" smtClean="0"/>
              <a:t>read.delim</a:t>
            </a:r>
            <a:endParaRPr lang="en-US" sz="1600" dirty="0" smtClean="0"/>
          </a:p>
          <a:p>
            <a:endParaRPr lang="en-US" sz="1600" dirty="0" smtClean="0"/>
          </a:p>
          <a:p>
            <a:r>
              <a:rPr lang="en-US" sz="1600" dirty="0" smtClean="0"/>
              <a:t>Importing CSV file using read.csv:</a:t>
            </a:r>
          </a:p>
          <a:p>
            <a:endParaRPr lang="en-US" sz="1600" dirty="0" smtClean="0"/>
          </a:p>
          <a:p>
            <a:endParaRPr lang="en-US" sz="1600" dirty="0"/>
          </a:p>
          <a:p>
            <a:r>
              <a:rPr lang="en-US" sz="1600" dirty="0" smtClean="0"/>
              <a:t>Importing CSV file using </a:t>
            </a:r>
            <a:r>
              <a:rPr lang="en-US" sz="1600" dirty="0" err="1" smtClean="0"/>
              <a:t>read.table</a:t>
            </a:r>
            <a:r>
              <a:rPr lang="en-US" sz="1600" dirty="0" smtClean="0"/>
              <a:t>:</a:t>
            </a:r>
          </a:p>
          <a:p>
            <a:r>
              <a:rPr lang="en-US" sz="1600" dirty="0" smtClean="0"/>
              <a:t> </a:t>
            </a:r>
            <a:endParaRPr lang="en-US" sz="1600" dirty="0"/>
          </a:p>
          <a:p>
            <a:endParaRPr lang="en-US" sz="1600" dirty="0" smtClean="0"/>
          </a:p>
          <a:p>
            <a:r>
              <a:rPr lang="en-US" sz="1600" dirty="0" smtClean="0"/>
              <a:t>The output of these functions will be similar</a:t>
            </a:r>
          </a:p>
          <a:p>
            <a:endParaRPr lang="en-US" sz="1600" dirty="0" smtClean="0"/>
          </a:p>
          <a:p>
            <a:r>
              <a:rPr lang="en-US" sz="1400" b="1" dirty="0" smtClean="0"/>
              <a:t>NOTE</a:t>
            </a:r>
            <a:r>
              <a:rPr lang="en-US" sz="1400" dirty="0" smtClean="0"/>
              <a:t>: </a:t>
            </a:r>
            <a:r>
              <a:rPr lang="en-US" sz="1400" i="1" dirty="0" smtClean="0"/>
              <a:t>This can be replicated for </a:t>
            </a:r>
            <a:r>
              <a:rPr lang="en-US" sz="1400" i="1" dirty="0" err="1" smtClean="0"/>
              <a:t>read.delim</a:t>
            </a:r>
            <a:r>
              <a:rPr lang="en-US" sz="1400" i="1" dirty="0"/>
              <a:t> </a:t>
            </a:r>
            <a:r>
              <a:rPr lang="en-US" sz="1400" i="1" dirty="0" smtClean="0"/>
              <a:t>function. Read.csv </a:t>
            </a:r>
            <a:r>
              <a:rPr lang="en-US" sz="1400" i="1" dirty="0"/>
              <a:t>and </a:t>
            </a:r>
            <a:r>
              <a:rPr lang="en-US" sz="1400" i="1" dirty="0" err="1"/>
              <a:t>read.delim</a:t>
            </a:r>
            <a:r>
              <a:rPr lang="en-US" sz="1400" i="1" dirty="0"/>
              <a:t> </a:t>
            </a:r>
            <a:r>
              <a:rPr lang="en-US" sz="1400" i="1" dirty="0" smtClean="0"/>
              <a:t>have different default attributes than </a:t>
            </a:r>
            <a:r>
              <a:rPr lang="en-US" sz="1400" i="1" dirty="0" err="1"/>
              <a:t>read.table</a:t>
            </a:r>
            <a:r>
              <a:rPr lang="en-US" sz="1400" i="1" dirty="0"/>
              <a:t> function. </a:t>
            </a:r>
            <a:r>
              <a:rPr lang="en-US" sz="1400" i="1" dirty="0" err="1"/>
              <a:t>Read.table</a:t>
            </a:r>
            <a:r>
              <a:rPr lang="en-US" sz="1400" i="1" dirty="0"/>
              <a:t> is </a:t>
            </a:r>
            <a:r>
              <a:rPr lang="en-US" sz="1400" i="1" dirty="0" smtClean="0"/>
              <a:t>the </a:t>
            </a:r>
            <a:r>
              <a:rPr lang="en-US" sz="1400" i="1" dirty="0"/>
              <a:t>most raw </a:t>
            </a:r>
            <a:r>
              <a:rPr lang="en-US" sz="1400" i="1" dirty="0" smtClean="0"/>
              <a:t>function of these and </a:t>
            </a:r>
            <a:r>
              <a:rPr lang="en-US" sz="1400" i="1" dirty="0"/>
              <a:t>can be modified to replicate others</a:t>
            </a:r>
            <a:r>
              <a:rPr lang="en-US" sz="1400" i="1" dirty="0" smtClean="0"/>
              <a:t>.</a:t>
            </a:r>
          </a:p>
          <a:p>
            <a:endParaRPr lang="en-US" sz="1600" dirty="0" smtClean="0"/>
          </a:p>
          <a:p>
            <a:r>
              <a:rPr lang="en-US" sz="1600" dirty="0" smtClean="0"/>
              <a:t>Column classes can be altered while importing files on R</a:t>
            </a:r>
            <a:endParaRPr lang="en-US" sz="1600" dirty="0"/>
          </a:p>
        </p:txBody>
      </p:sp>
      <p:sp>
        <p:nvSpPr>
          <p:cNvPr id="4" name="TextBox 3"/>
          <p:cNvSpPr txBox="1"/>
          <p:nvPr/>
        </p:nvSpPr>
        <p:spPr>
          <a:xfrm>
            <a:off x="209831" y="1460657"/>
            <a:ext cx="877004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read.table</a:t>
            </a:r>
            <a:r>
              <a:rPr lang="en-US" sz="1400" dirty="0"/>
              <a:t>(file=“directory/</a:t>
            </a:r>
            <a:r>
              <a:rPr lang="en-US" sz="1400" dirty="0" err="1"/>
              <a:t>filepath</a:t>
            </a:r>
            <a:r>
              <a:rPr lang="en-US" sz="1400" dirty="0"/>
              <a:t>/</a:t>
            </a:r>
            <a:r>
              <a:rPr lang="en-US" sz="1400" dirty="0" err="1"/>
              <a:t>filename.filetype</a:t>
            </a:r>
            <a:r>
              <a:rPr lang="en-US" sz="1400" dirty="0"/>
              <a:t>”, header=TRUE)</a:t>
            </a:r>
          </a:p>
        </p:txBody>
      </p:sp>
      <p:sp>
        <p:nvSpPr>
          <p:cNvPr id="5" name="TextBox 4"/>
          <p:cNvSpPr txBox="1"/>
          <p:nvPr/>
        </p:nvSpPr>
        <p:spPr>
          <a:xfrm>
            <a:off x="209831" y="2924882"/>
            <a:ext cx="877004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read.csv(file=“directory/</a:t>
            </a:r>
            <a:r>
              <a:rPr lang="en-US" sz="1400" dirty="0" err="1"/>
              <a:t>filepath</a:t>
            </a:r>
            <a:r>
              <a:rPr lang="en-US" sz="1400" dirty="0"/>
              <a:t>/</a:t>
            </a:r>
            <a:r>
              <a:rPr lang="en-US" sz="1400" dirty="0" err="1"/>
              <a:t>filename.filetype</a:t>
            </a:r>
            <a:r>
              <a:rPr lang="en-US" sz="1400" dirty="0"/>
              <a:t>”)</a:t>
            </a:r>
          </a:p>
        </p:txBody>
      </p:sp>
      <p:sp>
        <p:nvSpPr>
          <p:cNvPr id="6" name="TextBox 5"/>
          <p:cNvSpPr txBox="1"/>
          <p:nvPr/>
        </p:nvSpPr>
        <p:spPr>
          <a:xfrm>
            <a:off x="209831" y="3659157"/>
            <a:ext cx="877004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read.table</a:t>
            </a:r>
            <a:r>
              <a:rPr lang="en-US" sz="1400" dirty="0"/>
              <a:t>(file=“directory/</a:t>
            </a:r>
            <a:r>
              <a:rPr lang="en-US" sz="1400" dirty="0" err="1"/>
              <a:t>filepath</a:t>
            </a:r>
            <a:r>
              <a:rPr lang="en-US" sz="1400" dirty="0"/>
              <a:t>/filename.</a:t>
            </a:r>
            <a:r>
              <a:rPr lang="en-US" sz="1400" dirty="0" err="1"/>
              <a:t>filetype</a:t>
            </a:r>
            <a:r>
              <a:rPr lang="en-US" sz="1400" dirty="0"/>
              <a:t>”,</a:t>
            </a:r>
            <a:r>
              <a:rPr lang="en-US" sz="1400" dirty="0" err="1"/>
              <a:t>sep</a:t>
            </a:r>
            <a:r>
              <a:rPr lang="en-US" sz="1400" dirty="0"/>
              <a:t>”,”, header=TRUE)</a:t>
            </a:r>
          </a:p>
        </p:txBody>
      </p:sp>
      <p:sp>
        <p:nvSpPr>
          <p:cNvPr id="7" name="TextBox 6"/>
          <p:cNvSpPr txBox="1"/>
          <p:nvPr/>
        </p:nvSpPr>
        <p:spPr>
          <a:xfrm>
            <a:off x="209831" y="5587016"/>
            <a:ext cx="8770046" cy="523220"/>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read.table</a:t>
            </a:r>
            <a:r>
              <a:rPr lang="en-US" sz="1400" dirty="0"/>
              <a:t>(“</a:t>
            </a:r>
            <a:r>
              <a:rPr lang="en-US" sz="1400" dirty="0" err="1"/>
              <a:t>filename.filetype</a:t>
            </a:r>
            <a:r>
              <a:rPr lang="en-US" sz="1400" dirty="0"/>
              <a:t>”, header=TRUE, </a:t>
            </a:r>
            <a:r>
              <a:rPr lang="en-US" sz="1400" dirty="0" smtClean="0"/>
              <a:t>                                         + </a:t>
            </a:r>
            <a:r>
              <a:rPr lang="en-US" sz="1400" dirty="0" err="1" smtClean="0"/>
              <a:t>colClasses</a:t>
            </a:r>
            <a:r>
              <a:rPr lang="en-US" sz="1400" dirty="0" smtClean="0"/>
              <a:t>=c</a:t>
            </a:r>
            <a:r>
              <a:rPr lang="en-US" sz="1400" dirty="0"/>
              <a:t>(“</a:t>
            </a:r>
            <a:r>
              <a:rPr lang="en-US" sz="1400" dirty="0" err="1"/>
              <a:t>character”,”integer</a:t>
            </a:r>
            <a:r>
              <a:rPr lang="en-US" sz="1400" dirty="0"/>
              <a:t>”…..)</a:t>
            </a:r>
          </a:p>
        </p:txBody>
      </p:sp>
    </p:spTree>
    <p:extLst>
      <p:ext uri="{BB962C8B-B14F-4D97-AF65-F5344CB8AC3E}">
        <p14:creationId xmlns:p14="http://schemas.microsoft.com/office/powerpoint/2010/main" val="19647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Importing</a:t>
            </a:r>
            <a:endParaRPr lang="en-US" dirty="0"/>
          </a:p>
        </p:txBody>
      </p:sp>
      <p:sp>
        <p:nvSpPr>
          <p:cNvPr id="3" name="Rectangle 2"/>
          <p:cNvSpPr/>
          <p:nvPr/>
        </p:nvSpPr>
        <p:spPr>
          <a:xfrm>
            <a:off x="117231" y="1092806"/>
            <a:ext cx="8862646" cy="3539430"/>
          </a:xfrm>
          <a:prstGeom prst="rect">
            <a:avLst/>
          </a:prstGeom>
        </p:spPr>
        <p:txBody>
          <a:bodyPr wrap="square">
            <a:spAutoFit/>
          </a:bodyPr>
          <a:lstStyle/>
          <a:p>
            <a:pPr marL="285750" indent="-285750">
              <a:buFont typeface="Arial" pitchFamily="34" charset="0"/>
              <a:buChar char="•"/>
            </a:pPr>
            <a:r>
              <a:rPr lang="en-US" sz="1600" dirty="0" smtClean="0"/>
              <a:t>Datasets can be created on the R console directly as well, instead of importing a data file</a:t>
            </a:r>
          </a:p>
          <a:p>
            <a:pPr marL="285750" indent="-285750">
              <a:buFont typeface="Arial" pitchFamily="34" charset="0"/>
              <a:buChar char="•"/>
            </a:pPr>
            <a:r>
              <a:rPr lang="en-US" sz="1600" dirty="0" smtClean="0"/>
              <a:t>This feature is useful to create </a:t>
            </a:r>
            <a:r>
              <a:rPr lang="en-US" sz="1600" dirty="0"/>
              <a:t>small manual dataframes</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a:p>
        </p:txBody>
      </p:sp>
      <p:sp>
        <p:nvSpPr>
          <p:cNvPr id="4" name="TextBox 3"/>
          <p:cNvSpPr txBox="1"/>
          <p:nvPr/>
        </p:nvSpPr>
        <p:spPr>
          <a:xfrm>
            <a:off x="314006" y="1762639"/>
            <a:ext cx="8665871" cy="230832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smtClean="0"/>
              <a:t>&gt; </a:t>
            </a:r>
            <a:r>
              <a:rPr lang="en-US" sz="1400" dirty="0" err="1" smtClean="0"/>
              <a:t>ab</a:t>
            </a:r>
            <a:r>
              <a:rPr lang="en-US" sz="1400" dirty="0"/>
              <a:t>&lt;-</a:t>
            </a:r>
            <a:r>
              <a:rPr lang="en-US" sz="1400" dirty="0" err="1"/>
              <a:t>read.table</a:t>
            </a:r>
            <a:r>
              <a:rPr lang="en-US" sz="1400" dirty="0"/>
              <a:t>(header= TRUE, text=" </a:t>
            </a:r>
          </a:p>
          <a:p>
            <a:r>
              <a:rPr lang="en-US" sz="1400" dirty="0"/>
              <a:t>+ a b c12 </a:t>
            </a:r>
          </a:p>
          <a:p>
            <a:r>
              <a:rPr lang="en-US" sz="1400" dirty="0"/>
              <a:t>+ 1 2 </a:t>
            </a:r>
            <a:r>
              <a:rPr lang="en-US" sz="1400" dirty="0" err="1"/>
              <a:t>exl</a:t>
            </a:r>
            <a:r>
              <a:rPr lang="en-US" sz="1400" dirty="0"/>
              <a:t> </a:t>
            </a:r>
          </a:p>
          <a:p>
            <a:r>
              <a:rPr lang="en-US" sz="1400" dirty="0"/>
              <a:t>+ 23 34 </a:t>
            </a:r>
            <a:r>
              <a:rPr lang="en-US" sz="1400" dirty="0" err="1"/>
              <a:t>exlserv</a:t>
            </a:r>
            <a:r>
              <a:rPr lang="en-US" sz="1400" dirty="0"/>
              <a:t> </a:t>
            </a:r>
          </a:p>
          <a:p>
            <a:r>
              <a:rPr lang="en-US" sz="1400" dirty="0"/>
              <a:t>+ 123 28278 exlservice") </a:t>
            </a:r>
          </a:p>
          <a:p>
            <a:r>
              <a:rPr lang="en-US" sz="1400" dirty="0" smtClean="0"/>
              <a:t>&gt; </a:t>
            </a:r>
            <a:r>
              <a:rPr lang="en-US" sz="1400" dirty="0" err="1" smtClean="0"/>
              <a:t>ab</a:t>
            </a:r>
            <a:r>
              <a:rPr lang="en-US" sz="1400" dirty="0" smtClean="0"/>
              <a:t> </a:t>
            </a:r>
            <a:endParaRPr lang="en-US" sz="1400" dirty="0"/>
          </a:p>
          <a:p>
            <a:r>
              <a:rPr lang="en-US" sz="1400" dirty="0"/>
              <a:t>     a       b           c12 </a:t>
            </a:r>
          </a:p>
          <a:p>
            <a:r>
              <a:rPr lang="en-US" sz="1400" dirty="0"/>
              <a:t>1   1       2            </a:t>
            </a:r>
            <a:r>
              <a:rPr lang="en-US" sz="1400" dirty="0" err="1"/>
              <a:t>exl</a:t>
            </a:r>
            <a:r>
              <a:rPr lang="en-US" sz="1400" dirty="0"/>
              <a:t> </a:t>
            </a:r>
          </a:p>
          <a:p>
            <a:r>
              <a:rPr lang="en-US" sz="1400" dirty="0"/>
              <a:t>2   23     34          </a:t>
            </a:r>
            <a:r>
              <a:rPr lang="en-US" sz="1400" dirty="0" err="1"/>
              <a:t>exlserv</a:t>
            </a:r>
            <a:r>
              <a:rPr lang="en-US" sz="1400" dirty="0"/>
              <a:t> </a:t>
            </a:r>
          </a:p>
          <a:p>
            <a:r>
              <a:rPr lang="en-US" sz="1400" dirty="0"/>
              <a:t>3   123   28278    exlservice</a:t>
            </a:r>
          </a:p>
        </p:txBody>
      </p:sp>
    </p:spTree>
    <p:extLst>
      <p:ext uri="{BB962C8B-B14F-4D97-AF65-F5344CB8AC3E}">
        <p14:creationId xmlns:p14="http://schemas.microsoft.com/office/powerpoint/2010/main" val="107191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data from R</a:t>
            </a:r>
            <a:endParaRPr lang="en-US" dirty="0"/>
          </a:p>
        </p:txBody>
      </p:sp>
      <p:sp>
        <p:nvSpPr>
          <p:cNvPr id="3" name="Rectangle 2"/>
          <p:cNvSpPr/>
          <p:nvPr/>
        </p:nvSpPr>
        <p:spPr>
          <a:xfrm>
            <a:off x="117231" y="1118376"/>
            <a:ext cx="8862646" cy="3293209"/>
          </a:xfrm>
          <a:prstGeom prst="rect">
            <a:avLst/>
          </a:prstGeom>
        </p:spPr>
        <p:txBody>
          <a:bodyPr wrap="square">
            <a:spAutoFit/>
          </a:bodyPr>
          <a:lstStyle/>
          <a:p>
            <a:r>
              <a:rPr lang="en-US" sz="1600" dirty="0" smtClean="0"/>
              <a:t>In order to store data outside the R environment, </a:t>
            </a:r>
            <a:r>
              <a:rPr lang="en-US" sz="1600" b="1" dirty="0" smtClean="0"/>
              <a:t>write</a:t>
            </a:r>
            <a:r>
              <a:rPr lang="en-US" sz="1600" dirty="0" smtClean="0"/>
              <a:t> command is often used</a:t>
            </a:r>
          </a:p>
          <a:p>
            <a:endParaRPr lang="en-US" sz="1600" dirty="0" smtClean="0"/>
          </a:p>
          <a:p>
            <a:r>
              <a:rPr lang="en-US" sz="1600" dirty="0" smtClean="0"/>
              <a:t>For writing a CSV file:</a:t>
            </a:r>
          </a:p>
          <a:p>
            <a:endParaRPr lang="en-US" sz="1600" dirty="0"/>
          </a:p>
          <a:p>
            <a:endParaRPr lang="en-US" sz="1600" dirty="0" smtClean="0"/>
          </a:p>
          <a:p>
            <a:endParaRPr lang="en-US" sz="1600" dirty="0" smtClean="0"/>
          </a:p>
          <a:p>
            <a:endParaRPr lang="en-US" sz="1600" dirty="0"/>
          </a:p>
          <a:p>
            <a:endParaRPr lang="en-US" sz="1600" dirty="0" smtClean="0"/>
          </a:p>
          <a:p>
            <a:pPr marL="285750" indent="-285750">
              <a:buFont typeface="Arial" pitchFamily="34" charset="0"/>
              <a:buChar char="•"/>
            </a:pPr>
            <a:r>
              <a:rPr lang="en-US" sz="1600" dirty="0" smtClean="0"/>
              <a:t>The First attribute indicates the R data frame to be exported</a:t>
            </a:r>
          </a:p>
          <a:p>
            <a:pPr marL="285750" indent="-285750">
              <a:buFont typeface="Arial" pitchFamily="34" charset="0"/>
              <a:buChar char="•"/>
            </a:pPr>
            <a:r>
              <a:rPr lang="en-US" sz="1600" dirty="0" smtClean="0"/>
              <a:t>The “file” attribute lists the name of the exported file</a:t>
            </a:r>
          </a:p>
          <a:p>
            <a:pPr marL="285750" indent="-285750">
              <a:buFont typeface="Arial" pitchFamily="34" charset="0"/>
              <a:buChar char="•"/>
            </a:pPr>
            <a:r>
              <a:rPr lang="en-US" sz="1600" dirty="0" smtClean="0"/>
              <a:t>Default value of </a:t>
            </a:r>
            <a:r>
              <a:rPr lang="en-US" sz="1600" dirty="0" err="1"/>
              <a:t>r</a:t>
            </a:r>
            <a:r>
              <a:rPr lang="en-US" sz="1600" dirty="0" err="1" smtClean="0"/>
              <a:t>ow.names</a:t>
            </a:r>
            <a:r>
              <a:rPr lang="en-US" sz="1600" dirty="0" smtClean="0"/>
              <a:t> is TRUE. This will generate a CSV file with an indexed row names column</a:t>
            </a:r>
          </a:p>
          <a:p>
            <a:endParaRPr lang="en-US" sz="1600" dirty="0"/>
          </a:p>
          <a:p>
            <a:r>
              <a:rPr lang="en-US" sz="1600" dirty="0" smtClean="0"/>
              <a:t>NOTE: </a:t>
            </a:r>
            <a:r>
              <a:rPr lang="en-US" sz="1600" dirty="0" err="1" smtClean="0"/>
              <a:t>Write.table</a:t>
            </a:r>
            <a:r>
              <a:rPr lang="en-US" sz="1600" dirty="0" smtClean="0"/>
              <a:t> can also be used to export datasets in R</a:t>
            </a:r>
          </a:p>
        </p:txBody>
      </p:sp>
      <p:sp>
        <p:nvSpPr>
          <p:cNvPr id="4" name="TextBox 3"/>
          <p:cNvSpPr txBox="1"/>
          <p:nvPr/>
        </p:nvSpPr>
        <p:spPr>
          <a:xfrm>
            <a:off x="117231" y="2049294"/>
            <a:ext cx="8851438" cy="738664"/>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data(iris) #this is to leverage the in-built iris dataset</a:t>
            </a:r>
          </a:p>
          <a:p>
            <a:endParaRPr lang="en-US" sz="1400" dirty="0"/>
          </a:p>
          <a:p>
            <a:r>
              <a:rPr lang="en-US" sz="1400" dirty="0"/>
              <a:t>&gt; write.csv(iris, file=“name.csv”, </a:t>
            </a:r>
            <a:r>
              <a:rPr lang="en-US" sz="1400" dirty="0" err="1"/>
              <a:t>row.names</a:t>
            </a:r>
            <a:r>
              <a:rPr lang="en-US" sz="1400" dirty="0"/>
              <a:t>=FALSE)</a:t>
            </a:r>
          </a:p>
        </p:txBody>
      </p:sp>
    </p:spTree>
    <p:extLst>
      <p:ext uri="{BB962C8B-B14F-4D97-AF65-F5344CB8AC3E}">
        <p14:creationId xmlns:p14="http://schemas.microsoft.com/office/powerpoint/2010/main" val="313736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0"/>
          </a:xfrm>
        </p:spPr>
        <p:txBody>
          <a:bodyPr vert="horz" lIns="91440" tIns="45720" rIns="91440" bIns="45720" rtlCol="0" anchor="ctr">
            <a:noAutofit/>
          </a:bodyPr>
          <a:lstStyle/>
          <a:p>
            <a:pPr algn="l">
              <a:lnSpc>
                <a:spcPts val="2800"/>
              </a:lnSpc>
            </a:pPr>
            <a:r>
              <a:rPr lang="en-US" dirty="0" smtClean="0">
                <a:solidFill>
                  <a:schemeClr val="tx1"/>
                </a:solidFill>
              </a:rPr>
              <a:t>Chapter 8: Operators and Control Flow</a:t>
            </a:r>
            <a:endParaRPr lang="en-US" sz="2200" dirty="0">
              <a:solidFill>
                <a:schemeClr val="tx1"/>
              </a:solidFill>
            </a:endParaRPr>
          </a:p>
        </p:txBody>
      </p:sp>
      <p:sp>
        <p:nvSpPr>
          <p:cNvPr id="24" name="TextBox 23"/>
          <p:cNvSpPr txBox="1"/>
          <p:nvPr/>
        </p:nvSpPr>
        <p:spPr>
          <a:xfrm>
            <a:off x="391886" y="1248682"/>
            <a:ext cx="8158348" cy="3385542"/>
          </a:xfrm>
          <a:prstGeom prst="rect">
            <a:avLst/>
          </a:prstGeom>
          <a:noFill/>
        </p:spPr>
        <p:txBody>
          <a:bodyPr wrap="square" rtlCol="0">
            <a:spAutoFit/>
          </a:bodyPr>
          <a:lstStyle/>
          <a:p>
            <a:pPr marL="400050" lvl="0" indent="-400050">
              <a:spcBef>
                <a:spcPts val="600"/>
              </a:spcBef>
              <a:spcAft>
                <a:spcPts val="600"/>
              </a:spcAft>
              <a:buFontTx/>
              <a:buAutoNum type="romanUcPeriod"/>
            </a:pPr>
            <a:r>
              <a:rPr lang="en-US" altLang="en-US" dirty="0" smtClean="0"/>
              <a:t>  Operators in R</a:t>
            </a:r>
          </a:p>
          <a:p>
            <a:pPr marL="400050" indent="-400050">
              <a:spcBef>
                <a:spcPts val="600"/>
              </a:spcBef>
              <a:spcAft>
                <a:spcPts val="600"/>
              </a:spcAft>
              <a:buFontTx/>
              <a:buAutoNum type="romanUcPeriod"/>
            </a:pPr>
            <a:r>
              <a:rPr lang="en-IN" dirty="0" smtClean="0"/>
              <a:t>  Relational Operators</a:t>
            </a:r>
            <a:endParaRPr lang="en-IN" dirty="0"/>
          </a:p>
          <a:p>
            <a:pPr marL="400050" indent="-400050">
              <a:spcBef>
                <a:spcPts val="600"/>
              </a:spcBef>
              <a:spcAft>
                <a:spcPts val="600"/>
              </a:spcAft>
              <a:buFontTx/>
              <a:buAutoNum type="romanUcPeriod"/>
            </a:pPr>
            <a:r>
              <a:rPr lang="en-US" dirty="0" smtClean="0"/>
              <a:t>  Logical Operators</a:t>
            </a:r>
            <a:endParaRPr lang="en-US" dirty="0"/>
          </a:p>
          <a:p>
            <a:pPr marL="400050" indent="-400050">
              <a:spcBef>
                <a:spcPts val="600"/>
              </a:spcBef>
              <a:spcAft>
                <a:spcPts val="600"/>
              </a:spcAft>
              <a:buFontTx/>
              <a:buAutoNum type="romanUcPeriod"/>
            </a:pPr>
            <a:r>
              <a:rPr lang="en-IN" dirty="0" smtClean="0"/>
              <a:t>  The ‘if-else’ Construct</a:t>
            </a:r>
          </a:p>
          <a:p>
            <a:pPr marL="400050" indent="-400050">
              <a:spcBef>
                <a:spcPts val="600"/>
              </a:spcBef>
              <a:spcAft>
                <a:spcPts val="600"/>
              </a:spcAft>
              <a:buFontTx/>
              <a:buAutoNum type="romanUcPeriod"/>
            </a:pPr>
            <a:r>
              <a:rPr lang="en-US" dirty="0" smtClean="0"/>
              <a:t>  Nested ‘if-else’</a:t>
            </a:r>
          </a:p>
          <a:p>
            <a:pPr marL="400050" indent="-400050">
              <a:spcBef>
                <a:spcPts val="600"/>
              </a:spcBef>
              <a:spcAft>
                <a:spcPts val="600"/>
              </a:spcAft>
              <a:buFontTx/>
              <a:buAutoNum type="romanUcPeriod"/>
            </a:pPr>
            <a:r>
              <a:rPr lang="en-US" dirty="0" smtClean="0"/>
              <a:t>  If-Else </a:t>
            </a:r>
            <a:r>
              <a:rPr lang="en-US" dirty="0"/>
              <a:t>Function </a:t>
            </a:r>
            <a:r>
              <a:rPr lang="en-US" dirty="0" smtClean="0"/>
              <a:t>Call</a:t>
            </a:r>
          </a:p>
          <a:p>
            <a:pPr marL="400050" indent="-400050">
              <a:spcBef>
                <a:spcPts val="600"/>
              </a:spcBef>
              <a:spcAft>
                <a:spcPts val="600"/>
              </a:spcAft>
              <a:buFontTx/>
              <a:buAutoNum type="romanUcPeriod"/>
            </a:pPr>
            <a:r>
              <a:rPr lang="en-US" dirty="0" smtClean="0"/>
              <a:t>  </a:t>
            </a:r>
            <a:r>
              <a:rPr lang="en-US" dirty="0" err="1" smtClean="0"/>
              <a:t>Ifelse</a:t>
            </a:r>
            <a:r>
              <a:rPr lang="en-US" dirty="0"/>
              <a:t>() </a:t>
            </a:r>
            <a:r>
              <a:rPr lang="en-US" dirty="0" smtClean="0"/>
              <a:t>Function in R</a:t>
            </a:r>
          </a:p>
          <a:p>
            <a:pPr marL="400050" indent="-400050">
              <a:spcBef>
                <a:spcPts val="600"/>
              </a:spcBef>
              <a:spcAft>
                <a:spcPts val="600"/>
              </a:spcAft>
              <a:buFontTx/>
              <a:buAutoNum type="romanUcPeriod"/>
            </a:pPr>
            <a:r>
              <a:rPr lang="en-US" dirty="0" smtClean="0"/>
              <a:t>  Switch Function</a:t>
            </a:r>
            <a:endParaRPr lang="en-US" dirty="0" smtClean="0">
              <a:solidFill>
                <a:schemeClr val="tx2"/>
              </a:solidFill>
            </a:endParaRPr>
          </a:p>
        </p:txBody>
      </p:sp>
    </p:spTree>
    <p:extLst>
      <p:ext uri="{BB962C8B-B14F-4D97-AF65-F5344CB8AC3E}">
        <p14:creationId xmlns:p14="http://schemas.microsoft.com/office/powerpoint/2010/main" val="1260534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0"/>
          </a:xfrm>
        </p:spPr>
        <p:txBody>
          <a:bodyPr vert="horz" lIns="91440" tIns="45720" rIns="91440" bIns="45720" rtlCol="0" anchor="ctr">
            <a:noAutofit/>
          </a:bodyPr>
          <a:lstStyle/>
          <a:p>
            <a:pPr algn="l">
              <a:lnSpc>
                <a:spcPts val="2800"/>
              </a:lnSpc>
            </a:pPr>
            <a:r>
              <a:rPr lang="en-US" dirty="0" smtClean="0"/>
              <a:t>Operators in </a:t>
            </a:r>
            <a:r>
              <a:rPr lang="en-US" dirty="0"/>
              <a:t>R</a:t>
            </a:r>
            <a:endParaRPr lang="en-US" dirty="0">
              <a:solidFill>
                <a:schemeClr val="tx2"/>
              </a:solidFill>
            </a:endParaRPr>
          </a:p>
        </p:txBody>
      </p:sp>
      <p:sp>
        <p:nvSpPr>
          <p:cNvPr id="2" name="Rectangle 1"/>
          <p:cNvSpPr/>
          <p:nvPr/>
        </p:nvSpPr>
        <p:spPr>
          <a:xfrm>
            <a:off x="378729" y="1035720"/>
            <a:ext cx="8273954" cy="830997"/>
          </a:xfrm>
          <a:prstGeom prst="rect">
            <a:avLst/>
          </a:prstGeom>
        </p:spPr>
        <p:txBody>
          <a:bodyPr wrap="square">
            <a:spAutoFit/>
          </a:bodyPr>
          <a:lstStyle/>
          <a:p>
            <a:pPr algn="just"/>
            <a:r>
              <a:rPr lang="en-IN" sz="1550" dirty="0"/>
              <a:t>All </a:t>
            </a:r>
            <a:r>
              <a:rPr lang="en-IN" sz="1550" dirty="0" smtClean="0"/>
              <a:t>binary </a:t>
            </a:r>
            <a:r>
              <a:rPr lang="en-IN" sz="1550" dirty="0"/>
              <a:t>operators in R are vectorized, </a:t>
            </a:r>
            <a:r>
              <a:rPr lang="en-IN" sz="1550" dirty="0" smtClean="0"/>
              <a:t>i.e. they operate </a:t>
            </a:r>
            <a:r>
              <a:rPr lang="en-IN" sz="1550" dirty="0"/>
              <a:t>element by element on their arguments, recycling values as needed. These operators include:</a:t>
            </a:r>
            <a:endParaRPr lang="en-US" sz="1550" dirty="0"/>
          </a:p>
          <a:p>
            <a:pPr algn="just"/>
            <a:endParaRPr lang="en-US" sz="1550" dirty="0"/>
          </a:p>
        </p:txBody>
      </p:sp>
      <p:graphicFrame>
        <p:nvGraphicFramePr>
          <p:cNvPr id="6" name="Table 5"/>
          <p:cNvGraphicFramePr>
            <a:graphicFrameLocks noGrp="1"/>
          </p:cNvGraphicFramePr>
          <p:nvPr>
            <p:extLst>
              <p:ext uri="{D42A27DB-BD31-4B8C-83A1-F6EECF244321}">
                <p14:modId xmlns:p14="http://schemas.microsoft.com/office/powerpoint/2010/main" val="597396643"/>
              </p:ext>
            </p:extLst>
          </p:nvPr>
        </p:nvGraphicFramePr>
        <p:xfrm>
          <a:off x="524684" y="1768475"/>
          <a:ext cx="8127999" cy="109728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1658394578"/>
                    </a:ext>
                  </a:extLst>
                </a:gridCol>
                <a:gridCol w="2709333">
                  <a:extLst>
                    <a:ext uri="{9D8B030D-6E8A-4147-A177-3AD203B41FA5}">
                      <a16:colId xmlns="" xmlns:a16="http://schemas.microsoft.com/office/drawing/2014/main" val="2684269919"/>
                    </a:ext>
                  </a:extLst>
                </a:gridCol>
                <a:gridCol w="2709333">
                  <a:extLst>
                    <a:ext uri="{9D8B030D-6E8A-4147-A177-3AD203B41FA5}">
                      <a16:colId xmlns="" xmlns:a16="http://schemas.microsoft.com/office/drawing/2014/main" val="1799333249"/>
                    </a:ext>
                  </a:extLst>
                </a:gridCol>
              </a:tblGrid>
              <a:tr h="365760">
                <a:tc>
                  <a:txBody>
                    <a:bodyPr/>
                    <a:lstStyle/>
                    <a:p>
                      <a:pPr algn="l"/>
                      <a:r>
                        <a:rPr lang="en-US" sz="1600" b="0" dirty="0">
                          <a:solidFill>
                            <a:schemeClr val="tx1"/>
                          </a:solidFill>
                        </a:rPr>
                        <a:t>+             addition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            subtraction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             multiplication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42254863"/>
                  </a:ext>
                </a:extLst>
              </a:tr>
              <a:tr h="365760">
                <a:tc>
                  <a:txBody>
                    <a:bodyPr/>
                    <a:lstStyle/>
                    <a:p>
                      <a:pPr algn="l"/>
                      <a:r>
                        <a:rPr lang="en-US" sz="1600" dirty="0">
                          <a:solidFill>
                            <a:schemeClr val="tx1"/>
                          </a:solidFill>
                        </a:rPr>
                        <a:t>/             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solidFill>
                            <a:schemeClr val="tx1"/>
                          </a:solidFill>
                        </a:rPr>
                        <a:t>^           </a:t>
                      </a:r>
                      <a:r>
                        <a:rPr lang="en-US" sz="1600" baseline="0" dirty="0">
                          <a:solidFill>
                            <a:schemeClr val="tx1"/>
                          </a:solidFill>
                        </a:rPr>
                        <a:t>e</a:t>
                      </a:r>
                      <a:r>
                        <a:rPr lang="en-US" sz="1600" dirty="0">
                          <a:solidFill>
                            <a:schemeClr val="tx1"/>
                          </a:solidFill>
                        </a:rPr>
                        <a:t>xponentiation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solidFill>
                            <a:schemeClr val="tx1"/>
                          </a:solidFill>
                        </a:rPr>
                        <a:t>%%         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53311726"/>
                  </a:ext>
                </a:extLst>
              </a:tr>
              <a:tr h="365760">
                <a:tc>
                  <a:txBody>
                    <a:bodyPr/>
                    <a:lstStyle/>
                    <a:p>
                      <a:pPr algn="l"/>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solidFill>
                            <a:schemeClr val="tx1"/>
                          </a:solidFill>
                        </a:rPr>
                        <a:t>%/%      integer 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14920848"/>
                  </a:ext>
                </a:extLst>
              </a:tr>
            </a:tbl>
          </a:graphicData>
        </a:graphic>
      </p:graphicFrame>
      <p:sp>
        <p:nvSpPr>
          <p:cNvPr id="7" name="Rectangle 10"/>
          <p:cNvSpPr>
            <a:spLocks noChangeArrowheads="1"/>
          </p:cNvSpPr>
          <p:nvPr/>
        </p:nvSpPr>
        <p:spPr bwMode="auto">
          <a:xfrm>
            <a:off x="378730" y="3084513"/>
            <a:ext cx="82739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IN" sz="1600" dirty="0"/>
              <a:t>Comparison operators will return the logical values TRUE or FALSE, or NA if any elements involved in a comparison are </a:t>
            </a:r>
            <a:r>
              <a:rPr lang="en-IN" sz="1600" dirty="0" smtClean="0"/>
              <a:t>missing</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1618947510"/>
              </p:ext>
            </p:extLst>
          </p:nvPr>
        </p:nvGraphicFramePr>
        <p:xfrm>
          <a:off x="524686" y="3730956"/>
          <a:ext cx="8127999" cy="73152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1658394578"/>
                    </a:ext>
                  </a:extLst>
                </a:gridCol>
                <a:gridCol w="2709333">
                  <a:extLst>
                    <a:ext uri="{9D8B030D-6E8A-4147-A177-3AD203B41FA5}">
                      <a16:colId xmlns="" xmlns:a16="http://schemas.microsoft.com/office/drawing/2014/main" val="2684269919"/>
                    </a:ext>
                  </a:extLst>
                </a:gridCol>
                <a:gridCol w="2709333">
                  <a:extLst>
                    <a:ext uri="{9D8B030D-6E8A-4147-A177-3AD203B41FA5}">
                      <a16:colId xmlns="" xmlns:a16="http://schemas.microsoft.com/office/drawing/2014/main" val="1799333249"/>
                    </a:ext>
                  </a:extLst>
                </a:gridCol>
              </a:tblGrid>
              <a:tr h="365760">
                <a:tc>
                  <a:txBody>
                    <a:bodyPr/>
                    <a:lstStyle/>
                    <a:p>
                      <a:pPr algn="l"/>
                      <a:r>
                        <a:rPr lang="en-US" sz="1600" b="0" dirty="0">
                          <a:solidFill>
                            <a:schemeClr val="tx1"/>
                          </a:solidFill>
                        </a:rPr>
                        <a:t>&lt;            less</a:t>
                      </a:r>
                      <a:r>
                        <a:rPr lang="en-US" sz="1600" b="0" baseline="0" dirty="0">
                          <a:solidFill>
                            <a:schemeClr val="tx1"/>
                          </a:solidFill>
                        </a:rPr>
                        <a:t> </a:t>
                      </a:r>
                      <a:r>
                        <a:rPr lang="en-US" sz="1600" b="0" dirty="0">
                          <a:solidFill>
                            <a:schemeClr val="tx1"/>
                          </a:solidFill>
                        </a:rPr>
                        <a:t>than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&gt;           greater</a:t>
                      </a:r>
                      <a:r>
                        <a:rPr lang="en-US" sz="1600" b="0" baseline="0" dirty="0">
                          <a:solidFill>
                            <a:schemeClr val="tx1"/>
                          </a:solidFill>
                        </a:rPr>
                        <a:t> </a:t>
                      </a:r>
                      <a:r>
                        <a:rPr lang="en-US" sz="1600" b="0" dirty="0">
                          <a:solidFill>
                            <a:schemeClr val="tx1"/>
                          </a:solidFill>
                        </a:rPr>
                        <a:t>than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&lt;=           </a:t>
                      </a:r>
                      <a:r>
                        <a:rPr lang="en-US" sz="1600" b="0" dirty="0" err="1">
                          <a:solidFill>
                            <a:schemeClr val="tx1"/>
                          </a:solidFill>
                        </a:rPr>
                        <a:t>l.t.</a:t>
                      </a:r>
                      <a:r>
                        <a:rPr lang="en-US" sz="1600" b="0" dirty="0">
                          <a:solidFill>
                            <a:schemeClr val="tx1"/>
                          </a:solidFill>
                        </a:rPr>
                        <a:t> or equal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42254863"/>
                  </a:ext>
                </a:extLst>
              </a:tr>
              <a:tr h="365760">
                <a:tc>
                  <a:txBody>
                    <a:bodyPr/>
                    <a:lstStyle/>
                    <a:p>
                      <a:r>
                        <a:rPr lang="en-US" sz="1600" kern="1200" dirty="0">
                          <a:solidFill>
                            <a:schemeClr val="dk1"/>
                          </a:solidFill>
                          <a:effectLst/>
                          <a:latin typeface="+mn-lt"/>
                          <a:ea typeface="+mn-ea"/>
                          <a:cs typeface="+mn-cs"/>
                        </a:rPr>
                        <a:t>&gt;=          g.t. or equal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dk1"/>
                          </a:solidFill>
                          <a:effectLst/>
                          <a:latin typeface="+mn-lt"/>
                          <a:ea typeface="+mn-ea"/>
                          <a:cs typeface="+mn-cs"/>
                        </a:rPr>
                        <a:t>==         equality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dk1"/>
                          </a:solidFill>
                          <a:effectLst/>
                          <a:latin typeface="+mn-lt"/>
                          <a:ea typeface="+mn-ea"/>
                          <a:cs typeface="+mn-cs"/>
                        </a:rPr>
                        <a:t>!=            non-equality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53311726"/>
                  </a:ext>
                </a:extLst>
              </a:tr>
            </a:tbl>
          </a:graphicData>
        </a:graphic>
      </p:graphicFrame>
      <p:sp>
        <p:nvSpPr>
          <p:cNvPr id="10" name="Rectangle 13"/>
          <p:cNvSpPr>
            <a:spLocks noChangeArrowheads="1"/>
          </p:cNvSpPr>
          <p:nvPr/>
        </p:nvSpPr>
        <p:spPr bwMode="auto">
          <a:xfrm>
            <a:off x="378731" y="4746625"/>
            <a:ext cx="82739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IN" sz="1600" dirty="0"/>
              <a:t>Logical operators come in </a:t>
            </a:r>
            <a:r>
              <a:rPr lang="en-IN" sz="1600" i="1" dirty="0"/>
              <a:t>element-wise</a:t>
            </a:r>
            <a:r>
              <a:rPr lang="en-IN" sz="1600" dirty="0"/>
              <a:t> </a:t>
            </a:r>
            <a:r>
              <a:rPr lang="en-IN" sz="1600" dirty="0" smtClean="0"/>
              <a:t>as well as </a:t>
            </a:r>
            <a:r>
              <a:rPr lang="en-IN" sz="1600" i="1" dirty="0" smtClean="0"/>
              <a:t>pairwise</a:t>
            </a:r>
            <a:r>
              <a:rPr lang="en-IN" sz="1600" dirty="0" smtClean="0"/>
              <a:t> forms</a:t>
            </a:r>
            <a:endParaRPr lang="en-IN" sz="1600" dirty="0"/>
          </a:p>
        </p:txBody>
      </p:sp>
      <p:graphicFrame>
        <p:nvGraphicFramePr>
          <p:cNvPr id="12" name="Table 11"/>
          <p:cNvGraphicFramePr>
            <a:graphicFrameLocks noGrp="1"/>
          </p:cNvGraphicFramePr>
          <p:nvPr>
            <p:extLst>
              <p:ext uri="{D42A27DB-BD31-4B8C-83A1-F6EECF244321}">
                <p14:modId xmlns:p14="http://schemas.microsoft.com/office/powerpoint/2010/main" val="2431150959"/>
              </p:ext>
            </p:extLst>
          </p:nvPr>
        </p:nvGraphicFramePr>
        <p:xfrm>
          <a:off x="524686" y="5103058"/>
          <a:ext cx="8127999" cy="726758"/>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1658394578"/>
                    </a:ext>
                  </a:extLst>
                </a:gridCol>
                <a:gridCol w="2709333">
                  <a:extLst>
                    <a:ext uri="{9D8B030D-6E8A-4147-A177-3AD203B41FA5}">
                      <a16:colId xmlns="" xmlns:a16="http://schemas.microsoft.com/office/drawing/2014/main" val="2684269919"/>
                    </a:ext>
                  </a:extLst>
                </a:gridCol>
                <a:gridCol w="2709333">
                  <a:extLst>
                    <a:ext uri="{9D8B030D-6E8A-4147-A177-3AD203B41FA5}">
                      <a16:colId xmlns="" xmlns:a16="http://schemas.microsoft.com/office/drawing/2014/main" val="1799333249"/>
                    </a:ext>
                  </a:extLst>
                </a:gridCol>
              </a:tblGrid>
              <a:tr h="360998">
                <a:tc>
                  <a:txBody>
                    <a:bodyPr/>
                    <a:lstStyle/>
                    <a:p>
                      <a:pPr algn="l"/>
                      <a:r>
                        <a:rPr lang="en-US" sz="1600" b="0" dirty="0">
                          <a:solidFill>
                            <a:schemeClr val="tx1"/>
                          </a:solidFill>
                        </a:rPr>
                        <a:t>&amp;           elementwise 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&amp;&amp;        pairwise 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solidFill>
                            <a:schemeClr val="tx1"/>
                          </a:solidFill>
                        </a:rPr>
                        <a:t>!             negation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42254863"/>
                  </a:ext>
                </a:extLst>
              </a:tr>
              <a:tr h="365760">
                <a:tc>
                  <a:txBody>
                    <a:bodyPr/>
                    <a:lstStyle/>
                    <a:p>
                      <a:r>
                        <a:rPr lang="en-US" sz="1600" kern="1200" dirty="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elementwise</a:t>
                      </a:r>
                      <a:r>
                        <a:rPr lang="en-US" sz="1600" kern="1200" dirty="0" smtClean="0">
                          <a:solidFill>
                            <a:schemeClr val="dk1"/>
                          </a:solidFill>
                          <a:effectLst/>
                          <a:latin typeface="+mn-lt"/>
                          <a:ea typeface="+mn-ea"/>
                          <a:cs typeface="+mn-cs"/>
                        </a:rPr>
                        <a:t> </a:t>
                      </a:r>
                      <a:r>
                        <a:rPr lang="en-US" sz="1600" kern="1200" dirty="0">
                          <a:solidFill>
                            <a:schemeClr val="dk1"/>
                          </a:solidFill>
                          <a:effectLst/>
                          <a:latin typeface="+mn-lt"/>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pairwise </a:t>
                      </a:r>
                      <a:r>
                        <a:rPr lang="en-US" sz="1600" kern="1200" dirty="0">
                          <a:solidFill>
                            <a:schemeClr val="dk1"/>
                          </a:solidFill>
                          <a:effectLst/>
                          <a:latin typeface="+mn-lt"/>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600" b="0" kern="1200" dirty="0">
                          <a:solidFill>
                            <a:schemeClr val="tx1"/>
                          </a:solidFill>
                          <a:latin typeface="+mn-lt"/>
                          <a:ea typeface="+mn-ea"/>
                          <a:cs typeface="+mn-cs"/>
                        </a:rPr>
                        <a:t>%in%   </a:t>
                      </a:r>
                      <a:r>
                        <a:rPr lang="en-IN" sz="1600" b="0" kern="1200" dirty="0" smtClean="0">
                          <a:solidFill>
                            <a:schemeClr val="tx1"/>
                          </a:solidFill>
                          <a:latin typeface="+mn-lt"/>
                          <a:ea typeface="+mn-ea"/>
                          <a:cs typeface="+mn-cs"/>
                        </a:rPr>
                        <a:t>  in </a:t>
                      </a:r>
                      <a:r>
                        <a:rPr lang="en-IN" sz="1600" b="0" kern="1200" dirty="0">
                          <a:solidFill>
                            <a:schemeClr val="tx1"/>
                          </a:solidFill>
                          <a:latin typeface="+mn-lt"/>
                          <a:ea typeface="+mn-ea"/>
                          <a:cs typeface="+mn-cs"/>
                        </a:rPr>
                        <a:t>operator</a:t>
                      </a:r>
                      <a:endParaRPr lang="en-US" sz="16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53311726"/>
                  </a:ext>
                </a:extLst>
              </a:tr>
            </a:tbl>
          </a:graphicData>
        </a:graphic>
      </p:graphicFrame>
    </p:spTree>
    <p:extLst>
      <p:ext uri="{BB962C8B-B14F-4D97-AF65-F5344CB8AC3E}">
        <p14:creationId xmlns:p14="http://schemas.microsoft.com/office/powerpoint/2010/main" val="1736746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0"/>
          </a:xfrm>
        </p:spPr>
        <p:txBody>
          <a:bodyPr vert="horz" lIns="91440" tIns="45720" rIns="91440" bIns="45720" rtlCol="0" anchor="ctr">
            <a:noAutofit/>
          </a:bodyPr>
          <a:lstStyle/>
          <a:p>
            <a:pPr algn="l">
              <a:lnSpc>
                <a:spcPts val="2800"/>
              </a:lnSpc>
            </a:pPr>
            <a:r>
              <a:rPr lang="en-US" dirty="0" smtClean="0"/>
              <a:t>Relational Operators</a:t>
            </a:r>
            <a:endParaRPr lang="en-US" dirty="0">
              <a:solidFill>
                <a:schemeClr val="tx2"/>
              </a:solidFill>
            </a:endParaRPr>
          </a:p>
        </p:txBody>
      </p:sp>
      <p:sp>
        <p:nvSpPr>
          <p:cNvPr id="13" name="Rectangle 2"/>
          <p:cNvSpPr>
            <a:spLocks noChangeArrowheads="1"/>
          </p:cNvSpPr>
          <p:nvPr/>
        </p:nvSpPr>
        <p:spPr bwMode="auto">
          <a:xfrm>
            <a:off x="67382" y="912505"/>
            <a:ext cx="9022023"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sz="1550" dirty="0" smtClean="0"/>
              <a:t>The table below shows </a:t>
            </a:r>
            <a:r>
              <a:rPr lang="en-US" sz="1550" dirty="0"/>
              <a:t>the relational operators supported by </a:t>
            </a:r>
            <a:r>
              <a:rPr lang="en-US" sz="1550" dirty="0" smtClean="0"/>
              <a:t>R. Each </a:t>
            </a:r>
            <a:r>
              <a:rPr lang="en-US" sz="1550" dirty="0"/>
              <a:t>element of the first vector is compared with the corresponding element of the second vector. The result of comparison is a Boolean value.</a:t>
            </a:r>
          </a:p>
        </p:txBody>
      </p:sp>
      <p:graphicFrame>
        <p:nvGraphicFramePr>
          <p:cNvPr id="14" name="Table 13"/>
          <p:cNvGraphicFramePr>
            <a:graphicFrameLocks noGrp="1"/>
          </p:cNvGraphicFramePr>
          <p:nvPr>
            <p:extLst>
              <p:ext uri="{D42A27DB-BD31-4B8C-83A1-F6EECF244321}">
                <p14:modId xmlns:p14="http://schemas.microsoft.com/office/powerpoint/2010/main" val="1620509962"/>
              </p:ext>
            </p:extLst>
          </p:nvPr>
        </p:nvGraphicFramePr>
        <p:xfrm>
          <a:off x="228600" y="1530297"/>
          <a:ext cx="8686800" cy="5047926"/>
        </p:xfrm>
        <a:graphic>
          <a:graphicData uri="http://schemas.openxmlformats.org/drawingml/2006/table">
            <a:tbl>
              <a:tblPr firstRow="1" bandRow="1">
                <a:tableStyleId>{6E25E649-3F16-4E02-A733-19D2CDBF48F0}</a:tableStyleId>
              </a:tblPr>
              <a:tblGrid>
                <a:gridCol w="1148169">
                  <a:extLst>
                    <a:ext uri="{9D8B030D-6E8A-4147-A177-3AD203B41FA5}">
                      <a16:colId xmlns="" xmlns:a16="http://schemas.microsoft.com/office/drawing/2014/main" val="65757073"/>
                    </a:ext>
                  </a:extLst>
                </a:gridCol>
                <a:gridCol w="4304163">
                  <a:extLst>
                    <a:ext uri="{9D8B030D-6E8A-4147-A177-3AD203B41FA5}">
                      <a16:colId xmlns="" xmlns:a16="http://schemas.microsoft.com/office/drawing/2014/main" val="61602165"/>
                    </a:ext>
                  </a:extLst>
                </a:gridCol>
                <a:gridCol w="3234468">
                  <a:extLst>
                    <a:ext uri="{9D8B030D-6E8A-4147-A177-3AD203B41FA5}">
                      <a16:colId xmlns="" xmlns:a16="http://schemas.microsoft.com/office/drawing/2014/main" val="1774124853"/>
                    </a:ext>
                  </a:extLst>
                </a:gridCol>
              </a:tblGrid>
              <a:tr h="308358">
                <a:tc>
                  <a:txBody>
                    <a:bodyPr/>
                    <a:lstStyle/>
                    <a:p>
                      <a:pPr algn="ctr" fontAlgn="b"/>
                      <a:r>
                        <a:rPr lang="en-US" sz="1600" u="none" strike="noStrike" dirty="0">
                          <a:effectLst/>
                        </a:rPr>
                        <a:t>Operator</a:t>
                      </a:r>
                      <a:endParaRPr lang="en-US" sz="1600" b="0" i="0" u="none" strike="noStrike" dirty="0">
                        <a:solidFill>
                          <a:srgbClr val="000000"/>
                        </a:solidFill>
                        <a:effectLst/>
                        <a:latin typeface="Calibri" panose="020F0502020204030204" pitchFamily="34" charset="0"/>
                      </a:endParaRPr>
                    </a:p>
                  </a:txBody>
                  <a:tcPr marL="9525" marR="9525" marT="9524" marB="0" anchor="ctr"/>
                </a:tc>
                <a:tc>
                  <a:txBody>
                    <a:bodyPr/>
                    <a:lstStyle/>
                    <a:p>
                      <a:pPr algn="ctr"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4" marB="0" anchor="ctr"/>
                </a:tc>
                <a:tc>
                  <a:txBody>
                    <a:bodyPr/>
                    <a:lstStyle/>
                    <a:p>
                      <a:pPr algn="ctr" fontAlgn="b"/>
                      <a:r>
                        <a:rPr lang="en-US" sz="1600" u="none" strike="noStrike" dirty="0">
                          <a:effectLst/>
                        </a:rPr>
                        <a:t>Example</a:t>
                      </a:r>
                      <a:endParaRPr lang="en-US" sz="1600" b="0" i="0" u="none" strike="noStrike" dirty="0">
                        <a:solidFill>
                          <a:srgbClr val="000000"/>
                        </a:solidFill>
                        <a:effectLst/>
                        <a:latin typeface="Calibri" panose="020F0502020204030204" pitchFamily="34" charset="0"/>
                      </a:endParaRPr>
                    </a:p>
                  </a:txBody>
                  <a:tcPr marL="9525" marR="9525" marT="9524" marB="0" anchor="ctr"/>
                </a:tc>
                <a:extLst>
                  <a:ext uri="{0D108BD9-81ED-4DB2-BD59-A6C34878D82A}">
                    <a16:rowId xmlns="" xmlns:a16="http://schemas.microsoft.com/office/drawing/2014/main" val="91582053"/>
                  </a:ext>
                </a:extLst>
              </a:tr>
              <a:tr h="743504">
                <a:tc>
                  <a:txBody>
                    <a:bodyPr/>
                    <a:lstStyle/>
                    <a:p>
                      <a:pPr algn="ctr" fontAlgn="b"/>
                      <a:r>
                        <a:rPr lang="en-US" sz="1800" b="1" u="none" strike="noStrike" dirty="0">
                          <a:effectLst/>
                        </a:rPr>
                        <a:t>&gt;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greater than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print(v&gt;t)</a:t>
                      </a:r>
                    </a:p>
                    <a:p>
                      <a:r>
                        <a:rPr lang="en-IN" sz="1100" dirty="0"/>
                        <a:t>[1] FALSE  TRUE FALSE </a:t>
                      </a:r>
                      <a:r>
                        <a:rPr lang="en-IN" sz="1100" dirty="0" err="1" smtClean="0"/>
                        <a:t>FALSE</a:t>
                      </a:r>
                      <a:endParaRPr lang="en-IN"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2608436655"/>
                  </a:ext>
                </a:extLst>
              </a:tr>
              <a:tr h="715622">
                <a:tc>
                  <a:txBody>
                    <a:bodyPr/>
                    <a:lstStyle/>
                    <a:p>
                      <a:pPr algn="ctr" fontAlgn="b"/>
                      <a:r>
                        <a:rPr lang="en-US" sz="1800" b="1" u="none" strike="noStrike" dirty="0">
                          <a:effectLst/>
                        </a:rPr>
                        <a:t>&lt;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less than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 &lt; t)</a:t>
                      </a:r>
                    </a:p>
                    <a:p>
                      <a:r>
                        <a:rPr lang="en-IN" sz="1100" dirty="0"/>
                        <a:t>[1]  TRUE FALSE  TRUE </a:t>
                      </a:r>
                      <a:r>
                        <a:rPr lang="en-IN" sz="1100" dirty="0" smtClean="0"/>
                        <a:t>FALSE</a:t>
                      </a:r>
                      <a:endParaRPr lang="en-IN"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4130313116"/>
                  </a:ext>
                </a:extLst>
              </a:tr>
              <a:tr h="715634">
                <a:tc>
                  <a:txBody>
                    <a:bodyPr/>
                    <a:lstStyle/>
                    <a:p>
                      <a:pPr algn="ctr" fontAlgn="b"/>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equal to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 == t)</a:t>
                      </a:r>
                    </a:p>
                    <a:p>
                      <a:r>
                        <a:rPr lang="en-IN" sz="1100" dirty="0"/>
                        <a:t>[1] FALSE </a:t>
                      </a:r>
                      <a:r>
                        <a:rPr lang="en-IN" sz="1100" dirty="0" err="1"/>
                        <a:t>FALSE</a:t>
                      </a:r>
                      <a:r>
                        <a:rPr lang="en-IN" sz="1100" dirty="0"/>
                        <a:t> </a:t>
                      </a:r>
                      <a:r>
                        <a:rPr lang="en-IN" sz="1100" dirty="0" err="1"/>
                        <a:t>FALSE</a:t>
                      </a:r>
                      <a:r>
                        <a:rPr lang="en-IN" sz="1100" dirty="0"/>
                        <a:t>  </a:t>
                      </a:r>
                      <a:r>
                        <a:rPr lang="en-IN" sz="1100" dirty="0" smtClean="0"/>
                        <a:t>TRUE</a:t>
                      </a:r>
                      <a:endParaRPr lang="en-IN"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3659673353"/>
                  </a:ext>
                </a:extLst>
              </a:tr>
              <a:tr h="715646">
                <a:tc>
                  <a:txBody>
                    <a:bodyPr/>
                    <a:lstStyle/>
                    <a:p>
                      <a:pPr algn="ctr" fontAlgn="b"/>
                      <a:r>
                        <a:rPr lang="en-US" sz="1800" b="1" u="none" strike="noStrike" dirty="0">
                          <a:effectLst/>
                        </a:rPr>
                        <a:t>&lt;=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less than or equal to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print(v&lt;=t)</a:t>
                      </a:r>
                    </a:p>
                    <a:p>
                      <a:r>
                        <a:rPr lang="en-IN" sz="1100" dirty="0"/>
                        <a:t>[1]  TRUE FALSE  TRUE </a:t>
                      </a:r>
                      <a:r>
                        <a:rPr lang="en-IN" sz="1100" dirty="0" err="1" smtClean="0"/>
                        <a:t>TRUE</a:t>
                      </a:r>
                      <a:endParaRPr lang="en-IN"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1790501366"/>
                  </a:ext>
                </a:extLst>
              </a:tr>
              <a:tr h="713752">
                <a:tc>
                  <a:txBody>
                    <a:bodyPr/>
                    <a:lstStyle/>
                    <a:p>
                      <a:pPr algn="ctr" fontAlgn="b"/>
                      <a:r>
                        <a:rPr lang="en-US" sz="1800" b="1" u="none" strike="noStrike" dirty="0">
                          <a:effectLst/>
                        </a:rPr>
                        <a:t>&gt;=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greater than or equal to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print(v&gt;=t)</a:t>
                      </a:r>
                    </a:p>
                    <a:p>
                      <a:r>
                        <a:rPr lang="en-IN" sz="1100" dirty="0"/>
                        <a:t>[1] FALSE  TRUE FALSE  </a:t>
                      </a:r>
                      <a:r>
                        <a:rPr lang="en-IN" sz="1100" dirty="0" smtClean="0"/>
                        <a:t>TRUE</a:t>
                      </a:r>
                      <a:endParaRPr lang="en-IN"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583812969"/>
                  </a:ext>
                </a:extLst>
              </a:tr>
              <a:tr h="718783">
                <a:tc>
                  <a:txBody>
                    <a:bodyPr/>
                    <a:lstStyle/>
                    <a:p>
                      <a:pPr algn="ctr" fontAlgn="b"/>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9525" marR="9525" marT="9524" marB="0" anchor="ctr"/>
                </a:tc>
                <a:tc>
                  <a:txBody>
                    <a:bodyPr/>
                    <a:lstStyle/>
                    <a:p>
                      <a:pPr algn="just" fontAlgn="b"/>
                      <a:r>
                        <a:rPr lang="en-IN" sz="1200" u="none" strike="noStrike" dirty="0">
                          <a:effectLst/>
                        </a:rPr>
                        <a:t>Checks if each element of the first vector is unequal to the corresponding element of the second vector.</a:t>
                      </a:r>
                      <a:endParaRPr lang="en-IN" sz="1200" b="0" i="0" u="none" strike="noStrike" dirty="0">
                        <a:solidFill>
                          <a:srgbClr val="000000"/>
                        </a:solidFill>
                        <a:effectLst/>
                        <a:latin typeface="Calibri" panose="020F0502020204030204" pitchFamily="34" charset="0"/>
                      </a:endParaRPr>
                    </a:p>
                  </a:txBody>
                  <a:tcPr marL="9525" marR="9525" marT="9524" marB="0" anchor="ctr"/>
                </a:tc>
                <a:tc>
                  <a:txBody>
                    <a:bodyPr/>
                    <a:lstStyle/>
                    <a:p>
                      <a:r>
                        <a:rPr lang="en-IN" sz="1100" dirty="0"/>
                        <a:t>v &lt;- c(2,5.5,6,9)</a:t>
                      </a:r>
                    </a:p>
                    <a:p>
                      <a:r>
                        <a:rPr lang="en-IN" sz="1100" dirty="0"/>
                        <a:t>t &lt;- c(8,2.5,14,9)</a:t>
                      </a:r>
                    </a:p>
                    <a:p>
                      <a:r>
                        <a:rPr lang="en-IN" sz="1100" dirty="0"/>
                        <a:t>print(v!=t)</a:t>
                      </a:r>
                    </a:p>
                    <a:p>
                      <a:r>
                        <a:rPr lang="en-IN" sz="1100" dirty="0"/>
                        <a:t>[1]  TRUE  </a:t>
                      </a:r>
                      <a:r>
                        <a:rPr lang="en-IN" sz="1100" dirty="0" err="1"/>
                        <a:t>TRUE</a:t>
                      </a:r>
                      <a:r>
                        <a:rPr lang="en-IN" sz="1100" dirty="0"/>
                        <a:t>  </a:t>
                      </a:r>
                      <a:r>
                        <a:rPr lang="en-IN" sz="1100" dirty="0" err="1"/>
                        <a:t>TRUE</a:t>
                      </a:r>
                      <a:r>
                        <a:rPr lang="en-IN" sz="1100" dirty="0"/>
                        <a:t> FALSE</a:t>
                      </a:r>
                    </a:p>
                    <a:p>
                      <a:endParaRPr lang="en-US" sz="1100" dirty="0">
                        <a:latin typeface="Consolas" pitchFamily="49" charset="0"/>
                        <a:cs typeface="Consolas" pitchFamily="49" charset="0"/>
                      </a:endParaRPr>
                    </a:p>
                  </a:txBody>
                  <a:tcPr marL="91436" marR="91436" marT="45714" marB="45714"/>
                </a:tc>
                <a:extLst>
                  <a:ext uri="{0D108BD9-81ED-4DB2-BD59-A6C34878D82A}">
                    <a16:rowId xmlns="" xmlns:a16="http://schemas.microsoft.com/office/drawing/2014/main" val="278286487"/>
                  </a:ext>
                </a:extLst>
              </a:tr>
            </a:tbl>
          </a:graphicData>
        </a:graphic>
      </p:graphicFrame>
    </p:spTree>
    <p:extLst>
      <p:ext uri="{BB962C8B-B14F-4D97-AF65-F5344CB8AC3E}">
        <p14:creationId xmlns:p14="http://schemas.microsoft.com/office/powerpoint/2010/main" val="3187866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idx="4294967295"/>
          </p:nvPr>
        </p:nvSpPr>
        <p:spPr>
          <a:xfrm>
            <a:off x="194977" y="0"/>
            <a:ext cx="8534400" cy="895350"/>
          </a:xfrm>
        </p:spPr>
        <p:txBody>
          <a:bodyPr vert="horz" lIns="91440" tIns="45720" rIns="91440" bIns="45720" rtlCol="0" anchor="ctr">
            <a:normAutofit/>
          </a:bodyPr>
          <a:lstStyle/>
          <a:p>
            <a:pPr algn="l">
              <a:lnSpc>
                <a:spcPts val="2800"/>
              </a:lnSpc>
            </a:pPr>
            <a:r>
              <a:rPr lang="en-US" dirty="0"/>
              <a:t>Logical Operators</a:t>
            </a:r>
          </a:p>
        </p:txBody>
      </p:sp>
      <p:sp>
        <p:nvSpPr>
          <p:cNvPr id="13" name="Rectangle 2"/>
          <p:cNvSpPr>
            <a:spLocks noChangeArrowheads="1"/>
          </p:cNvSpPr>
          <p:nvPr/>
        </p:nvSpPr>
        <p:spPr bwMode="auto">
          <a:xfrm>
            <a:off x="285750" y="939801"/>
            <a:ext cx="8543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sz="1550" dirty="0" smtClean="0"/>
              <a:t>The below table </a:t>
            </a:r>
            <a:r>
              <a:rPr lang="en-IN" sz="1550" dirty="0"/>
              <a:t>shows the logical operators supported by </a:t>
            </a:r>
            <a:r>
              <a:rPr lang="en-IN" sz="1550" dirty="0" smtClean="0"/>
              <a:t>R. </a:t>
            </a:r>
            <a:r>
              <a:rPr lang="en-IN" sz="1550" dirty="0"/>
              <a:t>It is applicable only to vectors of type logical, numeric or </a:t>
            </a:r>
            <a:r>
              <a:rPr lang="en-IN" sz="1550" dirty="0" smtClean="0"/>
              <a:t>complex</a:t>
            </a:r>
            <a:r>
              <a:rPr lang="en-IN" sz="1550" dirty="0"/>
              <a:t>.</a:t>
            </a:r>
            <a:endParaRPr lang="en-IN" sz="1550" dirty="0" smtClean="0"/>
          </a:p>
          <a:p>
            <a:r>
              <a:rPr lang="en-IN" sz="1550" i="1" dirty="0" smtClean="0"/>
              <a:t>Note:</a:t>
            </a:r>
            <a:r>
              <a:rPr lang="en-IN" sz="1550" dirty="0" smtClean="0"/>
              <a:t> All </a:t>
            </a:r>
            <a:r>
              <a:rPr lang="en-IN" sz="1550" dirty="0"/>
              <a:t>numbers greater than 1 are considered as logical value </a:t>
            </a:r>
            <a:r>
              <a:rPr lang="en-IN" sz="1550" dirty="0" smtClean="0"/>
              <a:t>TRUE.</a:t>
            </a:r>
            <a:endParaRPr lang="en-US" sz="1550" dirty="0"/>
          </a:p>
        </p:txBody>
      </p:sp>
      <p:graphicFrame>
        <p:nvGraphicFramePr>
          <p:cNvPr id="14" name="Table 13"/>
          <p:cNvGraphicFramePr>
            <a:graphicFrameLocks noGrp="1"/>
          </p:cNvGraphicFramePr>
          <p:nvPr>
            <p:extLst>
              <p:ext uri="{D42A27DB-BD31-4B8C-83A1-F6EECF244321}">
                <p14:modId xmlns:p14="http://schemas.microsoft.com/office/powerpoint/2010/main" val="654152844"/>
              </p:ext>
            </p:extLst>
          </p:nvPr>
        </p:nvGraphicFramePr>
        <p:xfrm>
          <a:off x="228600" y="1726497"/>
          <a:ext cx="8686800" cy="4833932"/>
        </p:xfrm>
        <a:graphic>
          <a:graphicData uri="http://schemas.openxmlformats.org/drawingml/2006/table">
            <a:tbl>
              <a:tblPr firstRow="1" bandRow="1">
                <a:tableStyleId>{6E25E649-3F16-4E02-A733-19D2CDBF48F0}</a:tableStyleId>
              </a:tblPr>
              <a:tblGrid>
                <a:gridCol w="1015375">
                  <a:extLst>
                    <a:ext uri="{9D8B030D-6E8A-4147-A177-3AD203B41FA5}">
                      <a16:colId xmlns="" xmlns:a16="http://schemas.microsoft.com/office/drawing/2014/main" val="65757073"/>
                    </a:ext>
                  </a:extLst>
                </a:gridCol>
                <a:gridCol w="5252359">
                  <a:extLst>
                    <a:ext uri="{9D8B030D-6E8A-4147-A177-3AD203B41FA5}">
                      <a16:colId xmlns="" xmlns:a16="http://schemas.microsoft.com/office/drawing/2014/main" val="61602165"/>
                    </a:ext>
                  </a:extLst>
                </a:gridCol>
                <a:gridCol w="2419066">
                  <a:extLst>
                    <a:ext uri="{9D8B030D-6E8A-4147-A177-3AD203B41FA5}">
                      <a16:colId xmlns="" xmlns:a16="http://schemas.microsoft.com/office/drawing/2014/main" val="1774124853"/>
                    </a:ext>
                  </a:extLst>
                </a:gridCol>
              </a:tblGrid>
              <a:tr h="308358">
                <a:tc>
                  <a:txBody>
                    <a:bodyPr/>
                    <a:lstStyle/>
                    <a:p>
                      <a:pPr algn="ctr" fontAlgn="b"/>
                      <a:r>
                        <a:rPr lang="en-US" sz="1600" u="none" strike="noStrike" dirty="0">
                          <a:effectLst/>
                        </a:rPr>
                        <a:t>Operator</a:t>
                      </a:r>
                      <a:endParaRPr lang="en-US" sz="1600" b="0" i="0" u="none" strike="noStrike" dirty="0">
                        <a:solidFill>
                          <a:srgbClr val="000000"/>
                        </a:solidFill>
                        <a:effectLst/>
                        <a:latin typeface="Calibri" panose="020F0502020204030204" pitchFamily="34" charset="0"/>
                      </a:endParaRPr>
                    </a:p>
                  </a:txBody>
                  <a:tcPr marL="9525" marR="9525" marT="9524" marB="0" anchor="ctr"/>
                </a:tc>
                <a:tc>
                  <a:txBody>
                    <a:bodyPr/>
                    <a:lstStyle/>
                    <a:p>
                      <a:pPr algn="ctr"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4" marB="0" anchor="ctr"/>
                </a:tc>
                <a:tc>
                  <a:txBody>
                    <a:bodyPr/>
                    <a:lstStyle/>
                    <a:p>
                      <a:pPr algn="ctr" fontAlgn="b"/>
                      <a:r>
                        <a:rPr lang="en-US" sz="1600" u="none" strike="noStrike" dirty="0">
                          <a:effectLst/>
                        </a:rPr>
                        <a:t>Example</a:t>
                      </a:r>
                      <a:endParaRPr lang="en-US" sz="1600" b="0" i="0" u="none" strike="noStrike" dirty="0">
                        <a:solidFill>
                          <a:srgbClr val="000000"/>
                        </a:solidFill>
                        <a:effectLst/>
                        <a:latin typeface="Calibri" panose="020F0502020204030204" pitchFamily="34" charset="0"/>
                      </a:endParaRPr>
                    </a:p>
                  </a:txBody>
                  <a:tcPr marL="9525" marR="9525" marT="9524" marB="0" anchor="ctr"/>
                </a:tc>
                <a:extLst>
                  <a:ext uri="{0D108BD9-81ED-4DB2-BD59-A6C34878D82A}">
                    <a16:rowId xmlns="" xmlns:a16="http://schemas.microsoft.com/office/drawing/2014/main" val="91582053"/>
                  </a:ext>
                </a:extLst>
              </a:tr>
              <a:tr h="743504">
                <a:tc>
                  <a:txBody>
                    <a:bodyPr/>
                    <a:lstStyle/>
                    <a:p>
                      <a:pPr marL="0" algn="ctr" defTabSz="914400" rtl="0" eaLnBrk="1" fontAlgn="b" latinLnBrk="0" hangingPunct="1"/>
                      <a:r>
                        <a:rPr lang="en-US" sz="1800" b="1" u="none" strike="noStrike" kern="1200" dirty="0">
                          <a:effectLst/>
                        </a:rPr>
                        <a:t>&amp;</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smtClean="0">
                          <a:effectLst/>
                        </a:rPr>
                        <a:t>Called </a:t>
                      </a:r>
                      <a:r>
                        <a:rPr lang="en-IN" sz="1200" u="none" strike="noStrike" kern="1200" dirty="0">
                          <a:effectLst/>
                        </a:rPr>
                        <a:t>Element-wise Logical AND operator. It combines each element of the first vector with the corresponding element of the second vector and </a:t>
                      </a:r>
                      <a:r>
                        <a:rPr lang="en-IN" sz="1200" u="none" strike="noStrike" kern="1200" dirty="0" smtClean="0">
                          <a:effectLst/>
                        </a:rPr>
                        <a:t>returns TRUE </a:t>
                      </a:r>
                      <a:r>
                        <a:rPr lang="en-IN" sz="1200" u="none" strike="noStrike" kern="1200" dirty="0">
                          <a:effectLst/>
                        </a:rPr>
                        <a:t>if both the elements are </a:t>
                      </a:r>
                      <a:r>
                        <a:rPr lang="en-IN" sz="1200" u="none" strike="noStrike" kern="1200" dirty="0" smtClean="0">
                          <a:effectLst/>
                        </a:rPr>
                        <a:t>TRUE</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 &lt;- c(3,1,TRUE,2+3i)</a:t>
                      </a:r>
                    </a:p>
                    <a:p>
                      <a:pPr marL="0" algn="l" defTabSz="914400" rtl="0" eaLnBrk="1" latinLnBrk="0" hangingPunct="1"/>
                      <a:r>
                        <a:rPr lang="en-IN" sz="1100" kern="1200" dirty="0"/>
                        <a:t>t &lt;- c(4,1,FALSE,2+3i)</a:t>
                      </a:r>
                    </a:p>
                    <a:p>
                      <a:pPr marL="0" algn="l" defTabSz="914400" rtl="0" eaLnBrk="1" latinLnBrk="0" hangingPunct="1"/>
                      <a:r>
                        <a:rPr lang="en-IN" sz="1100" kern="1200" dirty="0"/>
                        <a:t>print(</a:t>
                      </a:r>
                      <a:r>
                        <a:rPr lang="en-IN" sz="1100" kern="1200" dirty="0" err="1"/>
                        <a:t>v&amp;t</a:t>
                      </a:r>
                      <a:r>
                        <a:rPr lang="en-IN" sz="1100" kern="1200" dirty="0"/>
                        <a:t>)</a:t>
                      </a:r>
                    </a:p>
                    <a:p>
                      <a:pPr marL="0" algn="l" defTabSz="914400" rtl="0" eaLnBrk="1" latinLnBrk="0" hangingPunct="1"/>
                      <a:r>
                        <a:rPr lang="en-IN" sz="1100" kern="1200" dirty="0"/>
                        <a:t>[1]  TRUE  </a:t>
                      </a:r>
                      <a:r>
                        <a:rPr lang="en-IN" sz="1100" kern="1200" dirty="0" err="1"/>
                        <a:t>TRUE</a:t>
                      </a:r>
                      <a:r>
                        <a:rPr lang="en-IN" sz="1100" kern="1200" dirty="0"/>
                        <a:t> FALSE  TRUE</a:t>
                      </a:r>
                      <a:endParaRPr lang="en-US" sz="1100" kern="1200" dirty="0">
                        <a:solidFill>
                          <a:schemeClr val="dk1"/>
                        </a:solidFill>
                        <a:latin typeface="Consolas" pitchFamily="49" charset="0"/>
                        <a:ea typeface="+mn-ea"/>
                        <a:cs typeface="Consolas" pitchFamily="49" charset="0"/>
                      </a:endParaRPr>
                    </a:p>
                  </a:txBody>
                  <a:tcPr marT="45714" marB="45714" anchor="ctr"/>
                </a:tc>
                <a:extLst>
                  <a:ext uri="{0D108BD9-81ED-4DB2-BD59-A6C34878D82A}">
                    <a16:rowId xmlns="" xmlns:a16="http://schemas.microsoft.com/office/drawing/2014/main" val="2608436655"/>
                  </a:ext>
                </a:extLst>
              </a:tr>
              <a:tr h="715622">
                <a:tc>
                  <a:txBody>
                    <a:bodyPr/>
                    <a:lstStyle/>
                    <a:p>
                      <a:pPr marL="0" algn="ctr" defTabSz="914400" rtl="0" eaLnBrk="1" fontAlgn="b" latinLnBrk="0" hangingPunct="1"/>
                      <a:r>
                        <a:rPr lang="en-US" sz="1800" b="1" u="none" strike="noStrike" kern="1200" dirty="0">
                          <a:effectLst/>
                        </a:rPr>
                        <a:t>|</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smtClean="0">
                          <a:effectLst/>
                        </a:rPr>
                        <a:t>Called </a:t>
                      </a:r>
                      <a:r>
                        <a:rPr lang="en-IN" sz="1200" u="none" strike="noStrike" kern="1200" dirty="0">
                          <a:effectLst/>
                        </a:rPr>
                        <a:t>Element-wise Logical OR operator. It combines each element of the first vector with the corresponding element of the second vector and </a:t>
                      </a:r>
                      <a:r>
                        <a:rPr lang="en-IN" sz="1200" u="none" strike="noStrike" kern="1200" dirty="0" smtClean="0">
                          <a:effectLst/>
                        </a:rPr>
                        <a:t>returns TRUE </a:t>
                      </a:r>
                      <a:r>
                        <a:rPr lang="en-IN" sz="1200" u="none" strike="noStrike" kern="1200" dirty="0">
                          <a:effectLst/>
                        </a:rPr>
                        <a:t>if one </a:t>
                      </a:r>
                      <a:r>
                        <a:rPr lang="en-IN" sz="1200" u="none" strike="noStrike" kern="1200" dirty="0" smtClean="0">
                          <a:effectLst/>
                        </a:rPr>
                        <a:t>of the </a:t>
                      </a:r>
                      <a:r>
                        <a:rPr lang="en-IN" sz="1200" u="none" strike="noStrike" kern="1200" dirty="0">
                          <a:effectLst/>
                        </a:rPr>
                        <a:t>elements is TRUE.</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 &lt;- c(3,0,TRUE,2+2i)</a:t>
                      </a:r>
                    </a:p>
                    <a:p>
                      <a:pPr marL="0" algn="l" defTabSz="914400" rtl="0" eaLnBrk="1" latinLnBrk="0" hangingPunct="1"/>
                      <a:r>
                        <a:rPr lang="en-IN" sz="1100" kern="1200" dirty="0"/>
                        <a:t>t &lt;- c(4,0,FALSE,2+3i)</a:t>
                      </a:r>
                    </a:p>
                    <a:p>
                      <a:pPr marL="0" algn="l" defTabSz="914400" rtl="0" eaLnBrk="1" latinLnBrk="0" hangingPunct="1"/>
                      <a:r>
                        <a:rPr lang="en-IN" sz="1100" kern="1200" dirty="0"/>
                        <a:t>print(</a:t>
                      </a:r>
                      <a:r>
                        <a:rPr lang="en-IN" sz="1100" kern="1200" dirty="0" err="1"/>
                        <a:t>v|t</a:t>
                      </a:r>
                      <a:r>
                        <a:rPr lang="en-IN" sz="1100" kern="1200" dirty="0"/>
                        <a:t>)</a:t>
                      </a:r>
                    </a:p>
                    <a:p>
                      <a:pPr marL="0" algn="l" defTabSz="914400" rtl="0" eaLnBrk="1" latinLnBrk="0" hangingPunct="1"/>
                      <a:r>
                        <a:rPr lang="en-IN" sz="1100" kern="1200" dirty="0"/>
                        <a:t>[1]  TRUE FALSE  TRUE  </a:t>
                      </a:r>
                      <a:r>
                        <a:rPr lang="en-IN" sz="1100" kern="1200" dirty="0" err="1"/>
                        <a:t>TRUE</a:t>
                      </a:r>
                      <a:endParaRPr lang="en-IN" sz="1100" kern="1200" dirty="0">
                        <a:solidFill>
                          <a:schemeClr val="dk1"/>
                        </a:solidFill>
                        <a:latin typeface="Consolas" pitchFamily="49" charset="0"/>
                        <a:ea typeface="+mn-ea"/>
                        <a:cs typeface="Consolas" pitchFamily="49" charset="0"/>
                      </a:endParaRPr>
                    </a:p>
                  </a:txBody>
                  <a:tcPr marT="45714" marB="45714" anchor="ctr"/>
                </a:tc>
                <a:extLst>
                  <a:ext uri="{0D108BD9-81ED-4DB2-BD59-A6C34878D82A}">
                    <a16:rowId xmlns="" xmlns:a16="http://schemas.microsoft.com/office/drawing/2014/main" val="4130313116"/>
                  </a:ext>
                </a:extLst>
              </a:tr>
              <a:tr h="715634">
                <a:tc>
                  <a:txBody>
                    <a:bodyPr/>
                    <a:lstStyle/>
                    <a:p>
                      <a:pPr marL="0" algn="ctr" defTabSz="914400" rtl="0" eaLnBrk="1" fontAlgn="b" latinLnBrk="0" hangingPunct="1"/>
                      <a:r>
                        <a:rPr lang="en-US" sz="1800" b="1" u="none" strike="noStrike" kern="1200" dirty="0">
                          <a:effectLst/>
                        </a:rPr>
                        <a:t>!</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smtClean="0">
                          <a:effectLst/>
                        </a:rPr>
                        <a:t>Called </a:t>
                      </a:r>
                      <a:r>
                        <a:rPr lang="en-IN" sz="1200" u="none" strike="noStrike" kern="1200" dirty="0">
                          <a:effectLst/>
                        </a:rPr>
                        <a:t>Logical NOT operator. Takes each element of the vector and gives the opposite logical </a:t>
                      </a:r>
                      <a:r>
                        <a:rPr lang="en-IN" sz="1200" u="none" strike="noStrike" kern="1200" dirty="0" smtClean="0">
                          <a:effectLst/>
                        </a:rPr>
                        <a:t>value</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 &lt;- c(3,0,TRUE,2+2i)</a:t>
                      </a:r>
                    </a:p>
                    <a:p>
                      <a:pPr marL="0" algn="l" defTabSz="914400" rtl="0" eaLnBrk="1" latinLnBrk="0" hangingPunct="1"/>
                      <a:r>
                        <a:rPr lang="en-IN" sz="1100" kern="1200" dirty="0"/>
                        <a:t>print(!v)</a:t>
                      </a:r>
                    </a:p>
                    <a:p>
                      <a:pPr marL="0" algn="l" defTabSz="914400" rtl="0" eaLnBrk="1" latinLnBrk="0" hangingPunct="1"/>
                      <a:r>
                        <a:rPr lang="en-IN" sz="1100" kern="1200" dirty="0"/>
                        <a:t>[1] FALSE  TRUE FALSE </a:t>
                      </a:r>
                      <a:r>
                        <a:rPr lang="en-IN" sz="1100" kern="1200" dirty="0" err="1"/>
                        <a:t>FALSE</a:t>
                      </a:r>
                      <a:endParaRPr lang="en-IN" sz="1100" kern="1200" dirty="0">
                        <a:solidFill>
                          <a:schemeClr val="dk1"/>
                        </a:solidFill>
                        <a:latin typeface="Consolas" pitchFamily="49" charset="0"/>
                        <a:ea typeface="+mn-ea"/>
                        <a:cs typeface="Consolas" pitchFamily="49" charset="0"/>
                      </a:endParaRPr>
                    </a:p>
                  </a:txBody>
                  <a:tcPr marT="45714" marB="45714" anchor="ctr"/>
                </a:tc>
                <a:extLst>
                  <a:ext uri="{0D108BD9-81ED-4DB2-BD59-A6C34878D82A}">
                    <a16:rowId xmlns="" xmlns:a16="http://schemas.microsoft.com/office/drawing/2014/main" val="3659673353"/>
                  </a:ext>
                </a:extLst>
              </a:tr>
              <a:tr h="715646">
                <a:tc>
                  <a:txBody>
                    <a:bodyPr/>
                    <a:lstStyle/>
                    <a:p>
                      <a:pPr marL="0" algn="ctr" defTabSz="914400" rtl="0" eaLnBrk="1" fontAlgn="b" latinLnBrk="0" hangingPunct="1"/>
                      <a:r>
                        <a:rPr lang="en-US" sz="1800" b="1" u="none" strike="noStrike" kern="1200" dirty="0">
                          <a:effectLst/>
                        </a:rPr>
                        <a:t>&amp;&amp;</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a:effectLst/>
                        </a:rPr>
                        <a:t>Called Logical AND operator. Takes </a:t>
                      </a:r>
                      <a:r>
                        <a:rPr lang="en-IN" sz="1200" b="1" u="none" strike="noStrike" kern="1200" dirty="0">
                          <a:effectLst/>
                        </a:rPr>
                        <a:t>first element</a:t>
                      </a:r>
                      <a:r>
                        <a:rPr lang="en-IN" sz="1200" u="none" strike="noStrike" kern="1200" dirty="0">
                          <a:effectLst/>
                        </a:rPr>
                        <a:t> of both </a:t>
                      </a:r>
                      <a:r>
                        <a:rPr lang="en-IN" sz="1200" u="none" strike="noStrike" kern="1200" dirty="0" smtClean="0">
                          <a:effectLst/>
                        </a:rPr>
                        <a:t>vectors </a:t>
                      </a:r>
                      <a:r>
                        <a:rPr lang="en-IN" sz="1200" u="none" strike="noStrike" kern="1200" dirty="0">
                          <a:effectLst/>
                        </a:rPr>
                        <a:t>and </a:t>
                      </a:r>
                      <a:r>
                        <a:rPr lang="en-IN" sz="1200" u="none" strike="noStrike" kern="1200" dirty="0" smtClean="0">
                          <a:effectLst/>
                        </a:rPr>
                        <a:t>returns TRUE </a:t>
                      </a:r>
                      <a:r>
                        <a:rPr lang="en-IN" sz="1200" u="none" strike="noStrike" kern="1200" dirty="0">
                          <a:effectLst/>
                        </a:rPr>
                        <a:t>only if both </a:t>
                      </a:r>
                      <a:r>
                        <a:rPr lang="en-IN" sz="1200" u="none" strike="noStrike" kern="1200" dirty="0" smtClean="0">
                          <a:effectLst/>
                        </a:rPr>
                        <a:t>elements</a:t>
                      </a:r>
                      <a:r>
                        <a:rPr lang="en-IN" sz="1200" u="none" strike="noStrike" kern="1200" baseline="0" dirty="0" smtClean="0">
                          <a:effectLst/>
                        </a:rPr>
                        <a:t> </a:t>
                      </a:r>
                      <a:r>
                        <a:rPr lang="en-IN" sz="1200" u="none" strike="noStrike" kern="1200" dirty="0" smtClean="0">
                          <a:effectLst/>
                        </a:rPr>
                        <a:t>are TRUE</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 &lt;- c(3,0,TRUE,2+2i)</a:t>
                      </a:r>
                    </a:p>
                    <a:p>
                      <a:pPr marL="0" algn="l" defTabSz="914400" rtl="0" eaLnBrk="1" latinLnBrk="0" hangingPunct="1"/>
                      <a:r>
                        <a:rPr lang="en-IN" sz="1100" kern="1200" dirty="0"/>
                        <a:t>t &lt;- c(1,3,TRUE,2+3i)</a:t>
                      </a:r>
                    </a:p>
                    <a:p>
                      <a:pPr marL="0" algn="l" defTabSz="914400" rtl="0" eaLnBrk="1" latinLnBrk="0" hangingPunct="1"/>
                      <a:r>
                        <a:rPr lang="en-IN" sz="1100" kern="1200" dirty="0"/>
                        <a:t>print(v&amp;&amp;t)</a:t>
                      </a:r>
                    </a:p>
                    <a:p>
                      <a:pPr marL="0" algn="l" defTabSz="914400" rtl="0" eaLnBrk="1" latinLnBrk="0" hangingPunct="1"/>
                      <a:r>
                        <a:rPr lang="en-IN" sz="1100" kern="1200" dirty="0"/>
                        <a:t>[1] TRUE</a:t>
                      </a:r>
                      <a:endParaRPr lang="en-IN" sz="1100" kern="1200" dirty="0">
                        <a:solidFill>
                          <a:schemeClr val="dk1"/>
                        </a:solidFill>
                        <a:latin typeface="Consolas" pitchFamily="49" charset="0"/>
                        <a:ea typeface="+mn-ea"/>
                        <a:cs typeface="Consolas" pitchFamily="49" charset="0"/>
                      </a:endParaRPr>
                    </a:p>
                  </a:txBody>
                  <a:tcPr marT="45714" marB="45714" anchor="ctr"/>
                </a:tc>
                <a:extLst>
                  <a:ext uri="{0D108BD9-81ED-4DB2-BD59-A6C34878D82A}">
                    <a16:rowId xmlns="" xmlns:a16="http://schemas.microsoft.com/office/drawing/2014/main" val="1790501366"/>
                  </a:ext>
                </a:extLst>
              </a:tr>
              <a:tr h="713752">
                <a:tc>
                  <a:txBody>
                    <a:bodyPr/>
                    <a:lstStyle/>
                    <a:p>
                      <a:pPr marL="0" algn="ctr" defTabSz="914400" rtl="0" eaLnBrk="1" fontAlgn="b" latinLnBrk="0" hangingPunct="1"/>
                      <a:r>
                        <a:rPr lang="en-US" sz="1800" b="1" u="none" strike="noStrike" kern="1200" dirty="0">
                          <a:effectLst/>
                        </a:rPr>
                        <a:t>||</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a:effectLst/>
                        </a:rPr>
                        <a:t>Called Logical OR operator. Takes </a:t>
                      </a:r>
                      <a:r>
                        <a:rPr lang="en-IN" sz="1200" b="1" u="none" strike="noStrike" kern="1200" dirty="0">
                          <a:effectLst/>
                        </a:rPr>
                        <a:t>first element</a:t>
                      </a:r>
                      <a:r>
                        <a:rPr lang="en-IN" sz="1200" u="none" strike="noStrike" kern="1200" dirty="0">
                          <a:effectLst/>
                        </a:rPr>
                        <a:t> of both </a:t>
                      </a:r>
                      <a:r>
                        <a:rPr lang="en-IN" sz="1200" u="none" strike="noStrike" kern="1200" dirty="0" smtClean="0">
                          <a:effectLst/>
                        </a:rPr>
                        <a:t>vectors </a:t>
                      </a:r>
                      <a:r>
                        <a:rPr lang="en-IN" sz="1200" u="none" strike="noStrike" kern="1200" dirty="0">
                          <a:effectLst/>
                        </a:rPr>
                        <a:t>and </a:t>
                      </a:r>
                      <a:r>
                        <a:rPr lang="en-IN" sz="1200" u="none" strike="noStrike" kern="1200" dirty="0" smtClean="0">
                          <a:effectLst/>
                        </a:rPr>
                        <a:t>returns TRUE </a:t>
                      </a:r>
                      <a:r>
                        <a:rPr lang="en-IN" sz="1200" u="none" strike="noStrike" kern="1200" dirty="0">
                          <a:effectLst/>
                        </a:rPr>
                        <a:t>if </a:t>
                      </a:r>
                      <a:r>
                        <a:rPr lang="en-IN" sz="1200" u="none" strike="noStrike" kern="1200" dirty="0" smtClean="0">
                          <a:effectLst/>
                        </a:rPr>
                        <a:t>at least one element is TRUE</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 &lt;- c(0,0,TRUE,2+2i)</a:t>
                      </a:r>
                    </a:p>
                    <a:p>
                      <a:pPr marL="0" algn="l" defTabSz="914400" rtl="0" eaLnBrk="1" latinLnBrk="0" hangingPunct="1"/>
                      <a:r>
                        <a:rPr lang="en-IN" sz="1100" kern="1200" dirty="0"/>
                        <a:t>t &lt;- c(0,3,TRUE,2+3i)</a:t>
                      </a:r>
                    </a:p>
                    <a:p>
                      <a:pPr marL="0" algn="l" defTabSz="914400" rtl="0" eaLnBrk="1" latinLnBrk="0" hangingPunct="1"/>
                      <a:r>
                        <a:rPr lang="en-IN" sz="1100" kern="1200" dirty="0"/>
                        <a:t>print(v||t)</a:t>
                      </a:r>
                    </a:p>
                    <a:p>
                      <a:pPr marL="0" algn="l" defTabSz="914400" rtl="0" eaLnBrk="1" latinLnBrk="0" hangingPunct="1"/>
                      <a:r>
                        <a:rPr lang="en-IN" sz="1100" kern="1200" dirty="0"/>
                        <a:t>[1] FALSE</a:t>
                      </a:r>
                      <a:endParaRPr lang="en-IN" sz="1100" kern="1200" dirty="0">
                        <a:solidFill>
                          <a:schemeClr val="dk1"/>
                        </a:solidFill>
                        <a:latin typeface="Consolas" pitchFamily="49" charset="0"/>
                        <a:ea typeface="+mn-ea"/>
                        <a:cs typeface="Consolas" pitchFamily="49" charset="0"/>
                      </a:endParaRPr>
                    </a:p>
                  </a:txBody>
                  <a:tcPr marT="45714" marB="45714" anchor="ctr"/>
                </a:tc>
                <a:extLst>
                  <a:ext uri="{0D108BD9-81ED-4DB2-BD59-A6C34878D82A}">
                    <a16:rowId xmlns="" xmlns:a16="http://schemas.microsoft.com/office/drawing/2014/main" val="583812969"/>
                  </a:ext>
                </a:extLst>
              </a:tr>
              <a:tr h="692971">
                <a:tc>
                  <a:txBody>
                    <a:bodyPr/>
                    <a:lstStyle/>
                    <a:p>
                      <a:pPr marL="0" algn="ctr" defTabSz="914400" rtl="0" eaLnBrk="1" fontAlgn="b" latinLnBrk="0" hangingPunct="1"/>
                      <a:r>
                        <a:rPr lang="en-US" sz="1800" b="1" u="none" strike="noStrike" kern="1200" dirty="0">
                          <a:effectLst/>
                        </a:rPr>
                        <a:t>%in%</a:t>
                      </a:r>
                      <a:endParaRPr lang="en-US" sz="1800" b="1" u="none" strike="noStrike" kern="1200" dirty="0">
                        <a:solidFill>
                          <a:schemeClr val="dk1"/>
                        </a:solidFill>
                        <a:effectLst/>
                        <a:latin typeface="+mn-lt"/>
                        <a:ea typeface="+mn-ea"/>
                        <a:cs typeface="+mn-cs"/>
                      </a:endParaRPr>
                    </a:p>
                  </a:txBody>
                  <a:tcPr marL="9525" marR="9525" marT="9524" marB="0" anchor="ctr"/>
                </a:tc>
                <a:tc>
                  <a:txBody>
                    <a:bodyPr/>
                    <a:lstStyle/>
                    <a:p>
                      <a:pPr marL="0" algn="just" defTabSz="914400" rtl="0" eaLnBrk="1" fontAlgn="b" latinLnBrk="0" hangingPunct="1"/>
                      <a:r>
                        <a:rPr lang="en-IN" sz="1200" u="none" strike="noStrike" kern="1200" dirty="0">
                          <a:effectLst/>
                        </a:rPr>
                        <a:t>This operator is used to identify if an element belongs to a vector.</a:t>
                      </a:r>
                      <a:endParaRPr lang="en-IN" sz="1200" u="none" strike="noStrike" kern="1200" dirty="0">
                        <a:solidFill>
                          <a:schemeClr val="dk1"/>
                        </a:solidFill>
                        <a:effectLst/>
                        <a:latin typeface="+mn-lt"/>
                        <a:ea typeface="+mn-ea"/>
                        <a:cs typeface="+mn-cs"/>
                      </a:endParaRPr>
                    </a:p>
                  </a:txBody>
                  <a:tcPr marL="9525" marR="9525" marT="9524" marB="0" anchor="ctr"/>
                </a:tc>
                <a:tc>
                  <a:txBody>
                    <a:bodyPr/>
                    <a:lstStyle/>
                    <a:p>
                      <a:pPr marL="0" algn="l" defTabSz="914400" rtl="0" eaLnBrk="1" latinLnBrk="0" hangingPunct="1"/>
                      <a:r>
                        <a:rPr lang="en-IN" sz="1100" kern="1200" dirty="0"/>
                        <a:t>v1 &lt;- </a:t>
                      </a:r>
                      <a:r>
                        <a:rPr lang="en-IN" sz="1100" kern="1200" dirty="0" smtClean="0"/>
                        <a:t>8; v2 </a:t>
                      </a:r>
                      <a:r>
                        <a:rPr lang="en-IN" sz="1100" kern="1200" dirty="0"/>
                        <a:t>&lt;- 12</a:t>
                      </a:r>
                    </a:p>
                    <a:p>
                      <a:pPr marL="0" algn="l" defTabSz="914400" rtl="0" eaLnBrk="1" latinLnBrk="0" hangingPunct="1"/>
                      <a:r>
                        <a:rPr lang="en-IN" sz="1100" kern="1200" dirty="0"/>
                        <a:t>t &lt;- 1:10</a:t>
                      </a:r>
                    </a:p>
                    <a:p>
                      <a:pPr marL="0" algn="l" defTabSz="914400" rtl="0" eaLnBrk="1" latinLnBrk="0" hangingPunct="1"/>
                      <a:r>
                        <a:rPr lang="en-IN" sz="1100" kern="1200" dirty="0"/>
                        <a:t>print(v1 %in% t</a:t>
                      </a:r>
                      <a:r>
                        <a:rPr lang="en-IN" sz="1100" kern="1200" dirty="0" smtClean="0"/>
                        <a:t>);      print(v2 </a:t>
                      </a:r>
                      <a:r>
                        <a:rPr lang="en-IN" sz="1100" kern="1200" dirty="0"/>
                        <a:t>%in% t) </a:t>
                      </a:r>
                    </a:p>
                    <a:p>
                      <a:pPr marL="0" algn="l" defTabSz="914400" rtl="0" eaLnBrk="1" latinLnBrk="0" hangingPunct="1"/>
                      <a:r>
                        <a:rPr lang="en-IN" sz="1100" kern="1200" dirty="0"/>
                        <a:t>[1] </a:t>
                      </a:r>
                      <a:r>
                        <a:rPr lang="en-IN" sz="1100" kern="1200" dirty="0" smtClean="0"/>
                        <a:t>TRUE                    [1] FALSE</a:t>
                      </a:r>
                      <a:endParaRPr lang="en-IN" sz="1100" kern="1200" dirty="0"/>
                    </a:p>
                  </a:txBody>
                  <a:tcPr marT="45714" marB="45714" anchor="ctr"/>
                </a:tc>
                <a:extLst>
                  <a:ext uri="{0D108BD9-81ED-4DB2-BD59-A6C34878D82A}">
                    <a16:rowId xmlns="" xmlns:a16="http://schemas.microsoft.com/office/drawing/2014/main" val="278286487"/>
                  </a:ext>
                </a:extLst>
              </a:tr>
            </a:tbl>
          </a:graphicData>
        </a:graphic>
      </p:graphicFrame>
    </p:spTree>
    <p:extLst>
      <p:ext uri="{BB962C8B-B14F-4D97-AF65-F5344CB8AC3E}">
        <p14:creationId xmlns:p14="http://schemas.microsoft.com/office/powerpoint/2010/main" val="159551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‘if-else’ Construct</a:t>
            </a:r>
          </a:p>
        </p:txBody>
      </p:sp>
      <p:sp>
        <p:nvSpPr>
          <p:cNvPr id="3" name="Rectangle 2"/>
          <p:cNvSpPr/>
          <p:nvPr/>
        </p:nvSpPr>
        <p:spPr>
          <a:xfrm>
            <a:off x="378729" y="940184"/>
            <a:ext cx="8273954" cy="1077218"/>
          </a:xfrm>
          <a:prstGeom prst="rect">
            <a:avLst/>
          </a:prstGeom>
        </p:spPr>
        <p:txBody>
          <a:bodyPr wrap="square">
            <a:spAutoFit/>
          </a:bodyPr>
          <a:lstStyle/>
          <a:p>
            <a:pPr>
              <a:defRPr/>
            </a:pPr>
            <a:r>
              <a:rPr lang="en-IN" sz="1600" dirty="0"/>
              <a:t>The if-else construct facilitates performing different computations depending on whether a programmer-specified Boolean condition evaluates to true or false. </a:t>
            </a:r>
            <a:r>
              <a:rPr lang="en-IN" sz="1600" dirty="0" smtClean="0"/>
              <a:t/>
            </a:r>
            <a:br>
              <a:rPr lang="en-IN" sz="1600" dirty="0" smtClean="0"/>
            </a:br>
            <a:r>
              <a:rPr lang="en-IN" sz="1600" dirty="0" smtClean="0"/>
              <a:t/>
            </a:r>
            <a:br>
              <a:rPr lang="en-IN" sz="1600" dirty="0" smtClean="0"/>
            </a:br>
            <a:r>
              <a:rPr lang="en-US" sz="1600" b="1" u="sng" dirty="0" smtClean="0"/>
              <a:t>Syntax</a:t>
            </a:r>
            <a:r>
              <a:rPr lang="en-US" sz="1600" b="1" dirty="0" smtClean="0"/>
              <a:t> :</a:t>
            </a:r>
            <a:endParaRPr lang="en-US" sz="1600" b="1" u="sng" dirty="0"/>
          </a:p>
        </p:txBody>
      </p:sp>
      <p:sp>
        <p:nvSpPr>
          <p:cNvPr id="4" name="TextBox 3"/>
          <p:cNvSpPr txBox="1"/>
          <p:nvPr/>
        </p:nvSpPr>
        <p:spPr>
          <a:xfrm>
            <a:off x="378729" y="1986604"/>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if(condition) expression1 else </a:t>
            </a:r>
            <a:r>
              <a:rPr lang="en-US" sz="1400" dirty="0" smtClean="0">
                <a:latin typeface="Consolas" pitchFamily="49" charset="0"/>
                <a:cs typeface="Consolas" pitchFamily="49" charset="0"/>
              </a:rPr>
              <a:t>expression2</a:t>
            </a:r>
            <a:endParaRPr lang="en-US" sz="1400" dirty="0">
              <a:latin typeface="Consolas" pitchFamily="49" charset="0"/>
              <a:cs typeface="Consolas" pitchFamily="49" charset="0"/>
            </a:endParaRPr>
          </a:p>
        </p:txBody>
      </p:sp>
      <p:sp>
        <p:nvSpPr>
          <p:cNvPr id="6" name="TextBox 5"/>
          <p:cNvSpPr txBox="1"/>
          <p:nvPr/>
        </p:nvSpPr>
        <p:spPr>
          <a:xfrm>
            <a:off x="378729" y="3140940"/>
            <a:ext cx="8468436" cy="1631216"/>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 </a:t>
            </a:r>
            <a:r>
              <a:rPr lang="en-US" sz="1400" dirty="0" err="1"/>
              <a:t>mtcars</a:t>
            </a:r>
            <a:r>
              <a:rPr lang="en-US" sz="1400" dirty="0"/>
              <a:t>[1,]</a:t>
            </a:r>
          </a:p>
          <a:p>
            <a:r>
              <a:rPr lang="en-US" sz="1400" dirty="0"/>
              <a:t>                     mpg  </a:t>
            </a:r>
            <a:r>
              <a:rPr lang="en-US" sz="1400" dirty="0" err="1"/>
              <a:t>cyl</a:t>
            </a:r>
            <a:r>
              <a:rPr lang="en-US" sz="1400" dirty="0"/>
              <a:t>  </a:t>
            </a:r>
            <a:r>
              <a:rPr lang="en-US" sz="1400" dirty="0" err="1"/>
              <a:t>disp</a:t>
            </a:r>
            <a:r>
              <a:rPr lang="en-US" sz="1400" dirty="0"/>
              <a:t>   </a:t>
            </a:r>
            <a:r>
              <a:rPr lang="en-US" sz="1400" dirty="0" err="1"/>
              <a:t>hp</a:t>
            </a:r>
            <a:r>
              <a:rPr lang="en-US" sz="1400" dirty="0"/>
              <a:t>  drat    </a:t>
            </a:r>
            <a:r>
              <a:rPr lang="en-US" sz="1400" dirty="0" err="1"/>
              <a:t>wt</a:t>
            </a:r>
            <a:r>
              <a:rPr lang="en-US" sz="1400" dirty="0"/>
              <a:t>   </a:t>
            </a:r>
            <a:r>
              <a:rPr lang="en-US" sz="1400" dirty="0" err="1"/>
              <a:t>qsec</a:t>
            </a:r>
            <a:r>
              <a:rPr lang="en-US" sz="1400" dirty="0"/>
              <a:t>  </a:t>
            </a:r>
            <a:r>
              <a:rPr lang="en-US" sz="1400" dirty="0" err="1"/>
              <a:t>vs</a:t>
            </a:r>
            <a:r>
              <a:rPr lang="en-US" sz="1400" dirty="0"/>
              <a:t>  am  gear  carb</a:t>
            </a:r>
          </a:p>
          <a:p>
            <a:r>
              <a:rPr lang="en-US" sz="1400" dirty="0"/>
              <a:t>Mazda RX4      21    6   160   110    3.9  2.62  16.46   0      1       4        4</a:t>
            </a:r>
          </a:p>
          <a:p>
            <a:endParaRPr lang="en-US" sz="1400" dirty="0"/>
          </a:p>
          <a:p>
            <a:r>
              <a:rPr lang="en-US" sz="1400" dirty="0"/>
              <a:t>&gt; if(</a:t>
            </a:r>
            <a:r>
              <a:rPr lang="en-US" sz="1400" dirty="0" err="1"/>
              <a:t>mtcars$cyl</a:t>
            </a:r>
            <a:r>
              <a:rPr lang="en-US" sz="1400" dirty="0"/>
              <a:t>[1]==6) {print("6 cylinder car")}</a:t>
            </a:r>
          </a:p>
          <a:p>
            <a:r>
              <a:rPr lang="en-US" sz="1400" dirty="0"/>
              <a:t>[1] "6 cylinder car“</a:t>
            </a:r>
          </a:p>
          <a:p>
            <a:endParaRPr lang="en-US" sz="1400" dirty="0"/>
          </a:p>
        </p:txBody>
      </p:sp>
      <p:sp>
        <p:nvSpPr>
          <p:cNvPr id="7" name="Rectangle 6"/>
          <p:cNvSpPr/>
          <p:nvPr/>
        </p:nvSpPr>
        <p:spPr>
          <a:xfrm>
            <a:off x="378729" y="2453948"/>
            <a:ext cx="8273954" cy="584775"/>
          </a:xfrm>
          <a:prstGeom prst="rect">
            <a:avLst/>
          </a:prstGeom>
        </p:spPr>
        <p:txBody>
          <a:bodyPr wrap="square">
            <a:spAutoFit/>
          </a:bodyPr>
          <a:lstStyle/>
          <a:p>
            <a:r>
              <a:rPr lang="en-US" sz="1600" b="1" dirty="0"/>
              <a:t>If</a:t>
            </a:r>
            <a:r>
              <a:rPr lang="en-US" sz="1600" dirty="0"/>
              <a:t> the ‘condition’ evaluates to TRUE then ‘expression1’ is evaluated </a:t>
            </a:r>
            <a:r>
              <a:rPr lang="en-US" sz="1600" b="1" dirty="0"/>
              <a:t>else</a:t>
            </a:r>
            <a:r>
              <a:rPr lang="en-US" sz="1600" dirty="0"/>
              <a:t> ‘expression 2’ is evaluated. Here’s a quick example:</a:t>
            </a:r>
          </a:p>
        </p:txBody>
      </p:sp>
      <p:sp>
        <p:nvSpPr>
          <p:cNvPr id="9" name="Rectangle 8"/>
          <p:cNvSpPr/>
          <p:nvPr/>
        </p:nvSpPr>
        <p:spPr>
          <a:xfrm>
            <a:off x="488528" y="5114432"/>
            <a:ext cx="7822959" cy="830997"/>
          </a:xfrm>
          <a:prstGeom prst="rect">
            <a:avLst/>
          </a:prstGeom>
          <a:solidFill>
            <a:schemeClr val="accent2">
              <a:lumMod val="20000"/>
              <a:lumOff val="80000"/>
            </a:schemeClr>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endParaRPr lang="en-US" sz="1600" dirty="0" smtClean="0">
              <a:solidFill>
                <a:schemeClr val="accent1"/>
              </a:solidFill>
            </a:endParaRPr>
          </a:p>
          <a:p>
            <a:r>
              <a:rPr lang="en-US" sz="1600" dirty="0" smtClean="0">
                <a:solidFill>
                  <a:schemeClr val="accent1"/>
                </a:solidFill>
              </a:rPr>
              <a:t>(</a:t>
            </a:r>
            <a:r>
              <a:rPr lang="en-US" sz="1600" dirty="0">
                <a:solidFill>
                  <a:schemeClr val="accent1"/>
                </a:solidFill>
              </a:rPr>
              <a:t>a) The else clause is optional.</a:t>
            </a:r>
          </a:p>
          <a:p>
            <a:r>
              <a:rPr lang="en-US" sz="1600" dirty="0" smtClean="0">
                <a:solidFill>
                  <a:schemeClr val="accent1"/>
                </a:solidFill>
              </a:rPr>
              <a:t>(</a:t>
            </a:r>
            <a:r>
              <a:rPr lang="en-US" sz="1600" dirty="0">
                <a:solidFill>
                  <a:schemeClr val="accent1"/>
                </a:solidFill>
              </a:rPr>
              <a:t>b) ‘expression1’ and ‘expression2’ need not be a single line of code. </a:t>
            </a:r>
          </a:p>
        </p:txBody>
      </p:sp>
      <p:sp>
        <p:nvSpPr>
          <p:cNvPr id="10" name="Rectangle 9"/>
          <p:cNvSpPr/>
          <p:nvPr/>
        </p:nvSpPr>
        <p:spPr>
          <a:xfrm>
            <a:off x="412329" y="4941341"/>
            <a:ext cx="2508136" cy="369332"/>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bg1"/>
                </a:solidFill>
              </a:rPr>
              <a:t>Note</a:t>
            </a:r>
            <a:endParaRPr lang="en-US" b="1" dirty="0">
              <a:solidFill>
                <a:schemeClr val="bg1"/>
              </a:solidFill>
            </a:endParaRPr>
          </a:p>
        </p:txBody>
      </p:sp>
    </p:spTree>
    <p:extLst>
      <p:ext uri="{BB962C8B-B14F-4D97-AF65-F5344CB8AC3E}">
        <p14:creationId xmlns:p14="http://schemas.microsoft.com/office/powerpoint/2010/main" val="3812211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‘if-else’ Clause</a:t>
            </a:r>
            <a:endParaRPr lang="en-US" dirty="0"/>
          </a:p>
        </p:txBody>
      </p:sp>
      <p:sp>
        <p:nvSpPr>
          <p:cNvPr id="3" name="Rectangle 2"/>
          <p:cNvSpPr/>
          <p:nvPr/>
        </p:nvSpPr>
        <p:spPr>
          <a:xfrm>
            <a:off x="378728" y="965915"/>
            <a:ext cx="8273954" cy="1077218"/>
          </a:xfrm>
          <a:prstGeom prst="rect">
            <a:avLst/>
          </a:prstGeom>
        </p:spPr>
        <p:txBody>
          <a:bodyPr wrap="square">
            <a:spAutoFit/>
          </a:bodyPr>
          <a:lstStyle/>
          <a:p>
            <a:pPr>
              <a:defRPr/>
            </a:pPr>
            <a:r>
              <a:rPr lang="en-US" sz="1600" dirty="0"/>
              <a:t>Several if-else conditions </a:t>
            </a:r>
            <a:r>
              <a:rPr lang="en-US" sz="1600" dirty="0" smtClean="0"/>
              <a:t>can also </a:t>
            </a:r>
            <a:r>
              <a:rPr lang="en-US" sz="1600" dirty="0"/>
              <a:t>be nested together. </a:t>
            </a:r>
            <a:r>
              <a:rPr lang="en-US" sz="1600" dirty="0" smtClean="0"/>
              <a:t/>
            </a:r>
            <a:br>
              <a:rPr lang="en-US" sz="1600" dirty="0" smtClean="0"/>
            </a:br>
            <a:r>
              <a:rPr lang="en-US" sz="1600" dirty="0" smtClean="0"/>
              <a:t/>
            </a:r>
            <a:br>
              <a:rPr lang="en-US" sz="1600" dirty="0" smtClean="0"/>
            </a:br>
            <a:r>
              <a:rPr lang="en-US" sz="1600" dirty="0" smtClean="0"/>
              <a:t>Let </a:t>
            </a:r>
            <a:r>
              <a:rPr lang="en-US" sz="1600" dirty="0"/>
              <a:t>us </a:t>
            </a:r>
            <a:r>
              <a:rPr lang="en-US" sz="1600" dirty="0" smtClean="0"/>
              <a:t>see how a nested if-else clause works by modifying </a:t>
            </a:r>
            <a:r>
              <a:rPr lang="en-US" sz="1600" dirty="0"/>
              <a:t>the previous example:</a:t>
            </a:r>
          </a:p>
          <a:p>
            <a:pPr>
              <a:defRPr/>
            </a:pPr>
            <a:endParaRPr lang="en-US" sz="1600" dirty="0"/>
          </a:p>
        </p:txBody>
      </p:sp>
      <p:sp>
        <p:nvSpPr>
          <p:cNvPr id="6" name="TextBox 5"/>
          <p:cNvSpPr txBox="1"/>
          <p:nvPr/>
        </p:nvSpPr>
        <p:spPr>
          <a:xfrm>
            <a:off x="281488" y="1848732"/>
            <a:ext cx="8468436" cy="2031325"/>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&gt; if(</a:t>
            </a:r>
            <a:r>
              <a:rPr lang="en-IN" dirty="0" err="1"/>
              <a:t>mtcars$cyl</a:t>
            </a:r>
            <a:r>
              <a:rPr lang="en-IN" dirty="0"/>
              <a:t>[1]==6)   {</a:t>
            </a:r>
          </a:p>
          <a:p>
            <a:r>
              <a:rPr lang="en-IN" dirty="0"/>
              <a:t>+</a:t>
            </a:r>
          </a:p>
          <a:p>
            <a:r>
              <a:rPr lang="en-US" dirty="0"/>
              <a:t>+ print("6 cylinder car")</a:t>
            </a:r>
          </a:p>
          <a:p>
            <a:r>
              <a:rPr lang="en-US" dirty="0"/>
              <a:t>+ }   else if (</a:t>
            </a:r>
            <a:r>
              <a:rPr lang="en-US" dirty="0" err="1" smtClean="0"/>
              <a:t>mtcars$cyl</a:t>
            </a:r>
            <a:r>
              <a:rPr lang="en-US" dirty="0" smtClean="0"/>
              <a:t>[1]==</a:t>
            </a:r>
            <a:r>
              <a:rPr lang="en-US" dirty="0"/>
              <a:t>4) {</a:t>
            </a:r>
          </a:p>
          <a:p>
            <a:r>
              <a:rPr lang="en-US" dirty="0"/>
              <a:t>+ </a:t>
            </a:r>
          </a:p>
          <a:p>
            <a:r>
              <a:rPr lang="en-US" dirty="0"/>
              <a:t>+ print("4 cylinder car")</a:t>
            </a:r>
          </a:p>
          <a:p>
            <a:r>
              <a:rPr lang="en-US" dirty="0"/>
              <a:t>   } else {print("8 cylinder car")}</a:t>
            </a:r>
          </a:p>
          <a:p>
            <a:endParaRPr lang="en-US" dirty="0"/>
          </a:p>
          <a:p>
            <a:r>
              <a:rPr lang="en-US" dirty="0"/>
              <a:t>[1] "6 cylinder car"</a:t>
            </a:r>
          </a:p>
        </p:txBody>
      </p:sp>
      <p:sp>
        <p:nvSpPr>
          <p:cNvPr id="8" name="Rectangle 7"/>
          <p:cNvSpPr/>
          <p:nvPr/>
        </p:nvSpPr>
        <p:spPr>
          <a:xfrm>
            <a:off x="437014" y="4390936"/>
            <a:ext cx="8157383" cy="1077218"/>
          </a:xfrm>
          <a:prstGeom prst="rect">
            <a:avLst/>
          </a:prstGeom>
        </p:spPr>
        <p:txBody>
          <a:bodyPr wrap="square">
            <a:spAutoFit/>
          </a:bodyPr>
          <a:lstStyle/>
          <a:p>
            <a:pPr marL="285750" indent="-285750">
              <a:buFont typeface="Arial" pitchFamily="34" charset="0"/>
              <a:buChar char="•"/>
            </a:pPr>
            <a:r>
              <a:rPr lang="en-US" sz="1600" dirty="0"/>
              <a:t>While working on R console, the ‘else’ clause should </a:t>
            </a:r>
            <a:r>
              <a:rPr lang="en-US" sz="1600" dirty="0" smtClean="0"/>
              <a:t>always be </a:t>
            </a:r>
            <a:r>
              <a:rPr lang="en-US" sz="1600" dirty="0"/>
              <a:t>preceded by the right brace ‘}’ on the same </a:t>
            </a:r>
            <a:r>
              <a:rPr lang="en-US" sz="1600" dirty="0" smtClean="0"/>
              <a:t>line</a:t>
            </a:r>
            <a:endParaRPr lang="en-US" sz="1600" dirty="0"/>
          </a:p>
          <a:p>
            <a:pPr marL="285750" indent="-285750">
              <a:buFont typeface="Arial" pitchFamily="34" charset="0"/>
              <a:buChar char="•"/>
            </a:pPr>
            <a:r>
              <a:rPr lang="en-IN" sz="1600" dirty="0" smtClean="0"/>
              <a:t>In </a:t>
            </a:r>
            <a:r>
              <a:rPr lang="en-IN" sz="1600" dirty="0"/>
              <a:t>interactive mode, without braces, </a:t>
            </a:r>
            <a:r>
              <a:rPr lang="en-US" sz="1600" dirty="0"/>
              <a:t>the parser would mistakenly take the ‘if-else’ statement to be an ’if’ </a:t>
            </a:r>
            <a:r>
              <a:rPr lang="en-US" sz="1600" dirty="0" smtClean="0"/>
              <a:t>statement</a:t>
            </a:r>
            <a:endParaRPr lang="en-US" sz="1600" dirty="0"/>
          </a:p>
        </p:txBody>
      </p:sp>
    </p:spTree>
    <p:extLst>
      <p:ext uri="{BB962C8B-B14F-4D97-AF65-F5344CB8AC3E}">
        <p14:creationId xmlns:p14="http://schemas.microsoft.com/office/powerpoint/2010/main" val="101508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from the internet</a:t>
            </a:r>
            <a:endParaRPr lang="en-US" dirty="0"/>
          </a:p>
        </p:txBody>
      </p:sp>
      <p:sp>
        <p:nvSpPr>
          <p:cNvPr id="3" name="Rectangle 2"/>
          <p:cNvSpPr/>
          <p:nvPr/>
        </p:nvSpPr>
        <p:spPr>
          <a:xfrm>
            <a:off x="191070" y="932811"/>
            <a:ext cx="8830101" cy="3293209"/>
          </a:xfrm>
          <a:prstGeom prst="rect">
            <a:avLst/>
          </a:prstGeom>
        </p:spPr>
        <p:txBody>
          <a:bodyPr wrap="square">
            <a:spAutoFit/>
          </a:bodyPr>
          <a:lstStyle/>
          <a:p>
            <a:pPr marL="285750" indent="-285750">
              <a:buFont typeface="Arial" pitchFamily="34" charset="0"/>
              <a:buChar char="•"/>
            </a:pPr>
            <a:r>
              <a:rPr lang="en-US" sz="1600" dirty="0" smtClean="0"/>
              <a:t>The </a:t>
            </a:r>
            <a:r>
              <a:rPr lang="en-US" sz="1600" dirty="0"/>
              <a:t>R Project’s own manuals are available from the R home </a:t>
            </a:r>
            <a:r>
              <a:rPr lang="en-US" sz="1600" dirty="0" smtClean="0"/>
              <a:t>page,</a:t>
            </a:r>
            <a:br>
              <a:rPr lang="en-US" sz="1600" dirty="0" smtClean="0"/>
            </a:br>
            <a:r>
              <a:rPr lang="en-US" sz="1600" i="1" dirty="0" smtClean="0"/>
              <a:t>http</a:t>
            </a:r>
            <a:r>
              <a:rPr lang="en-US" sz="1600" i="1" dirty="0"/>
              <a:t>://www.r-project.org/</a:t>
            </a:r>
            <a:r>
              <a:rPr lang="en-US" sz="1600" dirty="0"/>
              <a:t>. Click </a:t>
            </a:r>
            <a:r>
              <a:rPr lang="en-US" sz="1600" dirty="0" smtClean="0"/>
              <a:t>Manuals.</a:t>
            </a:r>
          </a:p>
          <a:p>
            <a:pPr marL="285750" indent="-285750">
              <a:buFont typeface="Arial" pitchFamily="34" charset="0"/>
              <a:buChar char="•"/>
            </a:pPr>
            <a:r>
              <a:rPr lang="en-US" sz="1600" dirty="0" smtClean="0"/>
              <a:t>Rdocumentation.org</a:t>
            </a:r>
          </a:p>
          <a:p>
            <a:pPr marL="285750" indent="-285750">
              <a:buFont typeface="Arial" pitchFamily="34" charset="0"/>
              <a:buChar char="•"/>
            </a:pPr>
            <a:r>
              <a:rPr lang="en-US" sz="1600" dirty="0" smtClean="0"/>
              <a:t>CRAN</a:t>
            </a:r>
          </a:p>
          <a:p>
            <a:pPr marL="285750" indent="-285750">
              <a:buFont typeface="Arial" pitchFamily="34" charset="0"/>
              <a:buChar char="•"/>
            </a:pPr>
            <a:r>
              <a:rPr lang="en-US" sz="1600" dirty="0" smtClean="0"/>
              <a:t>Search on </a:t>
            </a:r>
            <a:r>
              <a:rPr lang="en-US" sz="1600" dirty="0" err="1" smtClean="0"/>
              <a:t>github</a:t>
            </a:r>
            <a:r>
              <a:rPr lang="en-US" sz="1600" dirty="0" smtClean="0"/>
              <a:t> for similar implementations </a:t>
            </a:r>
          </a:p>
          <a:p>
            <a:pPr marL="285750" indent="-285750">
              <a:buFont typeface="Arial" pitchFamily="34" charset="0"/>
              <a:buChar char="•"/>
            </a:pPr>
            <a:r>
              <a:rPr lang="en-US" sz="1600" dirty="0" err="1" smtClean="0"/>
              <a:t>RSeek</a:t>
            </a:r>
            <a:r>
              <a:rPr lang="en-US" sz="1600" dirty="0" smtClean="0"/>
              <a:t> </a:t>
            </a:r>
            <a:r>
              <a:rPr lang="en-US" sz="1600" dirty="0"/>
              <a:t>search </a:t>
            </a:r>
            <a:r>
              <a:rPr lang="en-US" sz="1600" dirty="0" smtClean="0"/>
              <a:t>engine: </a:t>
            </a:r>
            <a:r>
              <a:rPr lang="en-US" sz="1600" i="1" dirty="0">
                <a:hlinkClick r:id="rId2"/>
              </a:rPr>
              <a:t>http://www.rseek.org</a:t>
            </a:r>
            <a:r>
              <a:rPr lang="en-US" sz="1600" i="1" dirty="0" smtClean="0">
                <a:hlinkClick r:id="rId2"/>
              </a:rPr>
              <a:t>/</a:t>
            </a:r>
            <a:r>
              <a:rPr lang="en-US" sz="1600" dirty="0" smtClean="0"/>
              <a:t>.</a:t>
            </a:r>
          </a:p>
          <a:p>
            <a:pPr marL="285750" indent="-285750">
              <a:buFont typeface="Arial" pitchFamily="34" charset="0"/>
              <a:buChar char="•"/>
            </a:pPr>
            <a:r>
              <a:rPr lang="en-US" sz="1600" dirty="0" err="1" smtClean="0"/>
              <a:t>Stackoverflow</a:t>
            </a:r>
            <a:r>
              <a:rPr lang="en-US" sz="1600" dirty="0" smtClean="0"/>
              <a:t> is your friend</a:t>
            </a:r>
            <a:endParaRPr lang="en-US" sz="1600" dirty="0"/>
          </a:p>
          <a:p>
            <a:pPr marL="285750" indent="-285750">
              <a:buFont typeface="Arial" pitchFamily="34" charset="0"/>
              <a:buChar char="•"/>
            </a:pPr>
            <a:r>
              <a:rPr lang="en-US" sz="1600" dirty="0" smtClean="0"/>
              <a:t>You </a:t>
            </a:r>
            <a:r>
              <a:rPr lang="en-US" sz="1600" dirty="0"/>
              <a:t>can post your R questions to </a:t>
            </a:r>
            <a:r>
              <a:rPr lang="en-US" sz="1600" i="1" dirty="0"/>
              <a:t>r </a:t>
            </a:r>
            <a:r>
              <a:rPr lang="en-US" sz="1600" dirty="0"/>
              <a:t>-help, the R list server. </a:t>
            </a:r>
            <a:r>
              <a:rPr lang="en-US" sz="1600" dirty="0" smtClean="0"/>
              <a:t/>
            </a:r>
            <a:br>
              <a:rPr lang="en-US" sz="1600" dirty="0" smtClean="0"/>
            </a:br>
            <a:r>
              <a:rPr lang="en-US" sz="1600" dirty="0" smtClean="0"/>
              <a:t>You </a:t>
            </a:r>
            <a:r>
              <a:rPr lang="en-US" sz="1600" dirty="0"/>
              <a:t>can </a:t>
            </a:r>
            <a:r>
              <a:rPr lang="en-US" sz="1600" dirty="0" smtClean="0"/>
              <a:t>obtain information </a:t>
            </a:r>
            <a:r>
              <a:rPr lang="en-US" sz="1600" dirty="0"/>
              <a:t>about this and other R list servers </a:t>
            </a:r>
            <a:r>
              <a:rPr lang="en-US" sz="1600" dirty="0" smtClean="0"/>
              <a:t>at </a:t>
            </a:r>
            <a:r>
              <a:rPr lang="en-US" sz="1600" i="1" dirty="0" smtClean="0"/>
              <a:t>http</a:t>
            </a:r>
            <a:r>
              <a:rPr lang="en-US" sz="1600" i="1" dirty="0"/>
              <a:t>://</a:t>
            </a:r>
            <a:r>
              <a:rPr lang="en-US" sz="1600" i="1" dirty="0" smtClean="0"/>
              <a:t>www.rproject.org/mail.html</a:t>
            </a:r>
            <a:r>
              <a:rPr lang="en-US" sz="1600" dirty="0"/>
              <a:t>. </a:t>
            </a:r>
            <a:endParaRPr lang="en-US" sz="1600" dirty="0" smtClean="0"/>
          </a:p>
          <a:p>
            <a:endParaRPr lang="en-US" sz="1600" dirty="0" smtClean="0"/>
          </a:p>
          <a:p>
            <a:endParaRPr lang="en-US" sz="1600" dirty="0" smtClean="0"/>
          </a:p>
          <a:p>
            <a:endParaRPr lang="en-US" sz="1600" dirty="0"/>
          </a:p>
        </p:txBody>
      </p:sp>
      <p:sp>
        <p:nvSpPr>
          <p:cNvPr id="4" name="Rectangle 3"/>
          <p:cNvSpPr/>
          <p:nvPr/>
        </p:nvSpPr>
        <p:spPr>
          <a:xfrm>
            <a:off x="215568" y="3905979"/>
            <a:ext cx="8512175" cy="1815882"/>
          </a:xfrm>
          <a:prstGeom prst="rect">
            <a:avLst/>
          </a:prstGeom>
          <a:solidFill>
            <a:schemeClr val="accent2">
              <a:lumMod val="20000"/>
              <a:lumOff val="80000"/>
            </a:schemeClr>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dirty="0" smtClean="0">
                <a:solidFill>
                  <a:schemeClr val="accent1"/>
                </a:solidFill>
              </a:rPr>
              <a:t> </a:t>
            </a:r>
            <a:r>
              <a:rPr lang="en-US" sz="1600" dirty="0">
                <a:solidFill>
                  <a:schemeClr val="accent1"/>
                </a:solidFill>
              </a:rPr>
              <a:t/>
            </a:r>
            <a:br>
              <a:rPr lang="en-US" sz="1600" dirty="0">
                <a:solidFill>
                  <a:schemeClr val="accent1"/>
                </a:solidFill>
              </a:rPr>
            </a:br>
            <a:r>
              <a:rPr lang="en-US" sz="1600" dirty="0">
                <a:solidFill>
                  <a:schemeClr val="accent1"/>
                </a:solidFill>
              </a:rPr>
              <a:t>To search for R scripts (files having a </a:t>
            </a:r>
            <a:r>
              <a:rPr lang="en-US" sz="1600" i="1" dirty="0">
                <a:solidFill>
                  <a:schemeClr val="accent1"/>
                </a:solidFill>
              </a:rPr>
              <a:t>.R </a:t>
            </a:r>
            <a:r>
              <a:rPr lang="en-US" sz="1600" dirty="0">
                <a:solidFill>
                  <a:schemeClr val="accent1"/>
                </a:solidFill>
              </a:rPr>
              <a:t>suffix) </a:t>
            </a:r>
            <a:r>
              <a:rPr lang="en-US" sz="1600" dirty="0" smtClean="0">
                <a:solidFill>
                  <a:schemeClr val="accent1"/>
                </a:solidFill>
              </a:rPr>
              <a:t>pertaining to permutations</a:t>
            </a:r>
            <a:r>
              <a:rPr lang="en-US" sz="1600" dirty="0">
                <a:solidFill>
                  <a:schemeClr val="accent1"/>
                </a:solidFill>
              </a:rPr>
              <a:t>, enter this:</a:t>
            </a:r>
          </a:p>
          <a:p>
            <a:r>
              <a:rPr lang="en-US" sz="1600" dirty="0" smtClean="0">
                <a:solidFill>
                  <a:schemeClr val="accent1"/>
                </a:solidFill>
                <a:latin typeface="Times New Roman" pitchFamily="18" charset="0"/>
                <a:cs typeface="Times New Roman" pitchFamily="18" charset="0"/>
              </a:rPr>
              <a:t/>
            </a:r>
            <a:br>
              <a:rPr lang="en-US" sz="1600" dirty="0" smtClean="0">
                <a:solidFill>
                  <a:schemeClr val="accent1"/>
                </a:solidFill>
                <a:latin typeface="Times New Roman" pitchFamily="18" charset="0"/>
                <a:cs typeface="Times New Roman" pitchFamily="18" charset="0"/>
              </a:rPr>
            </a:br>
            <a:r>
              <a:rPr lang="en-US" sz="1600" dirty="0" err="1" smtClean="0">
                <a:solidFill>
                  <a:schemeClr val="accent1"/>
                </a:solidFill>
                <a:latin typeface="Times New Roman" pitchFamily="18" charset="0"/>
                <a:cs typeface="Times New Roman" pitchFamily="18" charset="0"/>
              </a:rPr>
              <a:t>filetype</a:t>
            </a:r>
            <a:r>
              <a:rPr lang="en-US" sz="1600" dirty="0">
                <a:solidFill>
                  <a:schemeClr val="accent1"/>
                </a:solidFill>
                <a:latin typeface="Times New Roman" pitchFamily="18" charset="0"/>
                <a:cs typeface="Times New Roman" pitchFamily="18" charset="0"/>
              </a:rPr>
              <a:t>: R permutations –</a:t>
            </a:r>
            <a:r>
              <a:rPr lang="en-US" sz="1600" dirty="0" err="1">
                <a:solidFill>
                  <a:schemeClr val="accent1"/>
                </a:solidFill>
                <a:latin typeface="Times New Roman" pitchFamily="18" charset="0"/>
                <a:cs typeface="Times New Roman" pitchFamily="18" charset="0"/>
              </a:rPr>
              <a:t>rebol</a:t>
            </a:r>
            <a:endParaRPr lang="en-US" sz="1600" dirty="0">
              <a:solidFill>
                <a:schemeClr val="accent1"/>
              </a:solidFill>
              <a:latin typeface="Times New Roman" pitchFamily="18" charset="0"/>
              <a:cs typeface="Times New Roman" pitchFamily="18" charset="0"/>
            </a:endParaRPr>
          </a:p>
          <a:p>
            <a:endParaRPr lang="en-US" sz="1600" dirty="0">
              <a:solidFill>
                <a:schemeClr val="accent1"/>
              </a:solidFill>
            </a:endParaRPr>
          </a:p>
          <a:p>
            <a:r>
              <a:rPr lang="en-US" sz="1600" dirty="0">
                <a:solidFill>
                  <a:schemeClr val="accent1"/>
                </a:solidFill>
              </a:rPr>
              <a:t>The -</a:t>
            </a:r>
            <a:r>
              <a:rPr lang="en-US" sz="1600" dirty="0" err="1">
                <a:solidFill>
                  <a:schemeClr val="accent1"/>
                </a:solidFill>
              </a:rPr>
              <a:t>rebol</a:t>
            </a:r>
            <a:r>
              <a:rPr lang="en-US" sz="1600" dirty="0">
                <a:solidFill>
                  <a:schemeClr val="accent1"/>
                </a:solidFill>
              </a:rPr>
              <a:t> excludes pages with the REBOL programs as it uses the same suffix.</a:t>
            </a:r>
          </a:p>
          <a:p>
            <a:endParaRPr lang="en-US" sz="1600" dirty="0">
              <a:solidFill>
                <a:schemeClr val="accent1"/>
              </a:solidFill>
            </a:endParaRPr>
          </a:p>
        </p:txBody>
      </p:sp>
      <p:sp>
        <p:nvSpPr>
          <p:cNvPr id="5" name="Rectangle 4"/>
          <p:cNvSpPr/>
          <p:nvPr/>
        </p:nvSpPr>
        <p:spPr>
          <a:xfrm>
            <a:off x="139369" y="3721313"/>
            <a:ext cx="2606676" cy="369332"/>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bg1"/>
                </a:solidFill>
              </a:rPr>
              <a:t>Google Tip</a:t>
            </a:r>
            <a:endParaRPr lang="en-US" b="1" dirty="0">
              <a:solidFill>
                <a:schemeClr val="bg1"/>
              </a:solidFill>
            </a:endParaRPr>
          </a:p>
        </p:txBody>
      </p:sp>
    </p:spTree>
    <p:extLst>
      <p:ext uri="{BB962C8B-B14F-4D97-AF65-F5344CB8AC3E}">
        <p14:creationId xmlns:p14="http://schemas.microsoft.com/office/powerpoint/2010/main" val="690029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 Function </a:t>
            </a:r>
            <a:r>
              <a:rPr lang="en-US" dirty="0" smtClean="0"/>
              <a:t>Call</a:t>
            </a:r>
            <a:endParaRPr lang="en-US" dirty="0"/>
          </a:p>
        </p:txBody>
      </p:sp>
      <p:sp>
        <p:nvSpPr>
          <p:cNvPr id="3" name="Rectangle 2"/>
          <p:cNvSpPr/>
          <p:nvPr/>
        </p:nvSpPr>
        <p:spPr>
          <a:xfrm>
            <a:off x="378729" y="1035720"/>
            <a:ext cx="8273954" cy="830997"/>
          </a:xfrm>
          <a:prstGeom prst="rect">
            <a:avLst/>
          </a:prstGeom>
        </p:spPr>
        <p:txBody>
          <a:bodyPr wrap="square">
            <a:spAutoFit/>
          </a:bodyPr>
          <a:lstStyle/>
          <a:p>
            <a:r>
              <a:rPr lang="en-IN" sz="1600" dirty="0"/>
              <a:t>An if-else statement also works as a function call, and as such, it returns the </a:t>
            </a:r>
            <a:r>
              <a:rPr lang="en-US" sz="1600" dirty="0"/>
              <a:t>last value assigned. Let us </a:t>
            </a:r>
            <a:r>
              <a:rPr lang="en-US" sz="1600" dirty="0" smtClean="0"/>
              <a:t>first have </a:t>
            </a:r>
            <a:r>
              <a:rPr lang="en-US" sz="1600" dirty="0"/>
              <a:t>a look at the </a:t>
            </a:r>
            <a:r>
              <a:rPr lang="en-US" sz="1600" dirty="0" smtClean="0"/>
              <a:t>syntax and then follow it up with an example:</a:t>
            </a:r>
            <a:endParaRPr lang="en-US" sz="1600" dirty="0"/>
          </a:p>
        </p:txBody>
      </p:sp>
      <p:sp>
        <p:nvSpPr>
          <p:cNvPr id="4" name="TextBox 3"/>
          <p:cNvSpPr txBox="1"/>
          <p:nvPr/>
        </p:nvSpPr>
        <p:spPr>
          <a:xfrm>
            <a:off x="378729" y="1774117"/>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v &lt;- if (</a:t>
            </a:r>
            <a:r>
              <a:rPr lang="en-IN" dirty="0" err="1"/>
              <a:t>cond</a:t>
            </a:r>
            <a:r>
              <a:rPr lang="en-IN" dirty="0"/>
              <a:t>) expression1 else expression2</a:t>
            </a:r>
            <a:endParaRPr lang="en-US" dirty="0"/>
          </a:p>
        </p:txBody>
      </p:sp>
      <p:sp>
        <p:nvSpPr>
          <p:cNvPr id="6" name="TextBox 5"/>
          <p:cNvSpPr txBox="1"/>
          <p:nvPr/>
        </p:nvSpPr>
        <p:spPr>
          <a:xfrm>
            <a:off x="378729" y="3422779"/>
            <a:ext cx="8468436" cy="2031325"/>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&gt; mean(</a:t>
            </a:r>
            <a:r>
              <a:rPr lang="en-IN" dirty="0" err="1"/>
              <a:t>mtcars$hp</a:t>
            </a:r>
            <a:r>
              <a:rPr lang="en-IN" dirty="0"/>
              <a:t>)</a:t>
            </a:r>
          </a:p>
          <a:p>
            <a:r>
              <a:rPr lang="en-IN" dirty="0"/>
              <a:t>[1] 146.6875</a:t>
            </a:r>
          </a:p>
          <a:p>
            <a:endParaRPr lang="en-IN" dirty="0"/>
          </a:p>
          <a:p>
            <a:r>
              <a:rPr lang="en-IN" dirty="0"/>
              <a:t>&gt; </a:t>
            </a:r>
            <a:r>
              <a:rPr lang="en-IN" dirty="0" err="1"/>
              <a:t>mtcars</a:t>
            </a:r>
            <a:r>
              <a:rPr lang="en-IN" dirty="0"/>
              <a:t>[1,"hp"]</a:t>
            </a:r>
          </a:p>
          <a:p>
            <a:r>
              <a:rPr lang="en-IN" dirty="0"/>
              <a:t>[1] 110</a:t>
            </a:r>
          </a:p>
          <a:p>
            <a:endParaRPr lang="en-IN" dirty="0"/>
          </a:p>
          <a:p>
            <a:r>
              <a:rPr lang="en-IN" dirty="0"/>
              <a:t>&gt; power &lt;- if(</a:t>
            </a:r>
            <a:r>
              <a:rPr lang="en-IN" dirty="0" err="1"/>
              <a:t>mtcars</a:t>
            </a:r>
            <a:r>
              <a:rPr lang="en-IN" dirty="0"/>
              <a:t>[1,"hp"]&gt;=mean(</a:t>
            </a:r>
            <a:r>
              <a:rPr lang="en-IN" dirty="0" err="1"/>
              <a:t>mtcars$hp</a:t>
            </a:r>
            <a:r>
              <a:rPr lang="en-IN" dirty="0"/>
              <a:t>)) "High!" else "Low!"</a:t>
            </a:r>
          </a:p>
          <a:p>
            <a:r>
              <a:rPr lang="en-IN" dirty="0"/>
              <a:t>&gt; power</a:t>
            </a:r>
          </a:p>
          <a:p>
            <a:r>
              <a:rPr lang="en-IN" dirty="0"/>
              <a:t>[1] "Low!"</a:t>
            </a:r>
            <a:endParaRPr lang="en-US" dirty="0"/>
          </a:p>
        </p:txBody>
      </p:sp>
      <p:sp>
        <p:nvSpPr>
          <p:cNvPr id="7" name="Rectangle 6"/>
          <p:cNvSpPr/>
          <p:nvPr/>
        </p:nvSpPr>
        <p:spPr>
          <a:xfrm>
            <a:off x="378729" y="2473815"/>
            <a:ext cx="8273954" cy="830997"/>
          </a:xfrm>
          <a:prstGeom prst="rect">
            <a:avLst/>
          </a:prstGeom>
        </p:spPr>
        <p:txBody>
          <a:bodyPr wrap="square">
            <a:spAutoFit/>
          </a:bodyPr>
          <a:lstStyle/>
          <a:p>
            <a:r>
              <a:rPr lang="en-IN" sz="1600" dirty="0"/>
              <a:t>This will set </a:t>
            </a:r>
            <a:r>
              <a:rPr lang="en-IN" sz="1600" dirty="0" smtClean="0"/>
              <a:t>‘v’ </a:t>
            </a:r>
            <a:r>
              <a:rPr lang="en-IN" sz="1600" dirty="0"/>
              <a:t>to the result of </a:t>
            </a:r>
            <a:r>
              <a:rPr lang="en-IN" sz="1600" dirty="0" smtClean="0"/>
              <a:t>‘expression1’ </a:t>
            </a:r>
            <a:r>
              <a:rPr lang="en-IN" sz="1600" dirty="0"/>
              <a:t>or </a:t>
            </a:r>
            <a:r>
              <a:rPr lang="en-IN" sz="1600" dirty="0" smtClean="0"/>
              <a:t>‘expression2’, </a:t>
            </a:r>
            <a:r>
              <a:rPr lang="en-IN" sz="1600" dirty="0"/>
              <a:t>depending on whether </a:t>
            </a:r>
            <a:r>
              <a:rPr lang="en-IN" sz="1600" dirty="0" smtClean="0"/>
              <a:t>‘</a:t>
            </a:r>
            <a:r>
              <a:rPr lang="en-IN" sz="1600" dirty="0" err="1" smtClean="0"/>
              <a:t>cond</a:t>
            </a:r>
            <a:r>
              <a:rPr lang="en-IN" sz="1600" dirty="0" smtClean="0"/>
              <a:t>’ </a:t>
            </a:r>
            <a:r>
              <a:rPr lang="en-IN" sz="1600" dirty="0"/>
              <a:t>is </a:t>
            </a:r>
            <a:r>
              <a:rPr lang="en-IN" sz="1600" dirty="0" smtClean="0"/>
              <a:t>true or false respectively. </a:t>
            </a:r>
            <a:r>
              <a:rPr lang="en-IN" sz="1600" dirty="0"/>
              <a:t>This construct can effectively be used to write compact codes. Here’s an</a:t>
            </a:r>
            <a:r>
              <a:rPr lang="en-US" sz="1600" dirty="0"/>
              <a:t> example:</a:t>
            </a:r>
          </a:p>
        </p:txBody>
      </p:sp>
    </p:spTree>
    <p:extLst>
      <p:ext uri="{BB962C8B-B14F-4D97-AF65-F5344CB8AC3E}">
        <p14:creationId xmlns:p14="http://schemas.microsoft.com/office/powerpoint/2010/main" val="1611504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Ifelse</a:t>
            </a:r>
            <a:r>
              <a:rPr lang="en-US" dirty="0"/>
              <a:t>() in R</a:t>
            </a:r>
          </a:p>
        </p:txBody>
      </p:sp>
      <p:sp>
        <p:nvSpPr>
          <p:cNvPr id="3" name="Rectangle 2"/>
          <p:cNvSpPr/>
          <p:nvPr/>
        </p:nvSpPr>
        <p:spPr>
          <a:xfrm>
            <a:off x="378729" y="1035720"/>
            <a:ext cx="8273954" cy="1569660"/>
          </a:xfrm>
          <a:prstGeom prst="rect">
            <a:avLst/>
          </a:prstGeom>
        </p:spPr>
        <p:txBody>
          <a:bodyPr wrap="square">
            <a:spAutoFit/>
          </a:bodyPr>
          <a:lstStyle/>
          <a:p>
            <a:pPr algn="just"/>
            <a:r>
              <a:rPr lang="en-US" sz="1600" dirty="0"/>
              <a:t>The condition in if-else construct seen so far, can’t be applied to vectors. V</a:t>
            </a:r>
            <a:r>
              <a:rPr lang="en-IN" sz="1600" dirty="0" err="1"/>
              <a:t>ectorization</a:t>
            </a:r>
            <a:r>
              <a:rPr lang="en-IN" sz="1600" dirty="0"/>
              <a:t> of this construct, will be much faster than applying the if-else statement to each element of the vector individually</a:t>
            </a:r>
            <a:r>
              <a:rPr lang="en-IN" sz="1600" dirty="0" smtClean="0"/>
              <a:t>.</a:t>
            </a:r>
          </a:p>
          <a:p>
            <a:pPr algn="just"/>
            <a:endParaRPr lang="en-IN" sz="1600" dirty="0"/>
          </a:p>
          <a:p>
            <a:pPr algn="just"/>
            <a:r>
              <a:rPr lang="en-IN" sz="1600" dirty="0"/>
              <a:t>Similar to this concept, there is a vector equivalent form of the if-else statement in R, the </a:t>
            </a:r>
            <a:r>
              <a:rPr lang="en-IN" sz="1600" dirty="0" err="1"/>
              <a:t>ifelse</a:t>
            </a:r>
            <a:r>
              <a:rPr lang="en-IN" sz="1600" dirty="0"/>
              <a:t>() function. Here’s the syntax of </a:t>
            </a:r>
            <a:r>
              <a:rPr lang="en-IN" sz="1600" dirty="0" err="1"/>
              <a:t>ifelse</a:t>
            </a:r>
            <a:r>
              <a:rPr lang="en-IN" sz="1600" dirty="0"/>
              <a:t>():</a:t>
            </a:r>
          </a:p>
        </p:txBody>
      </p:sp>
      <p:sp>
        <p:nvSpPr>
          <p:cNvPr id="4" name="TextBox 3"/>
          <p:cNvSpPr txBox="1"/>
          <p:nvPr/>
        </p:nvSpPr>
        <p:spPr>
          <a:xfrm>
            <a:off x="378729" y="2696587"/>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err="1"/>
              <a:t>ifelse</a:t>
            </a:r>
            <a:r>
              <a:rPr lang="en-IN" dirty="0"/>
              <a:t>(condition,expression1,expression2)</a:t>
            </a:r>
          </a:p>
        </p:txBody>
      </p:sp>
      <p:sp>
        <p:nvSpPr>
          <p:cNvPr id="6" name="TextBox 5"/>
          <p:cNvSpPr txBox="1"/>
          <p:nvPr/>
        </p:nvSpPr>
        <p:spPr>
          <a:xfrm>
            <a:off x="378729" y="4436595"/>
            <a:ext cx="8468436" cy="523220"/>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&gt; </a:t>
            </a:r>
            <a:r>
              <a:rPr lang="en-IN" dirty="0" err="1"/>
              <a:t>ifelse</a:t>
            </a:r>
            <a:r>
              <a:rPr lang="en-IN" dirty="0"/>
              <a:t>(</a:t>
            </a:r>
            <a:r>
              <a:rPr lang="en-IN" dirty="0" err="1"/>
              <a:t>mtcars$hp</a:t>
            </a:r>
            <a:r>
              <a:rPr lang="en-IN" dirty="0"/>
              <a:t>[1:10]&gt;mean(</a:t>
            </a:r>
            <a:r>
              <a:rPr lang="en-IN" dirty="0" err="1"/>
              <a:t>mtcars$hp</a:t>
            </a:r>
            <a:r>
              <a:rPr lang="en-IN" dirty="0"/>
              <a:t>), "high", "low")</a:t>
            </a:r>
          </a:p>
          <a:p>
            <a:r>
              <a:rPr lang="en-IN" dirty="0"/>
              <a:t> [1] "low"  "low"  "low"  "low"  "high" "low"  "high" "low"  "low"  "low" </a:t>
            </a:r>
            <a:endParaRPr lang="en-US" dirty="0"/>
          </a:p>
        </p:txBody>
      </p:sp>
      <p:sp>
        <p:nvSpPr>
          <p:cNvPr id="7" name="Rectangle 6"/>
          <p:cNvSpPr/>
          <p:nvPr/>
        </p:nvSpPr>
        <p:spPr>
          <a:xfrm>
            <a:off x="378729" y="3270633"/>
            <a:ext cx="8273954" cy="830997"/>
          </a:xfrm>
          <a:prstGeom prst="rect">
            <a:avLst/>
          </a:prstGeom>
        </p:spPr>
        <p:txBody>
          <a:bodyPr wrap="square">
            <a:spAutoFit/>
          </a:bodyPr>
          <a:lstStyle/>
          <a:p>
            <a:pPr algn="just"/>
            <a:r>
              <a:rPr lang="en-US" sz="1600" dirty="0" smtClean="0"/>
              <a:t>Let us now demonstrate the use of </a:t>
            </a:r>
            <a:r>
              <a:rPr lang="en-US" sz="1600" dirty="0" err="1" smtClean="0"/>
              <a:t>ifelse</a:t>
            </a:r>
            <a:r>
              <a:rPr lang="en-US" sz="1600" dirty="0" smtClean="0"/>
              <a:t>() function with the help of an example. An important point to note here is – had we used the simple if-else construct, we would have to iterate the if-else condition for each of the elements of ‘</a:t>
            </a:r>
            <a:r>
              <a:rPr lang="en-US" sz="1600" dirty="0" err="1" smtClean="0"/>
              <a:t>mtcars$hp</a:t>
            </a:r>
            <a:r>
              <a:rPr lang="en-US" sz="1600" dirty="0" smtClean="0"/>
              <a:t>’ separately.</a:t>
            </a:r>
            <a:endParaRPr lang="en-US" sz="1600" dirty="0"/>
          </a:p>
        </p:txBody>
      </p:sp>
    </p:spTree>
    <p:extLst>
      <p:ext uri="{BB962C8B-B14F-4D97-AF65-F5344CB8AC3E}">
        <p14:creationId xmlns:p14="http://schemas.microsoft.com/office/powerpoint/2010/main" val="312887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Function</a:t>
            </a:r>
          </a:p>
        </p:txBody>
      </p:sp>
      <p:sp>
        <p:nvSpPr>
          <p:cNvPr id="3" name="Rectangle 2"/>
          <p:cNvSpPr/>
          <p:nvPr/>
        </p:nvSpPr>
        <p:spPr>
          <a:xfrm>
            <a:off x="378729" y="1035720"/>
            <a:ext cx="8273954" cy="1077218"/>
          </a:xfrm>
          <a:prstGeom prst="rect">
            <a:avLst/>
          </a:prstGeom>
        </p:spPr>
        <p:txBody>
          <a:bodyPr wrap="square">
            <a:spAutoFit/>
          </a:bodyPr>
          <a:lstStyle/>
          <a:p>
            <a:pPr algn="just"/>
            <a:r>
              <a:rPr lang="en-IN" sz="1600" dirty="0"/>
              <a:t>The switch case statement works like the if-else statement but does not perform </a:t>
            </a:r>
            <a:r>
              <a:rPr lang="en-US" sz="1600" dirty="0"/>
              <a:t>Boolean assessments. The switch function is very useful when different </a:t>
            </a:r>
            <a:r>
              <a:rPr lang="en-US" sz="1600" dirty="0" smtClean="0"/>
              <a:t>pre-defined tasks are </a:t>
            </a:r>
            <a:r>
              <a:rPr lang="en-US" sz="1600" dirty="0"/>
              <a:t>required to be done in different circumstances. </a:t>
            </a:r>
            <a:r>
              <a:rPr lang="en-US" sz="1600" dirty="0" smtClean="0"/>
              <a:t>Here’s the </a:t>
            </a:r>
            <a:r>
              <a:rPr lang="en-US" sz="1600" dirty="0" err="1" smtClean="0"/>
              <a:t>sy</a:t>
            </a:r>
            <a:r>
              <a:rPr lang="en-IN" sz="1600" dirty="0" err="1" smtClean="0"/>
              <a:t>ntax</a:t>
            </a:r>
            <a:r>
              <a:rPr lang="en-IN" sz="1600" dirty="0" smtClean="0"/>
              <a:t> </a:t>
            </a:r>
            <a:r>
              <a:rPr lang="en-IN" sz="1600" dirty="0"/>
              <a:t>of switch() function:</a:t>
            </a:r>
          </a:p>
        </p:txBody>
      </p:sp>
      <p:sp>
        <p:nvSpPr>
          <p:cNvPr id="4" name="TextBox 3"/>
          <p:cNvSpPr txBox="1"/>
          <p:nvPr/>
        </p:nvSpPr>
        <p:spPr>
          <a:xfrm>
            <a:off x="378729" y="1881438"/>
            <a:ext cx="8468436" cy="30777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switch(statement, list)</a:t>
            </a:r>
          </a:p>
        </p:txBody>
      </p:sp>
      <p:sp>
        <p:nvSpPr>
          <p:cNvPr id="6" name="TextBox 5"/>
          <p:cNvSpPr txBox="1"/>
          <p:nvPr/>
        </p:nvSpPr>
        <p:spPr>
          <a:xfrm>
            <a:off x="378729" y="3237697"/>
            <a:ext cx="8468436" cy="954107"/>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IN" dirty="0"/>
              <a:t>&gt; switch(2,"Mazda RX4","Mazda RX4 </a:t>
            </a:r>
            <a:r>
              <a:rPr lang="en-IN" dirty="0" err="1"/>
              <a:t>Wag","Camaro</a:t>
            </a:r>
            <a:r>
              <a:rPr lang="en-IN" dirty="0"/>
              <a:t> Z28")</a:t>
            </a:r>
          </a:p>
          <a:p>
            <a:r>
              <a:rPr lang="en-IN" dirty="0"/>
              <a:t>[1] "Mazda RX4 Wag“</a:t>
            </a:r>
          </a:p>
          <a:p>
            <a:r>
              <a:rPr lang="en-IN" dirty="0"/>
              <a:t>&gt; switch(1,"Mazda RX4","Mazda RX4 </a:t>
            </a:r>
            <a:r>
              <a:rPr lang="en-IN" dirty="0" err="1"/>
              <a:t>Wag","Camaro</a:t>
            </a:r>
            <a:r>
              <a:rPr lang="en-IN" dirty="0"/>
              <a:t> Z28"</a:t>
            </a:r>
          </a:p>
          <a:p>
            <a:r>
              <a:rPr lang="en-IN" dirty="0"/>
              <a:t>[1] "Mazda RX4“</a:t>
            </a:r>
          </a:p>
        </p:txBody>
      </p:sp>
      <p:sp>
        <p:nvSpPr>
          <p:cNvPr id="7" name="Rectangle 6"/>
          <p:cNvSpPr/>
          <p:nvPr/>
        </p:nvSpPr>
        <p:spPr>
          <a:xfrm>
            <a:off x="378729" y="2378125"/>
            <a:ext cx="8273954" cy="830997"/>
          </a:xfrm>
          <a:prstGeom prst="rect">
            <a:avLst/>
          </a:prstGeom>
        </p:spPr>
        <p:txBody>
          <a:bodyPr wrap="square">
            <a:spAutoFit/>
          </a:bodyPr>
          <a:lstStyle/>
          <a:p>
            <a:pPr algn="just"/>
            <a:r>
              <a:rPr lang="en-IN" sz="1600" dirty="0" smtClean="0"/>
              <a:t>When the switch() function is called, </a:t>
            </a:r>
            <a:r>
              <a:rPr lang="en-IN" sz="1600" dirty="0"/>
              <a:t>the statement is evaluated and based on this value, the corresponding item in the list is returned. If the value evaluated is a number, that item of the list is returned.</a:t>
            </a:r>
          </a:p>
        </p:txBody>
      </p:sp>
      <p:sp>
        <p:nvSpPr>
          <p:cNvPr id="5" name="Rectangle 4"/>
          <p:cNvSpPr/>
          <p:nvPr/>
        </p:nvSpPr>
        <p:spPr>
          <a:xfrm>
            <a:off x="466725" y="4262204"/>
            <a:ext cx="8185958" cy="338554"/>
          </a:xfrm>
          <a:prstGeom prst="rect">
            <a:avLst/>
          </a:prstGeom>
        </p:spPr>
        <p:txBody>
          <a:bodyPr wrap="square">
            <a:spAutoFit/>
          </a:bodyPr>
          <a:lstStyle/>
          <a:p>
            <a:r>
              <a:rPr lang="en-IN" sz="1600" dirty="0"/>
              <a:t>The </a:t>
            </a:r>
            <a:r>
              <a:rPr lang="en-IN" sz="1600" i="1" dirty="0" smtClean="0"/>
              <a:t>statement </a:t>
            </a:r>
            <a:r>
              <a:rPr lang="en-IN" sz="1600" dirty="0" smtClean="0"/>
              <a:t> so evaluated may also yield name </a:t>
            </a:r>
            <a:r>
              <a:rPr lang="en-IN" sz="1600" dirty="0"/>
              <a:t>of the list member.</a:t>
            </a:r>
            <a:endParaRPr lang="en-US" sz="1600" dirty="0"/>
          </a:p>
        </p:txBody>
      </p:sp>
      <p:sp>
        <p:nvSpPr>
          <p:cNvPr id="8" name="TextBox 7"/>
          <p:cNvSpPr txBox="1"/>
          <p:nvPr/>
        </p:nvSpPr>
        <p:spPr>
          <a:xfrm>
            <a:off x="378729" y="4629333"/>
            <a:ext cx="8468436" cy="1815882"/>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400">
                <a:latin typeface="Consolas" pitchFamily="49" charset="0"/>
                <a:cs typeface="Consolas" pitchFamily="49" charset="0"/>
              </a:defRPr>
            </a:lvl1pPr>
          </a:lstStyle>
          <a:p>
            <a:r>
              <a:rPr lang="en-US" dirty="0"/>
              <a:t>&gt; </a:t>
            </a:r>
            <a:r>
              <a:rPr lang="en-US" dirty="0" smtClean="0"/>
              <a:t>measure </a:t>
            </a:r>
            <a:r>
              <a:rPr lang="en-US" dirty="0"/>
              <a:t>&lt;- "range"</a:t>
            </a:r>
          </a:p>
          <a:p>
            <a:r>
              <a:rPr lang="en-US" dirty="0"/>
              <a:t>&gt; </a:t>
            </a:r>
            <a:r>
              <a:rPr lang="en-US" dirty="0" smtClean="0"/>
              <a:t>switch(measure</a:t>
            </a:r>
            <a:r>
              <a:rPr lang="en-US" dirty="0"/>
              <a:t>, mean=mean(</a:t>
            </a:r>
            <a:r>
              <a:rPr lang="en-US" dirty="0" err="1"/>
              <a:t>mtcars$hp</a:t>
            </a:r>
            <a:r>
              <a:rPr lang="en-US" dirty="0"/>
              <a:t>), range=range(</a:t>
            </a:r>
            <a:r>
              <a:rPr lang="en-US" dirty="0" err="1"/>
              <a:t>mtcars$hp</a:t>
            </a:r>
            <a:r>
              <a:rPr lang="en-US" dirty="0"/>
              <a:t>), max=max(</a:t>
            </a:r>
            <a:r>
              <a:rPr lang="en-US" dirty="0" err="1"/>
              <a:t>mtcars$hp</a:t>
            </a:r>
            <a:r>
              <a:rPr lang="en-US" dirty="0"/>
              <a:t>),       </a:t>
            </a:r>
            <a:r>
              <a:rPr lang="en-US" dirty="0" smtClean="0"/>
              <a:t>+ min=min(</a:t>
            </a:r>
            <a:r>
              <a:rPr lang="en-US" dirty="0" err="1" smtClean="0"/>
              <a:t>mtcars$hp</a:t>
            </a:r>
            <a:r>
              <a:rPr lang="en-US" dirty="0"/>
              <a:t>),"Measure Not Found")</a:t>
            </a:r>
          </a:p>
          <a:p>
            <a:r>
              <a:rPr lang="en-US" dirty="0"/>
              <a:t>[1]  52 335</a:t>
            </a:r>
          </a:p>
          <a:p>
            <a:r>
              <a:rPr lang="en-US" dirty="0"/>
              <a:t>&gt; </a:t>
            </a:r>
            <a:r>
              <a:rPr lang="en-US" dirty="0" smtClean="0"/>
              <a:t>measure </a:t>
            </a:r>
            <a:r>
              <a:rPr lang="en-US" dirty="0"/>
              <a:t>&lt;-'a'</a:t>
            </a:r>
          </a:p>
          <a:p>
            <a:r>
              <a:rPr lang="en-US" dirty="0"/>
              <a:t>&gt; </a:t>
            </a:r>
            <a:r>
              <a:rPr lang="en-US" dirty="0" smtClean="0"/>
              <a:t>switch(measure</a:t>
            </a:r>
            <a:r>
              <a:rPr lang="en-US" dirty="0"/>
              <a:t>, mean=mean(</a:t>
            </a:r>
            <a:r>
              <a:rPr lang="en-US" dirty="0" err="1"/>
              <a:t>mtcars$hp</a:t>
            </a:r>
            <a:r>
              <a:rPr lang="en-US" dirty="0"/>
              <a:t>), range=range(</a:t>
            </a:r>
            <a:r>
              <a:rPr lang="en-US" dirty="0" err="1"/>
              <a:t>mtcars$hp</a:t>
            </a:r>
            <a:r>
              <a:rPr lang="en-US" dirty="0" smtClean="0"/>
              <a:t>),</a:t>
            </a:r>
            <a:br>
              <a:rPr lang="en-US" dirty="0" smtClean="0"/>
            </a:br>
            <a:r>
              <a:rPr lang="en-US" dirty="0" smtClean="0"/>
              <a:t>+ max=max(</a:t>
            </a:r>
            <a:r>
              <a:rPr lang="en-US" dirty="0" err="1" smtClean="0"/>
              <a:t>mtcars$hp</a:t>
            </a:r>
            <a:r>
              <a:rPr lang="en-US" dirty="0"/>
              <a:t>),min=min(</a:t>
            </a:r>
            <a:r>
              <a:rPr lang="en-US" dirty="0" err="1"/>
              <a:t>mtcars$hp</a:t>
            </a:r>
            <a:r>
              <a:rPr lang="en-US" dirty="0"/>
              <a:t>),"Measure Not Found")</a:t>
            </a:r>
          </a:p>
          <a:p>
            <a:r>
              <a:rPr lang="en-US" dirty="0"/>
              <a:t>[1] "Measure Not Found"</a:t>
            </a:r>
          </a:p>
        </p:txBody>
      </p:sp>
    </p:spTree>
    <p:extLst>
      <p:ext uri="{BB962C8B-B14F-4D97-AF65-F5344CB8AC3E}">
        <p14:creationId xmlns:p14="http://schemas.microsoft.com/office/powerpoint/2010/main" val="424195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9 : Loops</a:t>
            </a:r>
            <a:endParaRPr lang="en-US" dirty="0"/>
          </a:p>
        </p:txBody>
      </p:sp>
      <p:sp>
        <p:nvSpPr>
          <p:cNvPr id="3" name="Rectangle 2"/>
          <p:cNvSpPr/>
          <p:nvPr/>
        </p:nvSpPr>
        <p:spPr>
          <a:xfrm>
            <a:off x="259304" y="1103152"/>
            <a:ext cx="8761867" cy="5909310"/>
          </a:xfrm>
          <a:prstGeom prst="rect">
            <a:avLst/>
          </a:prstGeom>
        </p:spPr>
        <p:txBody>
          <a:bodyPr wrap="square">
            <a:spAutoFit/>
          </a:bodyPr>
          <a:lstStyle/>
          <a:p>
            <a:pPr marL="285750" indent="-285750">
              <a:lnSpc>
                <a:spcPct val="150000"/>
              </a:lnSpc>
              <a:buFont typeface="Arial" pitchFamily="34" charset="0"/>
              <a:buChar char="•"/>
            </a:pPr>
            <a:r>
              <a:rPr lang="en-US" dirty="0"/>
              <a:t>I</a:t>
            </a:r>
            <a:r>
              <a:rPr lang="en-US" dirty="0" smtClean="0"/>
              <a:t>ntroduction to Loops</a:t>
            </a:r>
          </a:p>
          <a:p>
            <a:pPr marL="285750" indent="-285750">
              <a:lnSpc>
                <a:spcPct val="150000"/>
              </a:lnSpc>
              <a:buFont typeface="Arial" pitchFamily="34" charset="0"/>
              <a:buChar char="•"/>
            </a:pPr>
            <a:r>
              <a:rPr lang="en-US" dirty="0" smtClean="0"/>
              <a:t>For loops</a:t>
            </a:r>
          </a:p>
          <a:p>
            <a:pPr marL="285750" indent="-285750">
              <a:lnSpc>
                <a:spcPct val="150000"/>
              </a:lnSpc>
              <a:buFont typeface="Arial" pitchFamily="34" charset="0"/>
              <a:buChar char="•"/>
            </a:pPr>
            <a:r>
              <a:rPr lang="en-US" dirty="0" smtClean="0"/>
              <a:t>While loops</a:t>
            </a:r>
          </a:p>
          <a:p>
            <a:pPr marL="285750" indent="-285750">
              <a:lnSpc>
                <a:spcPct val="150000"/>
              </a:lnSpc>
              <a:buFont typeface="Arial" pitchFamily="34" charset="0"/>
              <a:buChar char="•"/>
            </a:pPr>
            <a:r>
              <a:rPr lang="en-US" dirty="0" smtClean="0"/>
              <a:t>Repeat loops</a:t>
            </a:r>
          </a:p>
          <a:p>
            <a:pPr marL="285750" indent="-285750">
              <a:lnSpc>
                <a:spcPct val="150000"/>
              </a:lnSpc>
              <a:buFont typeface="Arial" pitchFamily="34" charset="0"/>
              <a:buChar char="•"/>
            </a:pPr>
            <a:r>
              <a:rPr lang="en-US" dirty="0" smtClean="0"/>
              <a:t>Interruption in Loops</a:t>
            </a:r>
          </a:p>
          <a:p>
            <a:pPr marL="285750" indent="-285750">
              <a:lnSpc>
                <a:spcPct val="150000"/>
              </a:lnSpc>
              <a:buFont typeface="Arial" pitchFamily="34" charset="0"/>
              <a:buChar char="•"/>
            </a:pPr>
            <a:r>
              <a:rPr lang="en-US" dirty="0" smtClean="0"/>
              <a:t>Vectorization</a:t>
            </a:r>
          </a:p>
          <a:p>
            <a:pPr marL="285750" indent="-285750">
              <a:lnSpc>
                <a:spcPct val="150000"/>
              </a:lnSpc>
              <a:buFont typeface="Arial" pitchFamily="34" charset="0"/>
              <a:buChar char="•"/>
            </a:pPr>
            <a:r>
              <a:rPr lang="en-US" dirty="0" smtClean="0"/>
              <a:t>Guidelines for usage</a:t>
            </a:r>
          </a:p>
          <a:p>
            <a:pPr marL="285750" indent="-285750">
              <a:lnSpc>
                <a:spcPct val="150000"/>
              </a:lnSpc>
              <a:buFont typeface="Arial" pitchFamily="34" charset="0"/>
              <a:buChar char="•"/>
            </a:pPr>
            <a:endParaRPr lang="en-US" dirty="0"/>
          </a:p>
          <a:p>
            <a:pPr>
              <a:lnSpc>
                <a:spcPct val="150000"/>
              </a:lnSpc>
            </a:pPr>
            <a:endParaRPr lang="en-US" dirty="0"/>
          </a:p>
          <a:p>
            <a:pPr>
              <a:lnSpc>
                <a:spcPct val="150000"/>
              </a:lnSpc>
            </a:pPr>
            <a:r>
              <a:rPr lang="en-US" dirty="0" smtClean="0"/>
              <a:t> </a:t>
            </a:r>
            <a:endParaRPr lang="en-US" dirty="0"/>
          </a:p>
          <a:p>
            <a:pPr>
              <a:lnSpc>
                <a:spcPct val="150000"/>
              </a:lnSpc>
            </a:pPr>
            <a:endParaRPr lang="en-US" dirty="0"/>
          </a:p>
          <a:p>
            <a:pPr>
              <a:lnSpc>
                <a:spcPct val="150000"/>
              </a:lnSpc>
            </a:pPr>
            <a:endParaRPr lang="en-US" dirty="0" smtClean="0"/>
          </a:p>
          <a:p>
            <a:pPr>
              <a:lnSpc>
                <a:spcPct val="150000"/>
              </a:lnSpc>
            </a:pPr>
            <a:endParaRPr lang="en-US" dirty="0"/>
          </a:p>
          <a:p>
            <a:pPr>
              <a:lnSpc>
                <a:spcPct val="150000"/>
              </a:lnSpc>
            </a:pPr>
            <a:endParaRPr lang="en-US" dirty="0" smtClean="0"/>
          </a:p>
        </p:txBody>
      </p:sp>
    </p:spTree>
    <p:extLst>
      <p:ext uri="{BB962C8B-B14F-4D97-AF65-F5344CB8AC3E}">
        <p14:creationId xmlns:p14="http://schemas.microsoft.com/office/powerpoint/2010/main" val="9753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4720" y="2648504"/>
            <a:ext cx="1501859" cy="523220"/>
          </a:xfrm>
          <a:prstGeom prst="rect">
            <a:avLst/>
          </a:prstGeom>
          <a:noFill/>
        </p:spPr>
        <p:txBody>
          <a:bodyPr wrap="square" rtlCol="0">
            <a:spAutoFit/>
          </a:bodyPr>
          <a:lstStyle/>
          <a:p>
            <a:r>
              <a:rPr lang="en-US" sz="1400" dirty="0" smtClean="0"/>
              <a:t>If condition is </a:t>
            </a:r>
            <a:r>
              <a:rPr lang="en-US" sz="1400" b="1" dirty="0" smtClean="0">
                <a:solidFill>
                  <a:schemeClr val="accent4">
                    <a:lumMod val="75000"/>
                  </a:schemeClr>
                </a:solidFill>
              </a:rPr>
              <a:t>TRUE</a:t>
            </a:r>
            <a:endParaRPr lang="en-US" sz="1400" b="1" dirty="0">
              <a:solidFill>
                <a:schemeClr val="accent4">
                  <a:lumMod val="75000"/>
                </a:schemeClr>
              </a:solidFill>
            </a:endParaRPr>
          </a:p>
        </p:txBody>
      </p:sp>
      <p:sp>
        <p:nvSpPr>
          <p:cNvPr id="2" name="Title 1"/>
          <p:cNvSpPr>
            <a:spLocks noGrp="1"/>
          </p:cNvSpPr>
          <p:nvPr>
            <p:ph type="title"/>
          </p:nvPr>
        </p:nvSpPr>
        <p:spPr/>
        <p:txBody>
          <a:bodyPr/>
          <a:lstStyle/>
          <a:p>
            <a:r>
              <a:rPr lang="en-US" dirty="0" smtClean="0"/>
              <a:t>Introduction to Loops</a:t>
            </a:r>
            <a:endParaRPr lang="en-US" dirty="0"/>
          </a:p>
        </p:txBody>
      </p:sp>
      <p:sp>
        <p:nvSpPr>
          <p:cNvPr id="3" name="Rectangle 2"/>
          <p:cNvSpPr/>
          <p:nvPr/>
        </p:nvSpPr>
        <p:spPr>
          <a:xfrm>
            <a:off x="69450" y="956631"/>
            <a:ext cx="9144000" cy="584775"/>
          </a:xfrm>
          <a:prstGeom prst="rect">
            <a:avLst/>
          </a:prstGeom>
        </p:spPr>
        <p:txBody>
          <a:bodyPr wrap="square">
            <a:spAutoFit/>
          </a:bodyPr>
          <a:lstStyle/>
          <a:p>
            <a:pPr marL="285750" indent="-285750">
              <a:buFont typeface="Arial" pitchFamily="34" charset="0"/>
              <a:buChar char="•"/>
            </a:pPr>
            <a:r>
              <a:rPr lang="en-US" sz="1600" dirty="0" smtClean="0"/>
              <a:t>Loops are used to execute </a:t>
            </a:r>
            <a:r>
              <a:rPr lang="en-US" sz="1600" dirty="0"/>
              <a:t>a block of code </a:t>
            </a:r>
            <a:r>
              <a:rPr lang="en-US" sz="1600" dirty="0" smtClean="0"/>
              <a:t>several times</a:t>
            </a:r>
          </a:p>
          <a:p>
            <a:pPr marL="285750" indent="-285750">
              <a:buFont typeface="Arial" pitchFamily="34" charset="0"/>
              <a:buChar char="•"/>
            </a:pPr>
            <a:r>
              <a:rPr lang="en-US" sz="1600" dirty="0" smtClean="0"/>
              <a:t>Below is a flowchart illustrating the working of a </a:t>
            </a:r>
            <a:r>
              <a:rPr lang="en-US" sz="1600" dirty="0"/>
              <a:t>loop statement in most </a:t>
            </a:r>
            <a:r>
              <a:rPr lang="en-US" sz="1600" dirty="0" smtClean="0"/>
              <a:t>programming languages (and R)</a:t>
            </a:r>
            <a:endParaRPr lang="en-US" sz="1600" dirty="0">
              <a:effectLst/>
            </a:endParaRPr>
          </a:p>
        </p:txBody>
      </p:sp>
      <p:sp>
        <p:nvSpPr>
          <p:cNvPr id="4" name="Rectangle 3"/>
          <p:cNvSpPr/>
          <p:nvPr/>
        </p:nvSpPr>
        <p:spPr>
          <a:xfrm>
            <a:off x="4599935" y="2135628"/>
            <a:ext cx="2150845" cy="3843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Conditional code</a:t>
            </a:r>
          </a:p>
        </p:txBody>
      </p:sp>
      <p:cxnSp>
        <p:nvCxnSpPr>
          <p:cNvPr id="7" name="Elbow Connector 6"/>
          <p:cNvCxnSpPr>
            <a:stCxn id="5" idx="3"/>
            <a:endCxn id="4" idx="2"/>
          </p:cNvCxnSpPr>
          <p:nvPr/>
        </p:nvCxnSpPr>
        <p:spPr>
          <a:xfrm flipV="1">
            <a:off x="4540647" y="2519965"/>
            <a:ext cx="1134711" cy="637448"/>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0"/>
            <a:endCxn id="19" idx="6"/>
          </p:cNvCxnSpPr>
          <p:nvPr/>
        </p:nvCxnSpPr>
        <p:spPr>
          <a:xfrm rot="16200000" flipV="1">
            <a:off x="4394157" y="854426"/>
            <a:ext cx="256808" cy="2305595"/>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47292" y="2003374"/>
            <a:ext cx="5863" cy="8228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097525" y="1754265"/>
            <a:ext cx="272238" cy="2491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cxnSp>
        <p:nvCxnSpPr>
          <p:cNvPr id="23" name="Straight Arrow Connector 22"/>
          <p:cNvCxnSpPr/>
          <p:nvPr/>
        </p:nvCxnSpPr>
        <p:spPr>
          <a:xfrm>
            <a:off x="3247292" y="3460002"/>
            <a:ext cx="0" cy="4003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92334" y="3324108"/>
            <a:ext cx="1579318" cy="523220"/>
          </a:xfrm>
          <a:prstGeom prst="rect">
            <a:avLst/>
          </a:prstGeom>
          <a:noFill/>
        </p:spPr>
        <p:txBody>
          <a:bodyPr wrap="square" rtlCol="0">
            <a:spAutoFit/>
          </a:bodyPr>
          <a:lstStyle/>
          <a:p>
            <a:r>
              <a:rPr lang="en-US" sz="1400" dirty="0" smtClean="0"/>
              <a:t>If condition is </a:t>
            </a:r>
            <a:br>
              <a:rPr lang="en-US" sz="1400" dirty="0" smtClean="0"/>
            </a:br>
            <a:r>
              <a:rPr lang="en-US" sz="1400" b="1" dirty="0" smtClean="0">
                <a:solidFill>
                  <a:schemeClr val="accent4">
                    <a:lumMod val="75000"/>
                  </a:schemeClr>
                </a:solidFill>
              </a:rPr>
              <a:t>FALSE</a:t>
            </a:r>
            <a:endParaRPr lang="en-US" sz="1400" b="1" dirty="0">
              <a:solidFill>
                <a:schemeClr val="accent4">
                  <a:lumMod val="75000"/>
                </a:schemeClr>
              </a:solidFill>
            </a:endParaRPr>
          </a:p>
        </p:txBody>
      </p:sp>
      <p:graphicFrame>
        <p:nvGraphicFramePr>
          <p:cNvPr id="35" name="Table 34"/>
          <p:cNvGraphicFramePr>
            <a:graphicFrameLocks noGrp="1"/>
          </p:cNvGraphicFramePr>
          <p:nvPr>
            <p:extLst>
              <p:ext uri="{D42A27DB-BD31-4B8C-83A1-F6EECF244321}">
                <p14:modId xmlns:p14="http://schemas.microsoft.com/office/powerpoint/2010/main" val="143565124"/>
              </p:ext>
            </p:extLst>
          </p:nvPr>
        </p:nvGraphicFramePr>
        <p:xfrm>
          <a:off x="298582" y="4024834"/>
          <a:ext cx="8720917" cy="2444894"/>
        </p:xfrm>
        <a:graphic>
          <a:graphicData uri="http://schemas.openxmlformats.org/drawingml/2006/table">
            <a:tbl>
              <a:tblPr firstRow="1" bandRow="1">
                <a:tableStyleId>{6E25E649-3F16-4E02-A733-19D2CDBF48F0}</a:tableStyleId>
              </a:tblPr>
              <a:tblGrid>
                <a:gridCol w="1473957"/>
                <a:gridCol w="7246960"/>
              </a:tblGrid>
              <a:tr h="320593">
                <a:tc>
                  <a:txBody>
                    <a:bodyPr/>
                    <a:lstStyle/>
                    <a:p>
                      <a:r>
                        <a:rPr lang="en-US" sz="1600" dirty="0" smtClean="0"/>
                        <a:t>Loop</a:t>
                      </a:r>
                      <a:r>
                        <a:rPr lang="en-US" sz="1600" baseline="0" dirty="0" smtClean="0"/>
                        <a:t> Type</a:t>
                      </a:r>
                      <a:endParaRPr lang="en-US" sz="1600" dirty="0"/>
                    </a:p>
                  </a:txBody>
                  <a:tcPr anchor="ctr"/>
                </a:tc>
                <a:tc>
                  <a:txBody>
                    <a:bodyPr/>
                    <a:lstStyle/>
                    <a:p>
                      <a:pPr algn="ctr"/>
                      <a:r>
                        <a:rPr lang="en-US" sz="1600" dirty="0" smtClean="0">
                          <a:effectLst/>
                        </a:rPr>
                        <a:t>Function</a:t>
                      </a:r>
                      <a:endParaRPr lang="en-US" sz="1600" dirty="0">
                        <a:effectLst/>
                      </a:endParaRPr>
                    </a:p>
                  </a:txBody>
                  <a:tcPr anchor="ctr"/>
                </a:tc>
              </a:tr>
              <a:tr h="744570">
                <a:tc>
                  <a:txBody>
                    <a:bodyPr/>
                    <a:lstStyle/>
                    <a:p>
                      <a:r>
                        <a:rPr lang="en-US" sz="1600" dirty="0" smtClean="0">
                          <a:hlinkClick r:id="rId2" action="ppaction://hlinkfile"/>
                        </a:rPr>
                        <a:t>for loop</a:t>
                      </a:r>
                      <a:r>
                        <a:rPr lang="en-US" sz="1600" dirty="0" smtClean="0"/>
                        <a:t> </a:t>
                      </a:r>
                      <a:endParaRPr lang="en-US" sz="1600" dirty="0"/>
                    </a:p>
                  </a:txBody>
                  <a:tcPr anchor="ctr"/>
                </a:tc>
                <a:tc>
                  <a:txBody>
                    <a:bodyPr/>
                    <a:lstStyle/>
                    <a:p>
                      <a:r>
                        <a:rPr lang="en-US" sz="1600" dirty="0" smtClean="0"/>
                        <a:t>Like </a:t>
                      </a:r>
                      <a:r>
                        <a:rPr lang="en-US" sz="1600" dirty="0"/>
                        <a:t>a while statement, except that it tests the condition at the end of the loop body</a:t>
                      </a:r>
                      <a:r>
                        <a:rPr lang="en-US" sz="1600" dirty="0" smtClean="0"/>
                        <a:t>. Number</a:t>
                      </a:r>
                      <a:r>
                        <a:rPr lang="en-US" sz="1600" baseline="0" dirty="0" smtClean="0"/>
                        <a:t> of iterations are fixed</a:t>
                      </a:r>
                      <a:endParaRPr lang="en-US" sz="1600" dirty="0"/>
                    </a:p>
                  </a:txBody>
                  <a:tcPr anchor="ctr"/>
                </a:tc>
              </a:tr>
              <a:tr h="744570">
                <a:tc>
                  <a:txBody>
                    <a:bodyPr/>
                    <a:lstStyle/>
                    <a:p>
                      <a:r>
                        <a:rPr lang="en-US" sz="1600" dirty="0" smtClean="0">
                          <a:hlinkClick r:id="rId3" action="ppaction://hlinkfile"/>
                        </a:rPr>
                        <a:t>while loop</a:t>
                      </a:r>
                      <a:r>
                        <a:rPr lang="en-US" sz="1600" dirty="0" smtClean="0"/>
                        <a:t> </a:t>
                      </a:r>
                      <a:endParaRPr lang="en-US" sz="1600" dirty="0"/>
                    </a:p>
                  </a:txBody>
                  <a:tcPr anchor="ctr"/>
                </a:tc>
                <a:tc>
                  <a:txBody>
                    <a:bodyPr/>
                    <a:lstStyle/>
                    <a:p>
                      <a:r>
                        <a:rPr lang="en-US" sz="1600" dirty="0" smtClean="0"/>
                        <a:t>Repeats </a:t>
                      </a:r>
                      <a:r>
                        <a:rPr lang="en-US" sz="1600" dirty="0"/>
                        <a:t>a statement or group of statements while a given condition is true. It tests the condition before executing the loop body.</a:t>
                      </a:r>
                    </a:p>
                  </a:txBody>
                  <a:tcPr anchor="ctr"/>
                </a:tc>
              </a:tr>
              <a:tr h="620474">
                <a:tc>
                  <a:txBody>
                    <a:bodyPr/>
                    <a:lstStyle/>
                    <a:p>
                      <a:r>
                        <a:rPr lang="en-US" sz="1600" dirty="0" smtClean="0">
                          <a:hlinkClick r:id="rId4" action="ppaction://hlinkfile"/>
                        </a:rPr>
                        <a:t>repeat loop</a:t>
                      </a:r>
                      <a:r>
                        <a:rPr lang="en-US" sz="1600" dirty="0" smtClean="0"/>
                        <a:t> </a:t>
                      </a:r>
                      <a:endParaRPr lang="en-US" sz="1600" dirty="0"/>
                    </a:p>
                  </a:txBody>
                  <a:tcPr anchor="ctr"/>
                </a:tc>
                <a:tc>
                  <a:txBody>
                    <a:bodyPr/>
                    <a:lstStyle/>
                    <a:p>
                      <a:r>
                        <a:rPr lang="en-US" sz="1600" dirty="0" smtClean="0"/>
                        <a:t>Executes </a:t>
                      </a:r>
                      <a:r>
                        <a:rPr lang="en-US" sz="1600" dirty="0"/>
                        <a:t>a sequence of statements multiple times and abbreviates the code that manages the loop variable.</a:t>
                      </a:r>
                    </a:p>
                  </a:txBody>
                  <a:tcPr anchor="ctr"/>
                </a:tc>
              </a:tr>
            </a:tbl>
          </a:graphicData>
        </a:graphic>
      </p:graphicFrame>
      <p:sp>
        <p:nvSpPr>
          <p:cNvPr id="5" name="Diamond 4"/>
          <p:cNvSpPr/>
          <p:nvPr/>
        </p:nvSpPr>
        <p:spPr>
          <a:xfrm>
            <a:off x="1938366" y="2826213"/>
            <a:ext cx="2602281" cy="66239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Condition</a:t>
            </a:r>
          </a:p>
        </p:txBody>
      </p:sp>
    </p:spTree>
    <p:extLst>
      <p:ext uri="{BB962C8B-B14F-4D97-AF65-F5344CB8AC3E}">
        <p14:creationId xmlns:p14="http://schemas.microsoft.com/office/powerpoint/2010/main" val="59742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81183" y="1152721"/>
            <a:ext cx="4353635" cy="523220"/>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One </a:t>
            </a:r>
            <a:r>
              <a:rPr lang="en-US" sz="1400" dirty="0"/>
              <a:t>or more initialization instructions within the </a:t>
            </a:r>
            <a:r>
              <a:rPr lang="en-US" sz="1400" b="1" dirty="0" err="1"/>
              <a:t>init</a:t>
            </a:r>
            <a:r>
              <a:rPr lang="en-US" sz="1400" dirty="0"/>
              <a:t> </a:t>
            </a:r>
            <a:r>
              <a:rPr lang="en-US" sz="1400" dirty="0" smtClean="0"/>
              <a:t>rectangle</a:t>
            </a:r>
          </a:p>
        </p:txBody>
      </p:sp>
      <p:pic>
        <p:nvPicPr>
          <p:cNvPr id="151554" name="Picture 2" descr="C:\Users\apurva101427\Desktop\flowchart1.png"/>
          <p:cNvPicPr>
            <a:picLocks noChangeAspect="1" noChangeArrowheads="1"/>
          </p:cNvPicPr>
          <p:nvPr/>
        </p:nvPicPr>
        <p:blipFill rotWithShape="1">
          <a:blip r:embed="rId2">
            <a:extLst>
              <a:ext uri="{28A0092B-C50C-407E-A947-70E740481C1C}">
                <a14:useLocalDpi xmlns:a14="http://schemas.microsoft.com/office/drawing/2010/main" val="0"/>
              </a:ext>
            </a:extLst>
          </a:blip>
          <a:srcRect l="3548" t="15481" r="66793" b="4264"/>
          <a:stretch/>
        </p:blipFill>
        <p:spPr bwMode="auto">
          <a:xfrm>
            <a:off x="2185168" y="1466620"/>
            <a:ext cx="2212748" cy="31692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For Loop</a:t>
            </a:r>
            <a:endParaRPr lang="en-US" dirty="0"/>
          </a:p>
        </p:txBody>
      </p:sp>
      <p:sp>
        <p:nvSpPr>
          <p:cNvPr id="8" name="TextBox 7"/>
          <p:cNvSpPr txBox="1"/>
          <p:nvPr/>
        </p:nvSpPr>
        <p:spPr>
          <a:xfrm>
            <a:off x="162297" y="5279611"/>
            <a:ext cx="8872521"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u="sng" dirty="0" smtClean="0">
                <a:latin typeface="Consolas" pitchFamily="49" charset="0"/>
                <a:cs typeface="Consolas" pitchFamily="49" charset="0"/>
              </a:rPr>
              <a:t>#Syntax</a:t>
            </a:r>
            <a:r>
              <a:rPr lang="en-US" sz="1400" smtClean="0">
                <a:latin typeface="Consolas" pitchFamily="49" charset="0"/>
                <a:cs typeface="Consolas" pitchFamily="49" charset="0"/>
              </a:rPr>
              <a:t/>
            </a:r>
            <a:br>
              <a:rPr lang="en-US" sz="1400" smtClean="0">
                <a:latin typeface="Consolas" pitchFamily="49" charset="0"/>
                <a:cs typeface="Consolas" pitchFamily="49" charset="0"/>
              </a:rPr>
            </a:br>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for </a:t>
            </a:r>
            <a:r>
              <a:rPr lang="en-US" sz="1400" dirty="0">
                <a:latin typeface="Consolas" pitchFamily="49" charset="0"/>
                <a:cs typeface="Consolas" pitchFamily="49" charset="0"/>
              </a:rPr>
              <a:t>(value in vector) {</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statements </a:t>
            </a:r>
          </a:p>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p:txBody>
      </p:sp>
      <p:cxnSp>
        <p:nvCxnSpPr>
          <p:cNvPr id="10" name="Elbow Connector 9"/>
          <p:cNvCxnSpPr>
            <a:stCxn id="9" idx="1"/>
          </p:cNvCxnSpPr>
          <p:nvPr/>
        </p:nvCxnSpPr>
        <p:spPr>
          <a:xfrm rot="10800000" flipV="1">
            <a:off x="3684897" y="1414331"/>
            <a:ext cx="996287" cy="261610"/>
          </a:xfrm>
          <a:prstGeom prst="bentConnector3">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697103" y="1965581"/>
            <a:ext cx="4353635" cy="1384995"/>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a:t>
            </a:r>
            <a:r>
              <a:rPr lang="en-US" sz="1400" b="1" dirty="0" smtClean="0"/>
              <a:t>Condition Evaluation</a:t>
            </a:r>
          </a:p>
          <a:p>
            <a:r>
              <a:rPr lang="en-US" sz="1400" dirty="0" smtClean="0"/>
              <a:t>Here, we test </a:t>
            </a:r>
            <a:r>
              <a:rPr lang="en-US" sz="1400" dirty="0"/>
              <a:t>whether v’s current value is within a specified </a:t>
            </a:r>
            <a:r>
              <a:rPr lang="en-US" sz="1400" dirty="0" smtClean="0"/>
              <a:t>range</a:t>
            </a:r>
            <a:br>
              <a:rPr lang="en-US" sz="1400" dirty="0" smtClean="0"/>
            </a:br>
            <a:r>
              <a:rPr lang="en-US" sz="1400" dirty="0" smtClean="0"/>
              <a:t>This </a:t>
            </a:r>
            <a:r>
              <a:rPr lang="en-US" sz="1400" dirty="0"/>
              <a:t>range is typically defined in the initialization, with something like (say) 1:100 in order to ensure that the loop is started</a:t>
            </a:r>
            <a:r>
              <a:rPr lang="en-US" sz="1400" dirty="0" smtClean="0"/>
              <a:t>.</a:t>
            </a:r>
            <a:endParaRPr lang="en-US" sz="1400" dirty="0"/>
          </a:p>
        </p:txBody>
      </p:sp>
      <p:sp>
        <p:nvSpPr>
          <p:cNvPr id="14" name="Rectangle 13"/>
          <p:cNvSpPr/>
          <p:nvPr/>
        </p:nvSpPr>
        <p:spPr>
          <a:xfrm>
            <a:off x="4681182" y="3685159"/>
            <a:ext cx="4353635" cy="1169551"/>
          </a:xfrm>
          <a:prstGeom prst="rect">
            <a:avLst/>
          </a:prstGeom>
          <a:solidFill>
            <a:schemeClr val="accent3">
              <a:lumMod val="20000"/>
              <a:lumOff val="80000"/>
            </a:schemeClr>
          </a:solidFill>
          <a:ln>
            <a:solidFill>
              <a:schemeClr val="tx1"/>
            </a:solidFill>
            <a:prstDash val="dash"/>
          </a:ln>
        </p:spPr>
        <p:txBody>
          <a:bodyPr wrap="square">
            <a:spAutoFit/>
          </a:bodyPr>
          <a:lstStyle/>
          <a:p>
            <a:pPr marL="0" lvl="1"/>
            <a:r>
              <a:rPr lang="en-US" sz="1400" dirty="0" smtClean="0"/>
              <a:t>      If </a:t>
            </a:r>
            <a:r>
              <a:rPr lang="en-US" sz="1400" dirty="0"/>
              <a:t>the condition is not met (logical </a:t>
            </a:r>
            <a:r>
              <a:rPr lang="en-US" sz="1400" b="1" dirty="0"/>
              <a:t>false, F in </a:t>
            </a:r>
            <a:r>
              <a:rPr lang="en-US" sz="1400" b="1" dirty="0" smtClean="0"/>
              <a:t>figure</a:t>
            </a:r>
            <a:r>
              <a:rPr lang="en-US" sz="1400" dirty="0"/>
              <a:t>) the loop is never executed, as indicated by the loose arrow on the right of the for loop structure. The program will then execute the first instruction found after the loop block</a:t>
            </a:r>
            <a:r>
              <a:rPr lang="en-US" sz="1400" dirty="0" smtClean="0"/>
              <a:t>.</a:t>
            </a:r>
            <a:endParaRPr lang="en-US" sz="1400" dirty="0"/>
          </a:p>
        </p:txBody>
      </p:sp>
      <p:cxnSp>
        <p:nvCxnSpPr>
          <p:cNvPr id="15" name="Elbow Connector 14"/>
          <p:cNvCxnSpPr/>
          <p:nvPr/>
        </p:nvCxnSpPr>
        <p:spPr>
          <a:xfrm rot="10800000" flipV="1">
            <a:off x="3548419" y="2098991"/>
            <a:ext cx="1132769" cy="398549"/>
          </a:xfrm>
          <a:prstGeom prst="bentConnector3">
            <a:avLst>
              <a:gd name="adj1" fmla="val 86144"/>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4" idx="1"/>
          </p:cNvCxnSpPr>
          <p:nvPr/>
        </p:nvCxnSpPr>
        <p:spPr>
          <a:xfrm rot="10800000">
            <a:off x="4060212" y="2569025"/>
            <a:ext cx="620971" cy="1700910"/>
          </a:xfrm>
          <a:prstGeom prst="bentConnector2">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7533" y="2157168"/>
            <a:ext cx="1861393" cy="2462213"/>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If </a:t>
            </a:r>
            <a:r>
              <a:rPr lang="en-US" sz="1400" dirty="0"/>
              <a:t>the condition is verified, a certain instruction – or block of instructions- </a:t>
            </a:r>
            <a:r>
              <a:rPr lang="en-US" sz="1400" b="1" dirty="0"/>
              <a:t>i1</a:t>
            </a:r>
            <a:r>
              <a:rPr lang="en-US" sz="1400" dirty="0"/>
              <a:t> is executed. Once this is done, the condition is evaluated again, as indicated by the lines going from i1 back to the top, immediately after the </a:t>
            </a:r>
            <a:r>
              <a:rPr lang="en-US" sz="1400" dirty="0" err="1"/>
              <a:t>init</a:t>
            </a:r>
            <a:r>
              <a:rPr lang="en-US" sz="1400" dirty="0"/>
              <a:t> box</a:t>
            </a:r>
          </a:p>
        </p:txBody>
      </p:sp>
      <p:cxnSp>
        <p:nvCxnSpPr>
          <p:cNvPr id="28" name="Elbow Connector 27"/>
          <p:cNvCxnSpPr>
            <a:stCxn id="27" idx="3"/>
          </p:cNvCxnSpPr>
          <p:nvPr/>
        </p:nvCxnSpPr>
        <p:spPr>
          <a:xfrm flipV="1">
            <a:off x="1978926" y="3301676"/>
            <a:ext cx="873456" cy="86599"/>
          </a:xfrm>
          <a:prstGeom prst="bentConnector3">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715610" y="1172345"/>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p>
        </p:txBody>
      </p:sp>
      <p:sp>
        <p:nvSpPr>
          <p:cNvPr id="33" name="Oval 32"/>
          <p:cNvSpPr/>
          <p:nvPr/>
        </p:nvSpPr>
        <p:spPr>
          <a:xfrm>
            <a:off x="4711663" y="1971557"/>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2</a:t>
            </a:r>
          </a:p>
        </p:txBody>
      </p:sp>
      <p:sp>
        <p:nvSpPr>
          <p:cNvPr id="34" name="Oval 33"/>
          <p:cNvSpPr/>
          <p:nvPr/>
        </p:nvSpPr>
        <p:spPr>
          <a:xfrm>
            <a:off x="4700974" y="3679358"/>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3</a:t>
            </a:r>
          </a:p>
        </p:txBody>
      </p:sp>
      <p:sp>
        <p:nvSpPr>
          <p:cNvPr id="35" name="Oval 34"/>
          <p:cNvSpPr/>
          <p:nvPr/>
        </p:nvSpPr>
        <p:spPr>
          <a:xfrm>
            <a:off x="148649" y="2156341"/>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4</a:t>
            </a:r>
            <a:endParaRPr lang="en-US" sz="1400" b="1" dirty="0" smtClean="0">
              <a:solidFill>
                <a:schemeClr val="bg1"/>
              </a:solidFill>
            </a:endParaRPr>
          </a:p>
        </p:txBody>
      </p:sp>
      <p:sp>
        <p:nvSpPr>
          <p:cNvPr id="31" name="Rectangle 30"/>
          <p:cNvSpPr/>
          <p:nvPr/>
        </p:nvSpPr>
        <p:spPr>
          <a:xfrm>
            <a:off x="117533" y="996287"/>
            <a:ext cx="1828800" cy="3657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Flowchart</a:t>
            </a:r>
          </a:p>
        </p:txBody>
      </p:sp>
    </p:spTree>
    <p:extLst>
      <p:ext uri="{BB962C8B-B14F-4D97-AF65-F5344CB8AC3E}">
        <p14:creationId xmlns:p14="http://schemas.microsoft.com/office/powerpoint/2010/main" val="1346402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for loops</a:t>
            </a:r>
            <a:endParaRPr lang="en-US" dirty="0"/>
          </a:p>
        </p:txBody>
      </p:sp>
      <p:sp>
        <p:nvSpPr>
          <p:cNvPr id="6" name="Rectangle 5"/>
          <p:cNvSpPr/>
          <p:nvPr/>
        </p:nvSpPr>
        <p:spPr>
          <a:xfrm>
            <a:off x="177417" y="1028343"/>
            <a:ext cx="8802807" cy="5262979"/>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Here </a:t>
            </a:r>
            <a:r>
              <a:rPr lang="en-US" sz="1400" dirty="0">
                <a:latin typeface="Consolas" pitchFamily="49" charset="0"/>
                <a:cs typeface="Consolas" pitchFamily="49" charset="0"/>
              </a:rPr>
              <a:t>is an example of a simple for </a:t>
            </a:r>
            <a:r>
              <a:rPr lang="en-US" sz="1400" dirty="0" smtClean="0">
                <a:latin typeface="Consolas" pitchFamily="49" charset="0"/>
                <a:cs typeface="Consolas" pitchFamily="49" charset="0"/>
              </a:rPr>
              <a:t>loop</a:t>
            </a:r>
          </a:p>
          <a:p>
            <a:r>
              <a:rPr lang="en-US" sz="1400" dirty="0" smtClean="0">
                <a:latin typeface="Consolas" pitchFamily="49" charset="0"/>
                <a:cs typeface="Consolas" pitchFamily="49" charset="0"/>
              </a:rPr>
              <a:t>&gt; u1 </a:t>
            </a:r>
            <a:r>
              <a:rPr lang="en-US" sz="1400" dirty="0">
                <a:latin typeface="Consolas" pitchFamily="49" charset="0"/>
                <a:cs typeface="Consolas" pitchFamily="49" charset="0"/>
              </a:rPr>
              <a:t>&lt;- </a:t>
            </a:r>
            <a:r>
              <a:rPr lang="en-US" sz="1400" dirty="0" err="1">
                <a:latin typeface="Consolas" pitchFamily="49" charset="0"/>
                <a:cs typeface="Consolas" pitchFamily="49" charset="0"/>
              </a:rPr>
              <a:t>rnorm</a:t>
            </a:r>
            <a:r>
              <a:rPr lang="en-US" sz="1400" dirty="0">
                <a:latin typeface="Consolas" pitchFamily="49" charset="0"/>
                <a:cs typeface="Consolas" pitchFamily="49" charset="0"/>
              </a:rPr>
              <a:t>(30) # create a vector filled with random normal </a:t>
            </a:r>
            <a:r>
              <a:rPr lang="en-US" sz="1400" dirty="0" smtClean="0">
                <a:latin typeface="Consolas" pitchFamily="49" charset="0"/>
                <a:cs typeface="Consolas" pitchFamily="49" charset="0"/>
              </a:rPr>
              <a:t>values</a:t>
            </a:r>
          </a:p>
          <a:p>
            <a:r>
              <a:rPr lang="en-US" sz="1400" dirty="0" smtClean="0">
                <a:latin typeface="Consolas" pitchFamily="49" charset="0"/>
                <a:cs typeface="Consolas" pitchFamily="49" charset="0"/>
              </a:rPr>
              <a:t>&gt; print</a:t>
            </a:r>
            <a:r>
              <a:rPr lang="en-US" sz="1400" dirty="0">
                <a:latin typeface="Consolas" pitchFamily="49" charset="0"/>
                <a:cs typeface="Consolas" pitchFamily="49" charset="0"/>
              </a:rPr>
              <a:t>("This loop calculates the square of the first 10 elements of vector u1</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usq</a:t>
            </a:r>
            <a:r>
              <a:rPr lang="en-US" sz="1400" dirty="0" smtClean="0">
                <a:latin typeface="Consolas" pitchFamily="49" charset="0"/>
                <a:cs typeface="Consolas" pitchFamily="49" charset="0"/>
              </a:rPr>
              <a:t>&lt;-0</a:t>
            </a:r>
          </a:p>
          <a:p>
            <a:r>
              <a:rPr lang="en-US" sz="1400" dirty="0" smtClean="0">
                <a:latin typeface="Consolas" pitchFamily="49" charset="0"/>
                <a:cs typeface="Consolas" pitchFamily="49" charset="0"/>
              </a:rPr>
              <a:t>&gt; for(i </a:t>
            </a:r>
            <a:r>
              <a:rPr lang="en-US" sz="1400" dirty="0">
                <a:latin typeface="Consolas" pitchFamily="49" charset="0"/>
                <a:cs typeface="Consolas" pitchFamily="49" charset="0"/>
              </a:rPr>
              <a:t>in 1:10)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usq</a:t>
            </a:r>
            <a:r>
              <a:rPr lang="en-US" sz="1400" dirty="0">
                <a:latin typeface="Consolas" pitchFamily="49" charset="0"/>
                <a:cs typeface="Consolas" pitchFamily="49" charset="0"/>
              </a:rPr>
              <a:t>[i]&lt;-u1[i]*u1[i] # i-</a:t>
            </a:r>
            <a:r>
              <a:rPr lang="en-US" sz="1400" dirty="0" err="1">
                <a:latin typeface="Consolas" pitchFamily="49" charset="0"/>
                <a:cs typeface="Consolas" pitchFamily="49" charset="0"/>
              </a:rPr>
              <a:t>th</a:t>
            </a:r>
            <a:r>
              <a:rPr lang="en-US" sz="1400" dirty="0">
                <a:latin typeface="Consolas" pitchFamily="49" charset="0"/>
                <a:cs typeface="Consolas" pitchFamily="49" charset="0"/>
              </a:rPr>
              <a:t> element of u1 squared into i-</a:t>
            </a:r>
            <a:r>
              <a:rPr lang="en-US" sz="1400" dirty="0" err="1">
                <a:latin typeface="Consolas" pitchFamily="49" charset="0"/>
                <a:cs typeface="Consolas" pitchFamily="49" charset="0"/>
              </a:rPr>
              <a:t>th</a:t>
            </a:r>
            <a:r>
              <a:rPr lang="en-US" sz="1400" dirty="0">
                <a:latin typeface="Consolas" pitchFamily="49" charset="0"/>
                <a:cs typeface="Consolas" pitchFamily="49" charset="0"/>
              </a:rPr>
              <a:t> position of </a:t>
            </a:r>
            <a:r>
              <a:rPr lang="en-US" sz="1400" dirty="0" err="1">
                <a:latin typeface="Consolas" pitchFamily="49" charset="0"/>
                <a:cs typeface="Consolas" pitchFamily="49" charset="0"/>
              </a:rPr>
              <a:t>usq</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a:t>
            </a:r>
            <a:r>
              <a:rPr lang="en-US" sz="1400" dirty="0" err="1">
                <a:latin typeface="Consolas" pitchFamily="49" charset="0"/>
                <a:cs typeface="Consolas" pitchFamily="49" charset="0"/>
              </a:rPr>
              <a:t>usq</a:t>
            </a:r>
            <a:r>
              <a:rPr lang="en-US" sz="1400" dirty="0">
                <a:latin typeface="Consolas" pitchFamily="49" charset="0"/>
                <a:cs typeface="Consolas" pitchFamily="49" charset="0"/>
              </a:rPr>
              <a:t>[i])</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print(i</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a:latin typeface="Consolas" pitchFamily="49" charset="0"/>
                <a:cs typeface="Consolas" pitchFamily="49" charset="0"/>
              </a:rPr>
              <a:t>&gt; # Since for loops have fixed no of </a:t>
            </a:r>
            <a:r>
              <a:rPr lang="en-US" sz="1400" dirty="0" smtClean="0">
                <a:latin typeface="Consolas" pitchFamily="49" charset="0"/>
                <a:cs typeface="Consolas" pitchFamily="49" charset="0"/>
              </a:rPr>
              <a:t>iterations, for </a:t>
            </a:r>
            <a:r>
              <a:rPr lang="en-US" sz="1400" dirty="0">
                <a:latin typeface="Consolas" pitchFamily="49" charset="0"/>
                <a:cs typeface="Consolas" pitchFamily="49" charset="0"/>
              </a:rPr>
              <a:t>loops may be </a:t>
            </a:r>
            <a:r>
              <a:rPr lang="en-US" sz="1400" dirty="0" smtClean="0">
                <a:latin typeface="Consolas" pitchFamily="49" charset="0"/>
                <a:cs typeface="Consolas" pitchFamily="49" charset="0"/>
              </a:rPr>
              <a:t>nested</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#Suppose </a:t>
            </a:r>
            <a:r>
              <a:rPr lang="en-US" sz="1400" dirty="0">
                <a:latin typeface="Consolas" pitchFamily="49" charset="0"/>
                <a:cs typeface="Consolas" pitchFamily="49" charset="0"/>
              </a:rPr>
              <a:t>we wish to manipulate a bi-dimensional array by setting its elements to </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#specific </a:t>
            </a:r>
            <a:r>
              <a:rPr lang="en-US" sz="1400" dirty="0">
                <a:latin typeface="Consolas" pitchFamily="49" charset="0"/>
                <a:cs typeface="Consolas" pitchFamily="49" charset="0"/>
              </a:rPr>
              <a:t>values; we might do something like this:</a:t>
            </a: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nested for: multiplication </a:t>
            </a:r>
            <a:r>
              <a:rPr lang="en-US" sz="1400" dirty="0" smtClean="0">
                <a:latin typeface="Consolas" pitchFamily="49" charset="0"/>
                <a:cs typeface="Consolas" pitchFamily="49" charset="0"/>
              </a:rPr>
              <a:t>table</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mymat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matrix(</a:t>
            </a:r>
            <a:r>
              <a:rPr lang="en-US" sz="1400" dirty="0" err="1">
                <a:latin typeface="Consolas" pitchFamily="49" charset="0"/>
                <a:cs typeface="Consolas" pitchFamily="49" charset="0"/>
              </a:rPr>
              <a:t>nrow</a:t>
            </a:r>
            <a:r>
              <a:rPr lang="en-US" sz="1400" dirty="0">
                <a:latin typeface="Consolas" pitchFamily="49" charset="0"/>
                <a:cs typeface="Consolas" pitchFamily="49" charset="0"/>
              </a:rPr>
              <a:t>=30, </a:t>
            </a:r>
            <a:r>
              <a:rPr lang="en-US" sz="1400" dirty="0" err="1">
                <a:latin typeface="Consolas" pitchFamily="49" charset="0"/>
                <a:cs typeface="Consolas" pitchFamily="49" charset="0"/>
              </a:rPr>
              <a:t>ncol</a:t>
            </a:r>
            <a:r>
              <a:rPr lang="en-US" sz="1400" dirty="0">
                <a:latin typeface="Consolas" pitchFamily="49" charset="0"/>
                <a:cs typeface="Consolas" pitchFamily="49" charset="0"/>
              </a:rPr>
              <a:t>=30) # create a 30 x 30 </a:t>
            </a:r>
            <a:r>
              <a:rPr lang="en-US" sz="1400" dirty="0" smtClean="0">
                <a:latin typeface="Consolas" pitchFamily="49" charset="0"/>
                <a:cs typeface="Consolas" pitchFamily="49" charset="0"/>
              </a:rPr>
              <a:t>matrix</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for(i </a:t>
            </a:r>
            <a:r>
              <a:rPr lang="en-US" sz="1400" dirty="0">
                <a:latin typeface="Consolas" pitchFamily="49" charset="0"/>
                <a:cs typeface="Consolas" pitchFamily="49" charset="0"/>
              </a:rPr>
              <a:t>in 1:dim(</a:t>
            </a:r>
            <a:r>
              <a:rPr lang="en-US" sz="1400" dirty="0" err="1">
                <a:latin typeface="Consolas" pitchFamily="49" charset="0"/>
                <a:cs typeface="Consolas" pitchFamily="49" charset="0"/>
              </a:rPr>
              <a:t>mymat</a:t>
            </a:r>
            <a:r>
              <a:rPr lang="en-US" sz="1400" dirty="0">
                <a:latin typeface="Consolas" pitchFamily="49" charset="0"/>
                <a:cs typeface="Consolas" pitchFamily="49" charset="0"/>
              </a:rPr>
              <a:t>)[1])  # for each row</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for(j in 1:dim(</a:t>
            </a:r>
            <a:r>
              <a:rPr lang="en-US" sz="1400" dirty="0" err="1">
                <a:latin typeface="Consolas" pitchFamily="49" charset="0"/>
                <a:cs typeface="Consolas" pitchFamily="49" charset="0"/>
              </a:rPr>
              <a:t>mymat</a:t>
            </a:r>
            <a:r>
              <a:rPr lang="en-US" sz="1400" dirty="0">
                <a:latin typeface="Consolas" pitchFamily="49" charset="0"/>
                <a:cs typeface="Consolas" pitchFamily="49" charset="0"/>
              </a:rPr>
              <a:t>)[2]) # for each column</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mymat</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 = i*j     # assign values based on position: product of two indexes</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8127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purva101427\Desktop\flowchart1.png"/>
          <p:cNvPicPr>
            <a:picLocks noChangeAspect="1" noChangeArrowheads="1"/>
          </p:cNvPicPr>
          <p:nvPr/>
        </p:nvPicPr>
        <p:blipFill rotWithShape="1">
          <a:blip r:embed="rId2">
            <a:extLst>
              <a:ext uri="{28A0092B-C50C-407E-A947-70E740481C1C}">
                <a14:useLocalDpi xmlns:a14="http://schemas.microsoft.com/office/drawing/2010/main" val="0"/>
              </a:ext>
            </a:extLst>
          </a:blip>
          <a:srcRect l="39456" t="14957" r="34290" b="6520"/>
          <a:stretch/>
        </p:blipFill>
        <p:spPr bwMode="auto">
          <a:xfrm>
            <a:off x="2481312" y="1416639"/>
            <a:ext cx="2019130" cy="31963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681183" y="1152721"/>
            <a:ext cx="4353635" cy="307777"/>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One </a:t>
            </a:r>
            <a:r>
              <a:rPr lang="en-US" sz="1400" dirty="0"/>
              <a:t>or more initialization </a:t>
            </a:r>
            <a:r>
              <a:rPr lang="en-US" sz="1400" dirty="0" smtClean="0"/>
              <a:t>instructions</a:t>
            </a:r>
          </a:p>
        </p:txBody>
      </p:sp>
      <p:sp>
        <p:nvSpPr>
          <p:cNvPr id="2" name="Title 1"/>
          <p:cNvSpPr>
            <a:spLocks noGrp="1"/>
          </p:cNvSpPr>
          <p:nvPr>
            <p:ph type="title"/>
          </p:nvPr>
        </p:nvSpPr>
        <p:spPr/>
        <p:txBody>
          <a:bodyPr/>
          <a:lstStyle/>
          <a:p>
            <a:r>
              <a:rPr lang="en-US" dirty="0" smtClean="0"/>
              <a:t>While loop</a:t>
            </a:r>
            <a:endParaRPr lang="en-US" dirty="0"/>
          </a:p>
        </p:txBody>
      </p:sp>
      <p:sp>
        <p:nvSpPr>
          <p:cNvPr id="8" name="TextBox 7"/>
          <p:cNvSpPr txBox="1"/>
          <p:nvPr/>
        </p:nvSpPr>
        <p:spPr>
          <a:xfrm>
            <a:off x="175945" y="5580557"/>
            <a:ext cx="4353636" cy="954107"/>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smtClean="0">
                <a:latin typeface="Consolas" pitchFamily="49" charset="0"/>
                <a:cs typeface="Consolas" pitchFamily="49" charset="0"/>
              </a:rPr>
              <a:t>&gt; </a:t>
            </a:r>
            <a:r>
              <a:rPr lang="en-US" sz="1400" u="sng" dirty="0" smtClean="0">
                <a:latin typeface="Consolas" pitchFamily="49" charset="0"/>
                <a:cs typeface="Consolas" pitchFamily="49" charset="0"/>
              </a:rPr>
              <a:t>#Syntax</a:t>
            </a:r>
            <a:r>
              <a:rPr lang="en-US" sz="1400" smtClean="0">
                <a:latin typeface="Consolas" pitchFamily="49" charset="0"/>
                <a:cs typeface="Consolas" pitchFamily="49" charset="0"/>
              </a:rPr>
              <a:t/>
            </a:r>
            <a:br>
              <a:rPr lang="en-US" sz="1400" smtClean="0">
                <a:latin typeface="Consolas" pitchFamily="49" charset="0"/>
                <a:cs typeface="Consolas" pitchFamily="49" charset="0"/>
              </a:rPr>
            </a:br>
            <a:r>
              <a:rPr lang="en-US" sz="1400" smtClean="0">
                <a:latin typeface="Consolas" pitchFamily="49" charset="0"/>
                <a:cs typeface="Consolas" pitchFamily="49" charset="0"/>
              </a:rPr>
              <a:t>&gt; </a:t>
            </a:r>
            <a:r>
              <a:rPr lang="en-US" sz="1400" dirty="0">
                <a:latin typeface="Consolas" pitchFamily="49" charset="0"/>
                <a:cs typeface="Consolas" pitchFamily="49" charset="0"/>
              </a:rPr>
              <a:t>while (</a:t>
            </a:r>
            <a:r>
              <a:rPr lang="en-US" sz="1400" dirty="0" err="1">
                <a:latin typeface="Consolas" pitchFamily="49" charset="0"/>
                <a:cs typeface="Consolas" pitchFamily="49" charset="0"/>
              </a:rPr>
              <a:t>test_expression</a:t>
            </a:r>
            <a:r>
              <a:rPr lang="en-US" sz="1400" dirty="0">
                <a:latin typeface="Consolas" pitchFamily="49" charset="0"/>
                <a:cs typeface="Consolas" pitchFamily="49" charset="0"/>
              </a:rPr>
              <a:t>) {</a:t>
            </a:r>
          </a:p>
          <a:p>
            <a:r>
              <a:rPr lang="en-US" sz="1400" smtClean="0">
                <a:latin typeface="Consolas" pitchFamily="49" charset="0"/>
                <a:cs typeface="Consolas" pitchFamily="49" charset="0"/>
              </a:rPr>
              <a:t>&gt; </a:t>
            </a:r>
            <a:r>
              <a:rPr lang="en-US" sz="1400" dirty="0">
                <a:latin typeface="Consolas" pitchFamily="49" charset="0"/>
                <a:cs typeface="Consolas" pitchFamily="49" charset="0"/>
              </a:rPr>
              <a:t>statements </a:t>
            </a:r>
          </a:p>
          <a:p>
            <a:r>
              <a:rPr lang="en-US" sz="1400" smtClean="0">
                <a:latin typeface="Consolas" pitchFamily="49" charset="0"/>
                <a:cs typeface="Consolas" pitchFamily="49" charset="0"/>
              </a:rPr>
              <a:t>&gt; </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p:txBody>
      </p:sp>
      <p:cxnSp>
        <p:nvCxnSpPr>
          <p:cNvPr id="10" name="Elbow Connector 9"/>
          <p:cNvCxnSpPr>
            <a:stCxn id="9" idx="1"/>
          </p:cNvCxnSpPr>
          <p:nvPr/>
        </p:nvCxnSpPr>
        <p:spPr>
          <a:xfrm rot="10800000" flipV="1">
            <a:off x="3944203" y="1306609"/>
            <a:ext cx="736980" cy="460775"/>
          </a:xfrm>
          <a:prstGeom prst="bentConnector3">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697103" y="1919281"/>
            <a:ext cx="4353635" cy="1384995"/>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a:t>
            </a:r>
            <a:r>
              <a:rPr lang="en-US" sz="1400" b="1" dirty="0" smtClean="0"/>
              <a:t>Condit: The loop exit condition</a:t>
            </a:r>
            <a:r>
              <a:rPr lang="en-US" sz="1400" dirty="0" smtClean="0"/>
              <a:t/>
            </a:r>
            <a:br>
              <a:rPr lang="en-US" sz="1400" dirty="0" smtClean="0"/>
            </a:br>
            <a:r>
              <a:rPr lang="en-US" sz="1400" dirty="0" smtClean="0"/>
              <a:t>Logical </a:t>
            </a:r>
            <a:r>
              <a:rPr lang="en-US" sz="1400" dirty="0"/>
              <a:t>condition which is typically expressed by the comparison between a control variable and a value, by means of greater/less than or equal to, although any expression which evaluates to a logical value, T or F is perfectly legitimate</a:t>
            </a:r>
            <a:r>
              <a:rPr lang="en-US" sz="1400" dirty="0" smtClean="0"/>
              <a:t>.</a:t>
            </a:r>
          </a:p>
        </p:txBody>
      </p:sp>
      <p:sp>
        <p:nvSpPr>
          <p:cNvPr id="14" name="Rectangle 13"/>
          <p:cNvSpPr/>
          <p:nvPr/>
        </p:nvSpPr>
        <p:spPr>
          <a:xfrm>
            <a:off x="4681182" y="3835634"/>
            <a:ext cx="4353635" cy="2031325"/>
          </a:xfrm>
          <a:prstGeom prst="rect">
            <a:avLst/>
          </a:prstGeom>
          <a:solidFill>
            <a:schemeClr val="accent3">
              <a:lumMod val="20000"/>
              <a:lumOff val="80000"/>
            </a:schemeClr>
          </a:solidFill>
          <a:ln>
            <a:solidFill>
              <a:schemeClr val="tx1"/>
            </a:solidFill>
            <a:prstDash val="dash"/>
          </a:ln>
        </p:spPr>
        <p:txBody>
          <a:bodyPr wrap="square">
            <a:spAutoFit/>
          </a:bodyPr>
          <a:lstStyle/>
          <a:p>
            <a:pPr marL="0" lvl="1"/>
            <a:r>
              <a:rPr lang="en-US" sz="1400" dirty="0" smtClean="0"/>
              <a:t>      When the </a:t>
            </a:r>
            <a:r>
              <a:rPr lang="en-US" sz="1400" dirty="0"/>
              <a:t>result is </a:t>
            </a:r>
            <a:r>
              <a:rPr lang="en-US" sz="1400" b="1" dirty="0" smtClean="0"/>
              <a:t>FALSE </a:t>
            </a:r>
            <a:r>
              <a:rPr lang="en-US" sz="1400" b="1" dirty="0"/>
              <a:t>(F)</a:t>
            </a:r>
            <a:r>
              <a:rPr lang="en-US" sz="1400" dirty="0"/>
              <a:t>, the loop </a:t>
            </a:r>
            <a:r>
              <a:rPr lang="en-US" sz="1400" dirty="0" smtClean="0"/>
              <a:t>ends, indicated </a:t>
            </a:r>
            <a:r>
              <a:rPr lang="en-US" sz="1400" dirty="0"/>
              <a:t>by the loose arrow on the right of the figure. The program will then execute the first instruction it finds after the loop </a:t>
            </a:r>
            <a:r>
              <a:rPr lang="en-US" sz="1400" dirty="0" smtClean="0"/>
              <a:t>block.</a:t>
            </a:r>
          </a:p>
          <a:p>
            <a:pPr marL="0" lvl="1"/>
            <a:endParaRPr lang="en-US" sz="1400" dirty="0"/>
          </a:p>
          <a:p>
            <a:pPr marL="0" lvl="1"/>
            <a:r>
              <a:rPr lang="en-US" sz="1400" i="1" dirty="0" smtClean="0"/>
              <a:t>Note:</a:t>
            </a:r>
          </a:p>
          <a:p>
            <a:pPr marL="285750" lvl="1" indent="-285750">
              <a:buFont typeface="Arial" pitchFamily="34" charset="0"/>
              <a:buChar char="•"/>
            </a:pPr>
            <a:r>
              <a:rPr lang="en-US" sz="1400" dirty="0" smtClean="0"/>
              <a:t>If the result is FALSE during the first check (after initialization), the loop is never executed</a:t>
            </a:r>
          </a:p>
          <a:p>
            <a:pPr marL="285750" lvl="1" indent="-285750">
              <a:buFont typeface="Arial" pitchFamily="34" charset="0"/>
              <a:buChar char="•"/>
            </a:pPr>
            <a:r>
              <a:rPr lang="en-US" sz="1400" dirty="0" smtClean="0"/>
              <a:t>If this result is never FALSE, the loop never ends</a:t>
            </a:r>
            <a:endParaRPr lang="en-US" sz="1400" b="1" dirty="0"/>
          </a:p>
        </p:txBody>
      </p:sp>
      <p:cxnSp>
        <p:nvCxnSpPr>
          <p:cNvPr id="15" name="Elbow Connector 14"/>
          <p:cNvCxnSpPr/>
          <p:nvPr/>
        </p:nvCxnSpPr>
        <p:spPr>
          <a:xfrm rot="10800000" flipV="1">
            <a:off x="3831221" y="2098990"/>
            <a:ext cx="849968" cy="427510"/>
          </a:xfrm>
          <a:prstGeom prst="bentConnector3">
            <a:avLst>
              <a:gd name="adj1" fmla="val 71677"/>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34" idx="0"/>
          </p:cNvCxnSpPr>
          <p:nvPr/>
        </p:nvCxnSpPr>
        <p:spPr>
          <a:xfrm rot="16200000" flipV="1">
            <a:off x="4440164" y="3431863"/>
            <a:ext cx="238343" cy="534448"/>
          </a:xfrm>
          <a:prstGeom prst="bentConnector2">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2373337" y="2611778"/>
            <a:ext cx="774975" cy="692498"/>
          </a:xfrm>
          <a:prstGeom prst="bentConnector3">
            <a:avLst>
              <a:gd name="adj1" fmla="val 38052"/>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750335" y="1172345"/>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p>
        </p:txBody>
      </p:sp>
      <p:sp>
        <p:nvSpPr>
          <p:cNvPr id="33" name="Oval 32"/>
          <p:cNvSpPr/>
          <p:nvPr/>
        </p:nvSpPr>
        <p:spPr>
          <a:xfrm>
            <a:off x="4711663" y="1913682"/>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2</a:t>
            </a:r>
          </a:p>
        </p:txBody>
      </p:sp>
      <p:sp>
        <p:nvSpPr>
          <p:cNvPr id="34" name="Oval 33"/>
          <p:cNvSpPr/>
          <p:nvPr/>
        </p:nvSpPr>
        <p:spPr>
          <a:xfrm>
            <a:off x="4689399" y="3818258"/>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5</a:t>
            </a:r>
          </a:p>
        </p:txBody>
      </p:sp>
      <p:sp>
        <p:nvSpPr>
          <p:cNvPr id="31" name="Rectangle 30"/>
          <p:cNvSpPr/>
          <p:nvPr/>
        </p:nvSpPr>
        <p:spPr>
          <a:xfrm>
            <a:off x="117533" y="996287"/>
            <a:ext cx="1828800" cy="3657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Flowchart</a:t>
            </a:r>
          </a:p>
        </p:txBody>
      </p:sp>
      <p:sp>
        <p:nvSpPr>
          <p:cNvPr id="19" name="Rectangle 18"/>
          <p:cNvSpPr/>
          <p:nvPr/>
        </p:nvSpPr>
        <p:spPr>
          <a:xfrm>
            <a:off x="148649" y="3223227"/>
            <a:ext cx="2282563" cy="2246769"/>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a:t>
            </a:r>
            <a:r>
              <a:rPr lang="en-US" sz="1400" b="1" dirty="0" smtClean="0"/>
              <a:t>i2</a:t>
            </a:r>
            <a:r>
              <a:rPr lang="en-US" sz="1400" dirty="0" smtClean="0"/>
              <a:t> serves </a:t>
            </a:r>
            <a:r>
              <a:rPr lang="en-US" sz="1400" dirty="0"/>
              <a:t>as </a:t>
            </a:r>
            <a:r>
              <a:rPr lang="en-US" sz="1400" dirty="0" smtClean="0"/>
              <a:t>a means to exit the loop. It can be:</a:t>
            </a:r>
          </a:p>
          <a:p>
            <a:pPr marL="285750" indent="-285750">
              <a:buFont typeface="Arial" pitchFamily="34" charset="0"/>
              <a:buChar char="•"/>
            </a:pPr>
            <a:r>
              <a:rPr lang="en-US" sz="1400" dirty="0"/>
              <a:t>A</a:t>
            </a:r>
            <a:r>
              <a:rPr lang="en-US" sz="1400" dirty="0" smtClean="0"/>
              <a:t>n </a:t>
            </a:r>
            <a:r>
              <a:rPr lang="en-US" sz="1400" dirty="0"/>
              <a:t>update for the control variable, which may alter the result of the condition at the start of the </a:t>
            </a:r>
            <a:r>
              <a:rPr lang="en-US" sz="1400" dirty="0" smtClean="0"/>
              <a:t>loop</a:t>
            </a:r>
          </a:p>
          <a:p>
            <a:pPr marL="285750" indent="-285750">
              <a:buFont typeface="Arial" pitchFamily="34" charset="0"/>
              <a:buChar char="•"/>
            </a:pPr>
            <a:r>
              <a:rPr lang="en-US" sz="1400" dirty="0" smtClean="0"/>
              <a:t>A counter/break mechanism to exit the loop</a:t>
            </a:r>
          </a:p>
        </p:txBody>
      </p:sp>
      <p:sp>
        <p:nvSpPr>
          <p:cNvPr id="22" name="Oval 21"/>
          <p:cNvSpPr/>
          <p:nvPr/>
        </p:nvSpPr>
        <p:spPr>
          <a:xfrm>
            <a:off x="175945" y="3238948"/>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4</a:t>
            </a:r>
          </a:p>
        </p:txBody>
      </p:sp>
      <p:cxnSp>
        <p:nvCxnSpPr>
          <p:cNvPr id="24" name="Elbow Connector 23"/>
          <p:cNvCxnSpPr>
            <a:stCxn id="19" idx="3"/>
          </p:cNvCxnSpPr>
          <p:nvPr/>
        </p:nvCxnSpPr>
        <p:spPr>
          <a:xfrm flipV="1">
            <a:off x="2431212" y="3955418"/>
            <a:ext cx="717100" cy="391194"/>
          </a:xfrm>
          <a:prstGeom prst="bentConnector3">
            <a:avLst>
              <a:gd name="adj1" fmla="val 35473"/>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8649" y="2157168"/>
            <a:ext cx="2282563" cy="738664"/>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If the result </a:t>
            </a:r>
            <a:r>
              <a:rPr lang="en-US" sz="1400" dirty="0"/>
              <a:t>is </a:t>
            </a:r>
            <a:r>
              <a:rPr lang="en-US" sz="1400" dirty="0" smtClean="0"/>
              <a:t>TRUE (T), </a:t>
            </a:r>
            <a:r>
              <a:rPr lang="en-US" sz="1400" dirty="0"/>
              <a:t>the </a:t>
            </a:r>
            <a:r>
              <a:rPr lang="en-US" sz="1400" dirty="0" smtClean="0"/>
              <a:t>block </a:t>
            </a:r>
            <a:r>
              <a:rPr lang="en-US" sz="1400" dirty="0"/>
              <a:t>of instructions </a:t>
            </a:r>
            <a:r>
              <a:rPr lang="en-US" sz="1400" b="1" dirty="0"/>
              <a:t>i1</a:t>
            </a:r>
            <a:r>
              <a:rPr lang="en-US" sz="1400" dirty="0"/>
              <a:t> is executed </a:t>
            </a:r>
            <a:r>
              <a:rPr lang="en-US" sz="1400" dirty="0" smtClean="0"/>
              <a:t>next</a:t>
            </a:r>
          </a:p>
        </p:txBody>
      </p:sp>
      <p:sp>
        <p:nvSpPr>
          <p:cNvPr id="35" name="Oval 34"/>
          <p:cNvSpPr/>
          <p:nvPr/>
        </p:nvSpPr>
        <p:spPr>
          <a:xfrm>
            <a:off x="160224" y="214476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3</a:t>
            </a:r>
          </a:p>
        </p:txBody>
      </p:sp>
    </p:spTree>
    <p:extLst>
      <p:ext uri="{BB962C8B-B14F-4D97-AF65-F5344CB8AC3E}">
        <p14:creationId xmlns:p14="http://schemas.microsoft.com/office/powerpoint/2010/main" val="347001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while loops</a:t>
            </a:r>
            <a:endParaRPr lang="en-US" dirty="0"/>
          </a:p>
        </p:txBody>
      </p:sp>
      <p:sp>
        <p:nvSpPr>
          <p:cNvPr id="4" name="Rectangle 3"/>
          <p:cNvSpPr/>
          <p:nvPr/>
        </p:nvSpPr>
        <p:spPr>
          <a:xfrm>
            <a:off x="182880" y="1084447"/>
            <a:ext cx="8778240" cy="375487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#For </a:t>
            </a:r>
            <a:r>
              <a:rPr lang="en-US" sz="1400" dirty="0">
                <a:latin typeface="Consolas" pitchFamily="49" charset="0"/>
                <a:cs typeface="Consolas" pitchFamily="49" charset="0"/>
              </a:rPr>
              <a:t>example, the following loop asks the user to enter the correct answer to </a:t>
            </a:r>
            <a:r>
              <a:rPr lang="en-US" sz="1400" dirty="0" smtClean="0">
                <a:latin typeface="Consolas" pitchFamily="49" charset="0"/>
                <a:cs typeface="Consolas" pitchFamily="49" charset="0"/>
              </a:rPr>
              <a:t>the</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#universe </a:t>
            </a:r>
            <a:r>
              <a:rPr lang="en-US" sz="1400" dirty="0">
                <a:latin typeface="Consolas" pitchFamily="49" charset="0"/>
                <a:cs typeface="Consolas" pitchFamily="49" charset="0"/>
              </a:rPr>
              <a:t>and everything question (from the hitchhiker’s guide to the galaxy), </a:t>
            </a:r>
            <a:r>
              <a:rPr lang="en-US" sz="1400" dirty="0" smtClean="0">
                <a:latin typeface="Consolas" pitchFamily="49" charset="0"/>
                <a:cs typeface="Consolas" pitchFamily="49" charset="0"/>
              </a:rPr>
              <a:t>and</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#will </a:t>
            </a:r>
            <a:r>
              <a:rPr lang="en-US" sz="1400" dirty="0">
                <a:latin typeface="Consolas" pitchFamily="49" charset="0"/>
                <a:cs typeface="Consolas" pitchFamily="49" charset="0"/>
              </a:rPr>
              <a:t>continue to do so until the user gets it right:</a:t>
            </a: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response </a:t>
            </a:r>
            <a:r>
              <a:rPr lang="en-US" sz="1400" dirty="0">
                <a:latin typeface="Consolas" pitchFamily="49" charset="0"/>
                <a:cs typeface="Consolas" pitchFamily="49" charset="0"/>
              </a:rPr>
              <a:t>=</a:t>
            </a:r>
            <a:r>
              <a:rPr lang="en-US" sz="1400" dirty="0" smtClean="0">
                <a:latin typeface="Consolas" pitchFamily="49" charset="0"/>
                <a:cs typeface="Consolas" pitchFamily="49" charset="0"/>
              </a:rPr>
              <a:t>1</a:t>
            </a:r>
          </a:p>
          <a:p>
            <a:r>
              <a:rPr lang="en-US" sz="1400" dirty="0" smtClean="0">
                <a:latin typeface="Consolas" pitchFamily="49" charset="0"/>
                <a:cs typeface="Consolas" pitchFamily="49" charset="0"/>
              </a:rPr>
              <a:t>&gt;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while </a:t>
            </a:r>
            <a:r>
              <a:rPr lang="en-US" sz="1400" dirty="0">
                <a:latin typeface="Consolas" pitchFamily="49" charset="0"/>
                <a:cs typeface="Consolas" pitchFamily="49" charset="0"/>
              </a:rPr>
              <a:t>(response!=42)</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readinteger</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function()</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n &lt;- </a:t>
            </a:r>
            <a:r>
              <a:rPr lang="en-US" sz="1400" dirty="0" err="1">
                <a:latin typeface="Consolas" pitchFamily="49" charset="0"/>
                <a:cs typeface="Consolas" pitchFamily="49" charset="0"/>
              </a:rPr>
              <a:t>readline</a:t>
            </a:r>
            <a:r>
              <a:rPr lang="en-US" sz="1400" dirty="0">
                <a:latin typeface="Consolas" pitchFamily="49" charset="0"/>
                <a:cs typeface="Consolas" pitchFamily="49" charset="0"/>
              </a:rPr>
              <a:t>(prompt="Please, enter your ANSWER: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response&lt;-</a:t>
            </a:r>
            <a:r>
              <a:rPr lang="en-US" sz="1400" dirty="0" err="1">
                <a:latin typeface="Consolas" pitchFamily="49" charset="0"/>
                <a:cs typeface="Consolas" pitchFamily="49" charset="0"/>
              </a:rPr>
              <a:t>as.integer</a:t>
            </a:r>
            <a:r>
              <a:rPr lang="en-US" sz="1400" dirty="0">
                <a:latin typeface="Consolas" pitchFamily="49" charset="0"/>
                <a:cs typeface="Consolas" pitchFamily="49" charset="0"/>
              </a:rPr>
              <a:t>(</a:t>
            </a:r>
            <a:r>
              <a:rPr lang="en-US" sz="1400" dirty="0" err="1">
                <a:latin typeface="Consolas" pitchFamily="49" charset="0"/>
                <a:cs typeface="Consolas" pitchFamily="49" charset="0"/>
              </a:rPr>
              <a:t>readinteger</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print("Sorry, the answer to everything MUST be 42</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5" name="TextBox 4"/>
          <p:cNvSpPr txBox="1"/>
          <p:nvPr/>
        </p:nvSpPr>
        <p:spPr>
          <a:xfrm>
            <a:off x="182880" y="5186149"/>
            <a:ext cx="8633574" cy="1077218"/>
          </a:xfrm>
          <a:prstGeom prst="rect">
            <a:avLst/>
          </a:prstGeom>
          <a:noFill/>
        </p:spPr>
        <p:txBody>
          <a:bodyPr wrap="square" rtlCol="0">
            <a:spAutoFit/>
          </a:bodyPr>
          <a:lstStyle/>
          <a:p>
            <a:r>
              <a:rPr lang="en-US" sz="1600" dirty="0" smtClean="0"/>
              <a:t>As seen in the example, there can be cases where program logic can continue to run because the while condition is not satisfied, this can lead to unwanted running for infinite time, for those cases its better to have a counter and use it to exit using “break;” command when no of iterations become absurdly high</a:t>
            </a:r>
            <a:endParaRPr lang="en-US" sz="1600" dirty="0"/>
          </a:p>
        </p:txBody>
      </p:sp>
    </p:spTree>
    <p:extLst>
      <p:ext uri="{BB962C8B-B14F-4D97-AF65-F5344CB8AC3E}">
        <p14:creationId xmlns:p14="http://schemas.microsoft.com/office/powerpoint/2010/main" val="81824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669607" y="1661263"/>
            <a:ext cx="4353635" cy="307777"/>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The block </a:t>
            </a:r>
            <a:r>
              <a:rPr lang="en-US" sz="1400" dirty="0"/>
              <a:t>of instructions </a:t>
            </a:r>
            <a:r>
              <a:rPr lang="en-US" sz="1400" b="1" dirty="0"/>
              <a:t>i1</a:t>
            </a:r>
            <a:r>
              <a:rPr lang="en-US" sz="1400" dirty="0"/>
              <a:t> is executed </a:t>
            </a:r>
            <a:r>
              <a:rPr lang="en-US" sz="1400" dirty="0" smtClean="0"/>
              <a:t>next</a:t>
            </a:r>
            <a:endParaRPr lang="en-US" sz="1400" dirty="0"/>
          </a:p>
        </p:txBody>
      </p:sp>
      <p:pic>
        <p:nvPicPr>
          <p:cNvPr id="24" name="Picture 1" descr="C:\Users\apurva101427\Desktop\flowchart1.png"/>
          <p:cNvPicPr>
            <a:picLocks noChangeAspect="1" noChangeArrowheads="1"/>
          </p:cNvPicPr>
          <p:nvPr/>
        </p:nvPicPr>
        <p:blipFill rotWithShape="1">
          <a:blip r:embed="rId2">
            <a:extLst>
              <a:ext uri="{28A0092B-C50C-407E-A947-70E740481C1C}">
                <a14:useLocalDpi xmlns:a14="http://schemas.microsoft.com/office/drawing/2010/main" val="0"/>
              </a:ext>
            </a:extLst>
          </a:blip>
          <a:srcRect l="71831" t="15786" r="4090" b="11428"/>
          <a:stretch/>
        </p:blipFill>
        <p:spPr bwMode="auto">
          <a:xfrm>
            <a:off x="2415653" y="1391180"/>
            <a:ext cx="1958739" cy="31339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669608" y="1016241"/>
            <a:ext cx="4353635" cy="307777"/>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One </a:t>
            </a:r>
            <a:r>
              <a:rPr lang="en-US" sz="1400" dirty="0"/>
              <a:t>or more initialization </a:t>
            </a:r>
            <a:r>
              <a:rPr lang="en-US" sz="1400" dirty="0" smtClean="0"/>
              <a:t>instructions</a:t>
            </a:r>
          </a:p>
        </p:txBody>
      </p:sp>
      <p:sp>
        <p:nvSpPr>
          <p:cNvPr id="2" name="Title 1"/>
          <p:cNvSpPr>
            <a:spLocks noGrp="1"/>
          </p:cNvSpPr>
          <p:nvPr>
            <p:ph type="title"/>
          </p:nvPr>
        </p:nvSpPr>
        <p:spPr/>
        <p:txBody>
          <a:bodyPr/>
          <a:lstStyle/>
          <a:p>
            <a:r>
              <a:rPr lang="en-US" dirty="0" smtClean="0"/>
              <a:t>Repeat loop</a:t>
            </a:r>
            <a:endParaRPr lang="en-US" dirty="0"/>
          </a:p>
        </p:txBody>
      </p:sp>
      <p:sp>
        <p:nvSpPr>
          <p:cNvPr id="8" name="TextBox 7"/>
          <p:cNvSpPr txBox="1"/>
          <p:nvPr/>
        </p:nvSpPr>
        <p:spPr>
          <a:xfrm>
            <a:off x="4681182" y="5050878"/>
            <a:ext cx="4353636" cy="160043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u="sng" dirty="0" smtClean="0">
                <a:latin typeface="Consolas" pitchFamily="49" charset="0"/>
                <a:cs typeface="Consolas" pitchFamily="49" charset="0"/>
              </a:rPr>
              <a:t>#Syntax</a:t>
            </a:r>
            <a:r>
              <a:rPr lang="en-US" sz="1400" dirty="0" smtClean="0">
                <a:latin typeface="Consolas" pitchFamily="49" charset="0"/>
                <a:cs typeface="Consolas" pitchFamily="49" charset="0"/>
              </a:rPr>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repeat </a:t>
            </a:r>
            <a:r>
              <a:rPr lang="en-US" sz="1400" dirty="0">
                <a:latin typeface="Consolas" pitchFamily="49" charset="0"/>
                <a:cs typeface="Consolas" pitchFamily="49" charset="0"/>
              </a:rPr>
              <a:t>{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&gt; commands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if(condition</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break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 </a:t>
            </a:r>
            <a:endParaRPr lang="en-US" sz="1400" dirty="0">
              <a:latin typeface="Consolas" pitchFamily="49" charset="0"/>
              <a:cs typeface="Consolas" pitchFamily="49" charset="0"/>
            </a:endParaRPr>
          </a:p>
        </p:txBody>
      </p:sp>
      <p:cxnSp>
        <p:nvCxnSpPr>
          <p:cNvPr id="10" name="Elbow Connector 9"/>
          <p:cNvCxnSpPr>
            <a:stCxn id="9" idx="1"/>
          </p:cNvCxnSpPr>
          <p:nvPr/>
        </p:nvCxnSpPr>
        <p:spPr>
          <a:xfrm rot="10800000" flipV="1">
            <a:off x="3954684" y="1170129"/>
            <a:ext cx="714924" cy="491133"/>
          </a:xfrm>
          <a:prstGeom prst="bentConnector3">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666783" y="3452075"/>
            <a:ext cx="4353635" cy="1384995"/>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a:t>
            </a:r>
            <a:r>
              <a:rPr lang="en-US" sz="1400" b="1" dirty="0" smtClean="0"/>
              <a:t>Condit</a:t>
            </a:r>
            <a:r>
              <a:rPr lang="en-US" sz="1400" b="1" dirty="0"/>
              <a:t>: The loop exit condition</a:t>
            </a:r>
            <a:r>
              <a:rPr lang="en-US" sz="1400" dirty="0"/>
              <a:t/>
            </a:r>
            <a:br>
              <a:rPr lang="en-US" sz="1400" dirty="0"/>
            </a:br>
            <a:r>
              <a:rPr lang="en-US" sz="1400" dirty="0" smtClean="0"/>
              <a:t>Logical </a:t>
            </a:r>
            <a:r>
              <a:rPr lang="en-US" sz="1400" dirty="0"/>
              <a:t>condition which is typically expressed by the comparison between a control variable and a value, by means of greater/less than or equal to, although any expression which evaluates to a logical value, T or F is perfectly legitimate</a:t>
            </a:r>
            <a:r>
              <a:rPr lang="en-US" sz="1400" dirty="0" smtClean="0"/>
              <a:t>.</a:t>
            </a:r>
          </a:p>
        </p:txBody>
      </p:sp>
      <p:sp>
        <p:nvSpPr>
          <p:cNvPr id="14" name="Rectangle 13"/>
          <p:cNvSpPr/>
          <p:nvPr/>
        </p:nvSpPr>
        <p:spPr>
          <a:xfrm>
            <a:off x="230007" y="4550485"/>
            <a:ext cx="4203095" cy="2031325"/>
          </a:xfrm>
          <a:prstGeom prst="rect">
            <a:avLst/>
          </a:prstGeom>
          <a:solidFill>
            <a:schemeClr val="accent3">
              <a:lumMod val="20000"/>
              <a:lumOff val="80000"/>
            </a:schemeClr>
          </a:solidFill>
          <a:ln>
            <a:solidFill>
              <a:schemeClr val="tx1"/>
            </a:solidFill>
            <a:prstDash val="dash"/>
          </a:ln>
        </p:spPr>
        <p:txBody>
          <a:bodyPr wrap="square">
            <a:spAutoFit/>
          </a:bodyPr>
          <a:lstStyle/>
          <a:p>
            <a:pPr marL="0" lvl="1"/>
            <a:r>
              <a:rPr lang="en-US" sz="1400" dirty="0"/>
              <a:t> </a:t>
            </a:r>
            <a:r>
              <a:rPr lang="en-US" sz="1400" dirty="0" smtClean="0"/>
              <a:t>     When </a:t>
            </a:r>
            <a:r>
              <a:rPr lang="en-US" sz="1400" dirty="0"/>
              <a:t>the result is </a:t>
            </a:r>
            <a:r>
              <a:rPr lang="en-US" sz="1400" b="1" dirty="0" smtClean="0"/>
              <a:t>TRUE (T)</a:t>
            </a:r>
            <a:r>
              <a:rPr lang="en-US" sz="1400" dirty="0" smtClean="0"/>
              <a:t>, </a:t>
            </a:r>
            <a:r>
              <a:rPr lang="en-US" sz="1400" dirty="0"/>
              <a:t>the loop ends, indicated by the loose arrow on the right of the figure. The program will then execute the first instruction it finds after the loop block.</a:t>
            </a:r>
          </a:p>
          <a:p>
            <a:pPr marL="0" lvl="1"/>
            <a:r>
              <a:rPr lang="en-US" sz="1400" i="1" dirty="0" smtClean="0"/>
              <a:t>Note</a:t>
            </a:r>
            <a:r>
              <a:rPr lang="en-US" sz="1400" i="1" dirty="0"/>
              <a:t>:</a:t>
            </a:r>
          </a:p>
          <a:p>
            <a:pPr marL="285750" lvl="1" indent="-285750">
              <a:buFont typeface="Arial" pitchFamily="34" charset="0"/>
              <a:buChar char="•"/>
            </a:pPr>
            <a:r>
              <a:rPr lang="en-US" sz="1400" dirty="0" smtClean="0"/>
              <a:t>The instructions in the loop are executed at least once as the loop exit condition is usually at the end of the loop</a:t>
            </a:r>
            <a:endParaRPr lang="en-US" sz="1400" dirty="0"/>
          </a:p>
          <a:p>
            <a:pPr marL="285750" lvl="1" indent="-285750">
              <a:buFont typeface="Arial" pitchFamily="34" charset="0"/>
              <a:buChar char="•"/>
            </a:pPr>
            <a:r>
              <a:rPr lang="en-US" sz="1400" dirty="0"/>
              <a:t>If this result is never </a:t>
            </a:r>
            <a:r>
              <a:rPr lang="en-US" sz="1400" dirty="0" smtClean="0"/>
              <a:t>TRUE, </a:t>
            </a:r>
            <a:r>
              <a:rPr lang="en-US" sz="1400" dirty="0"/>
              <a:t>the loop never ends</a:t>
            </a:r>
          </a:p>
        </p:txBody>
      </p:sp>
      <p:cxnSp>
        <p:nvCxnSpPr>
          <p:cNvPr id="15" name="Elbow Connector 14"/>
          <p:cNvCxnSpPr>
            <a:stCxn id="19" idx="1"/>
          </p:cNvCxnSpPr>
          <p:nvPr/>
        </p:nvCxnSpPr>
        <p:spPr>
          <a:xfrm rot="10800000" flipV="1">
            <a:off x="3918981" y="1815152"/>
            <a:ext cx="750627" cy="555064"/>
          </a:xfrm>
          <a:prstGeom prst="bentConnector3">
            <a:avLst>
              <a:gd name="adj1" fmla="val 39206"/>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34" idx="2"/>
          </p:cNvCxnSpPr>
          <p:nvPr/>
        </p:nvCxnSpPr>
        <p:spPr>
          <a:xfrm rot="10800000" flipV="1">
            <a:off x="3966260" y="3587438"/>
            <a:ext cx="734715" cy="211012"/>
          </a:xfrm>
          <a:prstGeom prst="bentConnector3">
            <a:avLst>
              <a:gd name="adj1" fmla="val 50000"/>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7533" y="3344544"/>
            <a:ext cx="1861393" cy="954107"/>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If the result is </a:t>
            </a:r>
            <a:r>
              <a:rPr lang="en-US" sz="1400" b="1" dirty="0" smtClean="0"/>
              <a:t>FALSE (F)</a:t>
            </a:r>
            <a:r>
              <a:rPr lang="en-US" sz="1400" dirty="0" smtClean="0"/>
              <a:t>, </a:t>
            </a:r>
            <a:r>
              <a:rPr lang="en-US" sz="1400" dirty="0"/>
              <a:t>the </a:t>
            </a:r>
            <a:r>
              <a:rPr lang="en-US" sz="1400" dirty="0" smtClean="0"/>
              <a:t>block </a:t>
            </a:r>
            <a:r>
              <a:rPr lang="en-US" sz="1400" dirty="0"/>
              <a:t>of instructions </a:t>
            </a:r>
            <a:r>
              <a:rPr lang="en-US" sz="1400" b="1" dirty="0"/>
              <a:t>i1</a:t>
            </a:r>
            <a:r>
              <a:rPr lang="en-US" sz="1400" dirty="0"/>
              <a:t> is executed </a:t>
            </a:r>
            <a:r>
              <a:rPr lang="en-US" sz="1400" dirty="0" smtClean="0"/>
              <a:t>next </a:t>
            </a:r>
          </a:p>
        </p:txBody>
      </p:sp>
      <p:cxnSp>
        <p:nvCxnSpPr>
          <p:cNvPr id="28" name="Elbow Connector 27"/>
          <p:cNvCxnSpPr>
            <a:stCxn id="27" idx="3"/>
          </p:cNvCxnSpPr>
          <p:nvPr/>
        </p:nvCxnSpPr>
        <p:spPr>
          <a:xfrm flipV="1">
            <a:off x="1978926" y="3480878"/>
            <a:ext cx="545910" cy="340720"/>
          </a:xfrm>
          <a:prstGeom prst="bentConnector3">
            <a:avLst>
              <a:gd name="adj1" fmla="val 50000"/>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715610" y="1035865"/>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p>
        </p:txBody>
      </p:sp>
      <p:sp>
        <p:nvSpPr>
          <p:cNvPr id="33" name="Oval 32"/>
          <p:cNvSpPr/>
          <p:nvPr/>
        </p:nvSpPr>
        <p:spPr>
          <a:xfrm>
            <a:off x="4700088" y="1673027"/>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2</a:t>
            </a:r>
          </a:p>
        </p:txBody>
      </p:sp>
      <p:sp>
        <p:nvSpPr>
          <p:cNvPr id="34" name="Oval 33"/>
          <p:cNvSpPr/>
          <p:nvPr/>
        </p:nvSpPr>
        <p:spPr>
          <a:xfrm>
            <a:off x="4700974" y="3450278"/>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4</a:t>
            </a:r>
            <a:endParaRPr lang="en-US" sz="1400" b="1" dirty="0" smtClean="0">
              <a:solidFill>
                <a:schemeClr val="bg1"/>
              </a:solidFill>
            </a:endParaRPr>
          </a:p>
        </p:txBody>
      </p:sp>
      <p:sp>
        <p:nvSpPr>
          <p:cNvPr id="35" name="Oval 34"/>
          <p:cNvSpPr/>
          <p:nvPr/>
        </p:nvSpPr>
        <p:spPr>
          <a:xfrm>
            <a:off x="148649" y="3343717"/>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6</a:t>
            </a:r>
          </a:p>
        </p:txBody>
      </p:sp>
      <p:sp>
        <p:nvSpPr>
          <p:cNvPr id="31" name="Rectangle 30"/>
          <p:cNvSpPr/>
          <p:nvPr/>
        </p:nvSpPr>
        <p:spPr>
          <a:xfrm>
            <a:off x="117533" y="996287"/>
            <a:ext cx="1828800" cy="3657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Flowchart</a:t>
            </a:r>
          </a:p>
        </p:txBody>
      </p:sp>
      <p:sp>
        <p:nvSpPr>
          <p:cNvPr id="22" name="Oval 21"/>
          <p:cNvSpPr/>
          <p:nvPr/>
        </p:nvSpPr>
        <p:spPr>
          <a:xfrm>
            <a:off x="260089" y="4574498"/>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5</a:t>
            </a:r>
            <a:endParaRPr lang="en-US" sz="1400" b="1" dirty="0" smtClean="0">
              <a:solidFill>
                <a:schemeClr val="bg1"/>
              </a:solidFill>
            </a:endParaRPr>
          </a:p>
        </p:txBody>
      </p:sp>
      <p:sp>
        <p:nvSpPr>
          <p:cNvPr id="4" name="Rectangle 3"/>
          <p:cNvSpPr/>
          <p:nvPr/>
        </p:nvSpPr>
        <p:spPr>
          <a:xfrm>
            <a:off x="135000" y="1819943"/>
            <a:ext cx="1898517" cy="738664"/>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The </a:t>
            </a:r>
            <a:r>
              <a:rPr lang="en-US" sz="1400" dirty="0"/>
              <a:t>iterations cease once the condition evaluates to </a:t>
            </a:r>
            <a:r>
              <a:rPr lang="en-US" sz="1400" dirty="0" smtClean="0"/>
              <a:t>true</a:t>
            </a:r>
            <a:endParaRPr lang="en-US" sz="1400" dirty="0"/>
          </a:p>
        </p:txBody>
      </p:sp>
      <p:sp>
        <p:nvSpPr>
          <p:cNvPr id="23" name="Oval 22"/>
          <p:cNvSpPr/>
          <p:nvPr/>
        </p:nvSpPr>
        <p:spPr>
          <a:xfrm>
            <a:off x="137273" y="1821312"/>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7</a:t>
            </a:r>
          </a:p>
        </p:txBody>
      </p:sp>
      <p:sp>
        <p:nvSpPr>
          <p:cNvPr id="36" name="Rectangle 35"/>
          <p:cNvSpPr/>
          <p:nvPr/>
        </p:nvSpPr>
        <p:spPr>
          <a:xfrm>
            <a:off x="4685527" y="2278558"/>
            <a:ext cx="4353635" cy="954107"/>
          </a:xfrm>
          <a:prstGeom prst="rect">
            <a:avLst/>
          </a:prstGeom>
          <a:solidFill>
            <a:schemeClr val="accent3">
              <a:lumMod val="20000"/>
              <a:lumOff val="80000"/>
            </a:schemeClr>
          </a:solidFill>
          <a:ln>
            <a:solidFill>
              <a:schemeClr val="tx1"/>
            </a:solidFill>
            <a:prstDash val="dash"/>
          </a:ln>
        </p:spPr>
        <p:txBody>
          <a:bodyPr wrap="square">
            <a:spAutoFit/>
          </a:bodyPr>
          <a:lstStyle/>
          <a:p>
            <a:r>
              <a:rPr lang="en-US" sz="1400" dirty="0" smtClean="0"/>
              <a:t>      </a:t>
            </a:r>
            <a:r>
              <a:rPr lang="en-US" sz="1400" b="1" dirty="0"/>
              <a:t>i2</a:t>
            </a:r>
            <a:r>
              <a:rPr lang="en-US" sz="1400" dirty="0"/>
              <a:t> serves as a means to exit the loop. It can be:</a:t>
            </a:r>
          </a:p>
          <a:p>
            <a:pPr marL="285750" indent="-285750">
              <a:buFont typeface="Arial" pitchFamily="34" charset="0"/>
              <a:buChar char="•"/>
            </a:pPr>
            <a:r>
              <a:rPr lang="en-US" sz="1400" dirty="0"/>
              <a:t>An update for the control variable, which may alter the result of the condition at the start of the loop</a:t>
            </a:r>
          </a:p>
          <a:p>
            <a:pPr marL="285750" indent="-285750">
              <a:buFont typeface="Arial" pitchFamily="34" charset="0"/>
              <a:buChar char="•"/>
            </a:pPr>
            <a:r>
              <a:rPr lang="en-US" sz="1400" dirty="0"/>
              <a:t>A counter/break mechanism to exit the loop</a:t>
            </a:r>
            <a:endParaRPr lang="en-US" sz="1400" dirty="0" smtClean="0"/>
          </a:p>
        </p:txBody>
      </p:sp>
      <p:sp>
        <p:nvSpPr>
          <p:cNvPr id="37" name="Oval 36"/>
          <p:cNvSpPr/>
          <p:nvPr/>
        </p:nvSpPr>
        <p:spPr>
          <a:xfrm>
            <a:off x="4716894" y="2289534"/>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3</a:t>
            </a:r>
          </a:p>
        </p:txBody>
      </p:sp>
      <p:cxnSp>
        <p:nvCxnSpPr>
          <p:cNvPr id="25" name="Elbow Connector 24"/>
          <p:cNvCxnSpPr>
            <a:stCxn id="37" idx="2"/>
          </p:cNvCxnSpPr>
          <p:nvPr/>
        </p:nvCxnSpPr>
        <p:spPr>
          <a:xfrm rot="10800000" flipV="1">
            <a:off x="3966260" y="2426693"/>
            <a:ext cx="750634" cy="571403"/>
          </a:xfrm>
          <a:prstGeom prst="bentConnector3">
            <a:avLst>
              <a:gd name="adj1" fmla="val 25328"/>
            </a:avLst>
          </a:prstGeom>
          <a:ln>
            <a:solidFill>
              <a:schemeClr val="accent4">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00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CRAN – The Comprehensive R Archive Network</a:t>
            </a:r>
            <a:endParaRPr lang="en-US" dirty="0"/>
          </a:p>
        </p:txBody>
      </p:sp>
      <p:sp>
        <p:nvSpPr>
          <p:cNvPr id="3" name="Rectangle 2"/>
          <p:cNvSpPr/>
          <p:nvPr/>
        </p:nvSpPr>
        <p:spPr>
          <a:xfrm>
            <a:off x="259309" y="1146414"/>
            <a:ext cx="8679975" cy="2062103"/>
          </a:xfrm>
          <a:prstGeom prst="rect">
            <a:avLst/>
          </a:prstGeom>
        </p:spPr>
        <p:txBody>
          <a:bodyPr wrap="square">
            <a:spAutoFit/>
          </a:bodyPr>
          <a:lstStyle/>
          <a:p>
            <a:r>
              <a:rPr lang="en-US" sz="1600" dirty="0" smtClean="0"/>
              <a:t>It is </a:t>
            </a:r>
            <a:r>
              <a:rPr lang="en-US" sz="1600" dirty="0"/>
              <a:t>a collection of sites which carry identical material, consisting of the R distribution(s), the contributed extensions, documentation for R, and </a:t>
            </a:r>
            <a:r>
              <a:rPr lang="en-US" sz="1600" dirty="0" smtClean="0"/>
              <a:t>binaries</a:t>
            </a:r>
          </a:p>
          <a:p>
            <a:endParaRPr lang="en-US" sz="1600" dirty="0"/>
          </a:p>
          <a:p>
            <a:r>
              <a:rPr lang="en-US" sz="1600" dirty="0" smtClean="0"/>
              <a:t>CRAN officially supports the open source version of R</a:t>
            </a:r>
          </a:p>
          <a:p>
            <a:r>
              <a:rPr lang="en-US" sz="1600" dirty="0" smtClean="0"/>
              <a:t>It develops and curates packages, produces newer versions of R and create documentation</a:t>
            </a:r>
          </a:p>
          <a:p>
            <a:endParaRPr lang="en-US" sz="1600" dirty="0"/>
          </a:p>
          <a:p>
            <a:r>
              <a:rPr lang="en-US" sz="1600" dirty="0" smtClean="0"/>
              <a:t>There are multiple mailing lists from CRAN</a:t>
            </a:r>
          </a:p>
        </p:txBody>
      </p:sp>
      <p:graphicFrame>
        <p:nvGraphicFramePr>
          <p:cNvPr id="4" name="Table 3"/>
          <p:cNvGraphicFramePr>
            <a:graphicFrameLocks noGrp="1"/>
          </p:cNvGraphicFramePr>
          <p:nvPr>
            <p:extLst>
              <p:ext uri="{D42A27DB-BD31-4B8C-83A1-F6EECF244321}">
                <p14:modId xmlns:p14="http://schemas.microsoft.com/office/powerpoint/2010/main" val="2472853054"/>
              </p:ext>
            </p:extLst>
          </p:nvPr>
        </p:nvGraphicFramePr>
        <p:xfrm>
          <a:off x="272959" y="3139819"/>
          <a:ext cx="8693624" cy="3211032"/>
        </p:xfrm>
        <a:graphic>
          <a:graphicData uri="http://schemas.openxmlformats.org/drawingml/2006/table">
            <a:tbl>
              <a:tblPr firstRow="1" bandRow="1">
                <a:tableStyleId>{6E25E649-3F16-4E02-A733-19D2CDBF48F0}</a:tableStyleId>
              </a:tblPr>
              <a:tblGrid>
                <a:gridCol w="2198484"/>
                <a:gridCol w="6495140"/>
              </a:tblGrid>
              <a:tr h="463190">
                <a:tc>
                  <a:txBody>
                    <a:bodyPr/>
                    <a:lstStyle/>
                    <a:p>
                      <a:r>
                        <a:rPr lang="en-US" sz="1800" dirty="0" smtClean="0"/>
                        <a:t>Mailing List</a:t>
                      </a:r>
                      <a:endParaRPr lang="en-US" sz="1800" dirty="0">
                        <a:latin typeface="Dotum" pitchFamily="34" charset="-127"/>
                        <a:ea typeface="Dotum" pitchFamily="34" charset="-127"/>
                      </a:endParaRPr>
                    </a:p>
                  </a:txBody>
                  <a:tcPr anchor="ctr"/>
                </a:tc>
                <a:tc>
                  <a:txBody>
                    <a:bodyPr/>
                    <a:lstStyle/>
                    <a:p>
                      <a:r>
                        <a:rPr lang="en-US" sz="1800" dirty="0" smtClean="0"/>
                        <a:t>Purpose</a:t>
                      </a:r>
                      <a:endParaRPr lang="en-US" sz="1800" dirty="0"/>
                    </a:p>
                  </a:txBody>
                  <a:tcPr anchor="ctr"/>
                </a:tc>
              </a:tr>
              <a:tr h="581380">
                <a:tc>
                  <a:txBody>
                    <a:bodyPr/>
                    <a:lstStyle/>
                    <a:p>
                      <a:r>
                        <a:rPr lang="en-US" sz="1600" dirty="0" smtClean="0">
                          <a:latin typeface="Dotum" pitchFamily="34" charset="-127"/>
                          <a:ea typeface="Dotum" pitchFamily="34" charset="-127"/>
                        </a:rPr>
                        <a:t>R-announce</a:t>
                      </a:r>
                      <a:endParaRPr lang="en-US" sz="1600" dirty="0">
                        <a:latin typeface="Dotum" pitchFamily="34" charset="-127"/>
                        <a:ea typeface="Dotum" pitchFamily="34" charset="-127"/>
                      </a:endParaRPr>
                    </a:p>
                  </a:txBody>
                  <a:tcPr anchor="ctr"/>
                </a:tc>
                <a:tc>
                  <a:txBody>
                    <a:bodyPr/>
                    <a:lstStyle/>
                    <a:p>
                      <a:r>
                        <a:rPr lang="en-US" sz="1400" dirty="0" smtClean="0"/>
                        <a:t>A moderated list for major announcements about the development of R and the availability of new code</a:t>
                      </a:r>
                      <a:endParaRPr lang="en-US" sz="1400" dirty="0"/>
                    </a:p>
                  </a:txBody>
                  <a:tcPr anchor="ctr"/>
                </a:tc>
              </a:tr>
              <a:tr h="581380">
                <a:tc>
                  <a:txBody>
                    <a:bodyPr/>
                    <a:lstStyle/>
                    <a:p>
                      <a:r>
                        <a:rPr lang="en-US" sz="1600" dirty="0" smtClean="0">
                          <a:latin typeface="Dotum" pitchFamily="34" charset="-127"/>
                          <a:ea typeface="Dotum" pitchFamily="34" charset="-127"/>
                        </a:rPr>
                        <a:t>R-packages</a:t>
                      </a:r>
                      <a:endParaRPr lang="en-US" sz="1600" dirty="0">
                        <a:latin typeface="Dotum" pitchFamily="34" charset="-127"/>
                        <a:ea typeface="Dotum" pitchFamily="34" charset="-127"/>
                      </a:endParaRPr>
                    </a:p>
                  </a:txBody>
                  <a:tcPr anchor="ctr"/>
                </a:tc>
                <a:tc>
                  <a:txBody>
                    <a:bodyPr/>
                    <a:lstStyle/>
                    <a:p>
                      <a:r>
                        <a:rPr lang="en-US" sz="1400" dirty="0" smtClean="0"/>
                        <a:t>A moderated list for announcements on the availability of new or enhanced contributed packages</a:t>
                      </a:r>
                      <a:endParaRPr lang="en-US" sz="1400" dirty="0"/>
                    </a:p>
                  </a:txBody>
                  <a:tcPr anchor="ctr"/>
                </a:tc>
              </a:tr>
              <a:tr h="822707">
                <a:tc>
                  <a:txBody>
                    <a:bodyPr/>
                    <a:lstStyle/>
                    <a:p>
                      <a:r>
                        <a:rPr lang="en-US" sz="1600" dirty="0" smtClean="0">
                          <a:latin typeface="Dotum" pitchFamily="34" charset="-127"/>
                          <a:ea typeface="Dotum" pitchFamily="34" charset="-127"/>
                        </a:rPr>
                        <a:t>R-help</a:t>
                      </a:r>
                      <a:endParaRPr lang="en-US" sz="1600" dirty="0">
                        <a:latin typeface="Dotum" pitchFamily="34" charset="-127"/>
                        <a:ea typeface="Dotum" pitchFamily="34" charset="-127"/>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The ‘main’ R mailing list, for discussion about problems and solutions using R, announcements (not covered by ‘R-announce’ and ‘R-packages’) about the development of R and the availability of new code. </a:t>
                      </a:r>
                    </a:p>
                  </a:txBody>
                  <a:tcPr anchor="ctr"/>
                </a:tc>
              </a:tr>
              <a:tr h="400384">
                <a:tc>
                  <a:txBody>
                    <a:bodyPr/>
                    <a:lstStyle/>
                    <a:p>
                      <a:r>
                        <a:rPr lang="en-US" sz="1600" dirty="0" smtClean="0">
                          <a:latin typeface="Dotum" pitchFamily="34" charset="-127"/>
                          <a:ea typeface="Dotum" pitchFamily="34" charset="-127"/>
                        </a:rPr>
                        <a:t>R-</a:t>
                      </a:r>
                      <a:r>
                        <a:rPr lang="en-US" sz="1600" dirty="0" err="1" smtClean="0">
                          <a:latin typeface="Dotum" pitchFamily="34" charset="-127"/>
                          <a:ea typeface="Dotum" pitchFamily="34" charset="-127"/>
                        </a:rPr>
                        <a:t>devel</a:t>
                      </a:r>
                      <a:endParaRPr lang="en-US" sz="1600" dirty="0">
                        <a:latin typeface="Dotum" pitchFamily="34" charset="-127"/>
                        <a:ea typeface="Dotum" pitchFamily="34" charset="-127"/>
                      </a:endParaRPr>
                    </a:p>
                  </a:txBody>
                  <a:tcPr anchor="ctr"/>
                </a:tc>
                <a:tc>
                  <a:txBody>
                    <a:bodyPr/>
                    <a:lstStyle/>
                    <a:p>
                      <a:r>
                        <a:rPr lang="en-US" sz="1400" dirty="0" smtClean="0"/>
                        <a:t>This list is for questions and discussion about code development in R</a:t>
                      </a:r>
                      <a:endParaRPr lang="en-US" sz="1400" dirty="0"/>
                    </a:p>
                  </a:txBody>
                  <a:tcPr anchor="ctr"/>
                </a:tc>
              </a:tr>
              <a:tr h="361991">
                <a:tc>
                  <a:txBody>
                    <a:bodyPr/>
                    <a:lstStyle/>
                    <a:p>
                      <a:r>
                        <a:rPr lang="en-US" sz="1600" dirty="0" smtClean="0">
                          <a:latin typeface="Dotum" pitchFamily="34" charset="-127"/>
                          <a:ea typeface="Dotum" pitchFamily="34" charset="-127"/>
                        </a:rPr>
                        <a:t>R-package-</a:t>
                      </a:r>
                      <a:r>
                        <a:rPr lang="en-US" sz="1600" dirty="0" err="1" smtClean="0">
                          <a:latin typeface="Dotum" pitchFamily="34" charset="-127"/>
                          <a:ea typeface="Dotum" pitchFamily="34" charset="-127"/>
                        </a:rPr>
                        <a:t>devel</a:t>
                      </a:r>
                      <a:endParaRPr lang="en-US" sz="1600" dirty="0">
                        <a:latin typeface="Dotum" pitchFamily="34" charset="-127"/>
                        <a:ea typeface="Dotum" pitchFamily="34" charset="-127"/>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 list which provides a forum for learning about the R package development process</a:t>
                      </a:r>
                    </a:p>
                  </a:txBody>
                  <a:tcPr anchor="ctr"/>
                </a:tc>
              </a:tr>
            </a:tbl>
          </a:graphicData>
        </a:graphic>
      </p:graphicFrame>
    </p:spTree>
    <p:extLst>
      <p:ext uri="{BB962C8B-B14F-4D97-AF65-F5344CB8AC3E}">
        <p14:creationId xmlns:p14="http://schemas.microsoft.com/office/powerpoint/2010/main" val="9101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repeat loops</a:t>
            </a:r>
            <a:endParaRPr lang="en-US" dirty="0"/>
          </a:p>
        </p:txBody>
      </p:sp>
      <p:sp>
        <p:nvSpPr>
          <p:cNvPr id="4" name="Rectangle 3"/>
          <p:cNvSpPr/>
          <p:nvPr/>
        </p:nvSpPr>
        <p:spPr>
          <a:xfrm>
            <a:off x="182880" y="1084447"/>
            <a:ext cx="8778240" cy="3108543"/>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readinteger</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&lt;- function()</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n &lt;- </a:t>
            </a:r>
            <a:r>
              <a:rPr lang="en-US" sz="1400" dirty="0" err="1">
                <a:latin typeface="Consolas" pitchFamily="49" charset="0"/>
                <a:cs typeface="Consolas" pitchFamily="49" charset="0"/>
              </a:rPr>
              <a:t>readline</a:t>
            </a:r>
            <a:r>
              <a:rPr lang="en-US" sz="1400" dirty="0">
                <a:latin typeface="Consolas" pitchFamily="49" charset="0"/>
                <a:cs typeface="Consolas" pitchFamily="49" charset="0"/>
              </a:rPr>
              <a:t>(prompt="Please, enter your ANSWER: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repeat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response&lt;-</a:t>
            </a:r>
            <a:r>
              <a:rPr lang="en-US" sz="1400" dirty="0" err="1">
                <a:latin typeface="Consolas" pitchFamily="49" charset="0"/>
                <a:cs typeface="Consolas" pitchFamily="49" charset="0"/>
              </a:rPr>
              <a:t>as.integer</a:t>
            </a:r>
            <a:r>
              <a:rPr lang="en-US" sz="1400" dirty="0">
                <a:latin typeface="Consolas" pitchFamily="49" charset="0"/>
                <a:cs typeface="Consolas" pitchFamily="49" charset="0"/>
              </a:rPr>
              <a:t>(</a:t>
            </a:r>
            <a:r>
              <a:rPr lang="en-US" sz="1400" dirty="0" err="1">
                <a:latin typeface="Consolas" pitchFamily="49" charset="0"/>
                <a:cs typeface="Consolas" pitchFamily="49" charset="0"/>
              </a:rPr>
              <a:t>readinteger</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if (response==42){</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print("Well done!")</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break</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else {print("Sorry, the answer to </a:t>
            </a:r>
            <a:r>
              <a:rPr lang="en-US" sz="1400" dirty="0" smtClean="0">
                <a:latin typeface="Consolas" pitchFamily="49" charset="0"/>
                <a:cs typeface="Consolas" pitchFamily="49" charset="0"/>
              </a:rPr>
              <a:t>any question </a:t>
            </a:r>
            <a:r>
              <a:rPr lang="en-US" sz="1400" dirty="0">
                <a:latin typeface="Consolas" pitchFamily="49" charset="0"/>
                <a:cs typeface="Consolas" pitchFamily="49" charset="0"/>
              </a:rPr>
              <a:t>MUST be 42</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p:txBody>
      </p:sp>
      <p:sp>
        <p:nvSpPr>
          <p:cNvPr id="5" name="TextBox 4"/>
          <p:cNvSpPr txBox="1"/>
          <p:nvPr/>
        </p:nvSpPr>
        <p:spPr>
          <a:xfrm>
            <a:off x="182880" y="4607399"/>
            <a:ext cx="8633574" cy="1077218"/>
          </a:xfrm>
          <a:prstGeom prst="rect">
            <a:avLst/>
          </a:prstGeom>
          <a:noFill/>
        </p:spPr>
        <p:txBody>
          <a:bodyPr wrap="square" rtlCol="0">
            <a:spAutoFit/>
          </a:bodyPr>
          <a:lstStyle/>
          <a:p>
            <a:r>
              <a:rPr lang="en-US" sz="1600" dirty="0" smtClean="0"/>
              <a:t>As seen in the example, there can be cases where program logic can continue to run because the while condition is not satisfied, this can lead to unwanted running for infinite time, for those cases its better to have a counter and use it to exit using “break;” command when no of iterations become absurdly high</a:t>
            </a:r>
            <a:endParaRPr lang="en-US" sz="1600" dirty="0"/>
          </a:p>
        </p:txBody>
      </p:sp>
    </p:spTree>
    <p:extLst>
      <p:ext uri="{BB962C8B-B14F-4D97-AF65-F5344CB8AC3E}">
        <p14:creationId xmlns:p14="http://schemas.microsoft.com/office/powerpoint/2010/main" val="3520098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599" y="2203602"/>
            <a:ext cx="8686800" cy="418576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make a lower triangular matrix (zeroes in upper right corner)</a:t>
            </a:r>
          </a:p>
          <a:p>
            <a:r>
              <a:rPr lang="en-US" sz="1400" dirty="0" smtClean="0">
                <a:latin typeface="Consolas" pitchFamily="49" charset="0"/>
                <a:cs typeface="Consolas" pitchFamily="49" charset="0"/>
              </a:rPr>
              <a:t>&gt; m=10</a:t>
            </a:r>
            <a:r>
              <a:rPr lang="en-US" sz="1400" dirty="0">
                <a:latin typeface="Consolas" pitchFamily="49" charset="0"/>
                <a:cs typeface="Consolas" pitchFamily="49" charset="0"/>
              </a:rPr>
              <a:t>; n=10;</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ctr</a:t>
            </a:r>
            <a:r>
              <a:rPr lang="en-US" sz="1400" dirty="0" smtClean="0">
                <a:latin typeface="Consolas" pitchFamily="49" charset="0"/>
                <a:cs typeface="Consolas" pitchFamily="49" charset="0"/>
              </a:rPr>
              <a:t>=0</a:t>
            </a:r>
            <a:r>
              <a:rPr lang="en-US" sz="1400" dirty="0">
                <a:latin typeface="Consolas" pitchFamily="49" charset="0"/>
                <a:cs typeface="Consolas" pitchFamily="49" charset="0"/>
              </a:rPr>
              <a:t>;   # used to count the </a:t>
            </a:r>
            <a:r>
              <a:rPr lang="en-US" sz="1400" dirty="0" err="1">
                <a:latin typeface="Consolas" pitchFamily="49" charset="0"/>
                <a:cs typeface="Consolas" pitchFamily="49" charset="0"/>
              </a:rPr>
              <a:t>assignemnt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mymat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 matrix(0,m,n) # create a 10 x 10 matrix with zeroes </a:t>
            </a:r>
          </a:p>
          <a:p>
            <a:r>
              <a:rPr lang="en-US" sz="1400" dirty="0" smtClean="0">
                <a:latin typeface="Consolas" pitchFamily="49" charset="0"/>
                <a:cs typeface="Consolas" pitchFamily="49" charset="0"/>
              </a:rPr>
              <a:t>&gt; for(i </a:t>
            </a:r>
            <a:r>
              <a:rPr lang="en-US" sz="1400" dirty="0">
                <a:latin typeface="Consolas" pitchFamily="49" charset="0"/>
                <a:cs typeface="Consolas" pitchFamily="49" charset="0"/>
              </a:rPr>
              <a:t>in 1:m)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for(j in 1:n)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if(i==j)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break;</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 else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mymat</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 = i*j   # we assign the values only when i&lt;&gt;j</a:t>
            </a:r>
          </a:p>
          <a:p>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ctr</a:t>
            </a:r>
            <a:r>
              <a:rPr lang="en-US" sz="1400" dirty="0">
                <a:latin typeface="Consolas" pitchFamily="49" charset="0"/>
                <a:cs typeface="Consolas" pitchFamily="49" charset="0"/>
              </a:rPr>
              <a:t>=ctr+1</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print(i*j) </a:t>
            </a: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print(</a:t>
            </a:r>
            <a:r>
              <a:rPr lang="en-US" sz="1400" dirty="0" err="1" smtClean="0">
                <a:latin typeface="Consolas" pitchFamily="49" charset="0"/>
                <a:cs typeface="Consolas" pitchFamily="49" charset="0"/>
              </a:rPr>
              <a:t>ctr</a:t>
            </a:r>
            <a:r>
              <a:rPr lang="en-US" sz="14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Interruption and exit from loops in R</a:t>
            </a:r>
            <a:endParaRPr lang="en-US" dirty="0"/>
          </a:p>
        </p:txBody>
      </p:sp>
      <p:sp>
        <p:nvSpPr>
          <p:cNvPr id="3" name="Rectangle 2"/>
          <p:cNvSpPr/>
          <p:nvPr/>
        </p:nvSpPr>
        <p:spPr>
          <a:xfrm>
            <a:off x="232011" y="986092"/>
            <a:ext cx="8338782" cy="1077218"/>
          </a:xfrm>
          <a:prstGeom prst="rect">
            <a:avLst/>
          </a:prstGeom>
        </p:spPr>
        <p:txBody>
          <a:bodyPr wrap="square">
            <a:spAutoFit/>
          </a:bodyPr>
          <a:lstStyle/>
          <a:p>
            <a:r>
              <a:rPr lang="en-US" sz="1600" b="1" dirty="0"/>
              <a:t>Break</a:t>
            </a:r>
          </a:p>
          <a:p>
            <a:r>
              <a:rPr lang="en-US" sz="1600" dirty="0"/>
              <a:t>When the R interpreter encounters a break, it will pass control to the instruction immediately after the end of the loop (if any). In case of nested loops, the break will permit to exit only from the innermost </a:t>
            </a:r>
            <a:r>
              <a:rPr lang="en-US" sz="1600" dirty="0" smtClean="0"/>
              <a:t>loop it is called in.</a:t>
            </a:r>
            <a:endParaRPr lang="en-US" sz="1600" dirty="0"/>
          </a:p>
        </p:txBody>
      </p:sp>
    </p:spTree>
    <p:extLst>
      <p:ext uri="{BB962C8B-B14F-4D97-AF65-F5344CB8AC3E}">
        <p14:creationId xmlns:p14="http://schemas.microsoft.com/office/powerpoint/2010/main" val="1812555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817762"/>
            <a:ext cx="4172802"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#Code</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k=1;</a:t>
            </a:r>
          </a:p>
          <a:p>
            <a:r>
              <a:rPr lang="en-US" sz="1400" dirty="0" smtClean="0">
                <a:latin typeface="Consolas" pitchFamily="49" charset="0"/>
                <a:cs typeface="Consolas" pitchFamily="49" charset="0"/>
              </a:rPr>
              <a:t>&gt; m=15;</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for </a:t>
            </a:r>
            <a:r>
              <a:rPr lang="en-US" sz="1400" dirty="0">
                <a:latin typeface="Consolas" pitchFamily="49" charset="0"/>
                <a:cs typeface="Consolas" pitchFamily="49" charset="0"/>
              </a:rPr>
              <a:t>(k in </a:t>
            </a:r>
            <a:r>
              <a:rPr lang="en-US" sz="1400" dirty="0" smtClean="0">
                <a:latin typeface="Consolas" pitchFamily="49" charset="0"/>
                <a:cs typeface="Consolas" pitchFamily="49" charset="0"/>
              </a:rPr>
              <a:t>1:m)</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if (!k %% 2)</a:t>
            </a:r>
          </a:p>
          <a:p>
            <a:r>
              <a:rPr lang="en-US" sz="1400" dirty="0" smtClean="0">
                <a:latin typeface="Consolas" pitchFamily="49" charset="0"/>
                <a:cs typeface="Consolas" pitchFamily="49" charset="0"/>
              </a:rPr>
              <a:t>+     next;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print(k</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p>
        </p:txBody>
      </p:sp>
      <p:sp>
        <p:nvSpPr>
          <p:cNvPr id="2" name="Title 1"/>
          <p:cNvSpPr>
            <a:spLocks noGrp="1"/>
          </p:cNvSpPr>
          <p:nvPr>
            <p:ph type="title"/>
          </p:nvPr>
        </p:nvSpPr>
        <p:spPr/>
        <p:txBody>
          <a:bodyPr/>
          <a:lstStyle/>
          <a:p>
            <a:r>
              <a:rPr lang="en-US" dirty="0" smtClean="0"/>
              <a:t>Interruption and exit from loops in R (contd.)</a:t>
            </a:r>
            <a:endParaRPr lang="en-US" dirty="0"/>
          </a:p>
        </p:txBody>
      </p:sp>
      <p:sp>
        <p:nvSpPr>
          <p:cNvPr id="3" name="Rectangle 2"/>
          <p:cNvSpPr/>
          <p:nvPr/>
        </p:nvSpPr>
        <p:spPr>
          <a:xfrm>
            <a:off x="232011" y="986092"/>
            <a:ext cx="8338782" cy="1569660"/>
          </a:xfrm>
          <a:prstGeom prst="rect">
            <a:avLst/>
          </a:prstGeom>
        </p:spPr>
        <p:txBody>
          <a:bodyPr wrap="square">
            <a:spAutoFit/>
          </a:bodyPr>
          <a:lstStyle/>
          <a:p>
            <a:r>
              <a:rPr lang="en-US" sz="1600" b="1" dirty="0" smtClean="0"/>
              <a:t>Next</a:t>
            </a:r>
            <a:endParaRPr lang="en-US" sz="1600" b="1" dirty="0"/>
          </a:p>
          <a:p>
            <a:r>
              <a:rPr lang="en-US" sz="1600" dirty="0"/>
              <a:t>Next discontinues a particular iteration and jumps to the next cycle (in fact, to the evaluation of the condition holding the current loop</a:t>
            </a:r>
            <a:r>
              <a:rPr lang="en-US" sz="1600" dirty="0" smtClean="0"/>
              <a:t>).</a:t>
            </a:r>
            <a:br>
              <a:rPr lang="en-US" sz="1600" dirty="0" smtClean="0"/>
            </a:br>
            <a:r>
              <a:rPr lang="en-US" sz="1600" dirty="0" smtClean="0"/>
              <a:t/>
            </a:r>
            <a:br>
              <a:rPr lang="en-US" sz="1600" dirty="0" smtClean="0"/>
            </a:br>
            <a:r>
              <a:rPr lang="en-US" sz="1600" dirty="0" smtClean="0"/>
              <a:t>A </a:t>
            </a:r>
            <a:r>
              <a:rPr lang="en-US" sz="1600" dirty="0"/>
              <a:t>simpler example of keeping the loop ongoing whilst discarding a particular cycle upon the occurrence of a certain condition is</a:t>
            </a:r>
            <a:r>
              <a:rPr lang="en-US" sz="1600" dirty="0" smtClean="0"/>
              <a:t>:</a:t>
            </a:r>
            <a:endParaRPr lang="en-US" sz="1600" dirty="0"/>
          </a:p>
        </p:txBody>
      </p:sp>
      <p:sp>
        <p:nvSpPr>
          <p:cNvPr id="5" name="Rectangle 4"/>
          <p:cNvSpPr/>
          <p:nvPr/>
        </p:nvSpPr>
        <p:spPr>
          <a:xfrm>
            <a:off x="170560" y="4924081"/>
            <a:ext cx="8686800" cy="1077218"/>
          </a:xfrm>
          <a:prstGeom prst="rect">
            <a:avLst/>
          </a:prstGeom>
        </p:spPr>
        <p:txBody>
          <a:bodyPr wrap="square">
            <a:spAutoFit/>
          </a:bodyPr>
          <a:lstStyle/>
          <a:p>
            <a:r>
              <a:rPr lang="en-US" sz="1600" dirty="0"/>
              <a:t>The effect here is to print all </a:t>
            </a:r>
            <a:r>
              <a:rPr lang="en-US" sz="1600" dirty="0" smtClean="0"/>
              <a:t>odd </a:t>
            </a:r>
            <a:r>
              <a:rPr lang="en-US" sz="1600" dirty="0"/>
              <a:t>numbers within the interval 1:m (here m=20</a:t>
            </a:r>
            <a:r>
              <a:rPr lang="en-US" sz="1600" dirty="0" smtClean="0"/>
              <a:t>)</a:t>
            </a:r>
          </a:p>
          <a:p>
            <a:r>
              <a:rPr lang="en-US" sz="1600" dirty="0" smtClean="0"/>
              <a:t>If the remainder of an integer when divided by </a:t>
            </a:r>
            <a:r>
              <a:rPr lang="en-US" sz="1600" dirty="0"/>
              <a:t>2 is 0 (even numbers), </a:t>
            </a:r>
            <a:r>
              <a:rPr lang="en-US" sz="1600" dirty="0" smtClean="0"/>
              <a:t>the Not operator reverses it to 1, satisfying the if condition – thus skipping all statements that follow the next statement (including the print statement)</a:t>
            </a:r>
          </a:p>
        </p:txBody>
      </p:sp>
      <p:sp>
        <p:nvSpPr>
          <p:cNvPr id="6" name="Rectangle 5"/>
          <p:cNvSpPr/>
          <p:nvPr/>
        </p:nvSpPr>
        <p:spPr>
          <a:xfrm>
            <a:off x="4684558" y="2817762"/>
            <a:ext cx="4172802" cy="2031325"/>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#Output</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[1] 1</a:t>
            </a:r>
          </a:p>
          <a:p>
            <a:r>
              <a:rPr lang="en-US" sz="1400" dirty="0" smtClean="0">
                <a:latin typeface="Consolas" pitchFamily="49" charset="0"/>
                <a:cs typeface="Consolas" pitchFamily="49" charset="0"/>
              </a:rPr>
              <a:t>[1] 3</a:t>
            </a:r>
          </a:p>
          <a:p>
            <a:r>
              <a:rPr lang="en-US" sz="1400" dirty="0" smtClean="0">
                <a:latin typeface="Consolas" pitchFamily="49" charset="0"/>
                <a:cs typeface="Consolas" pitchFamily="49" charset="0"/>
              </a:rPr>
              <a:t>[1] 5</a:t>
            </a:r>
          </a:p>
          <a:p>
            <a:r>
              <a:rPr lang="en-US" sz="1400" dirty="0" smtClean="0">
                <a:latin typeface="Consolas" pitchFamily="49" charset="0"/>
                <a:cs typeface="Consolas" pitchFamily="49" charset="0"/>
              </a:rPr>
              <a:t>[1] 7</a:t>
            </a:r>
          </a:p>
          <a:p>
            <a:r>
              <a:rPr lang="en-US" sz="1400" dirty="0" smtClean="0">
                <a:latin typeface="Consolas" pitchFamily="49" charset="0"/>
                <a:cs typeface="Consolas" pitchFamily="49" charset="0"/>
              </a:rPr>
              <a:t>[1] 9</a:t>
            </a:r>
          </a:p>
          <a:p>
            <a:r>
              <a:rPr lang="en-US" sz="1400" dirty="0" smtClean="0">
                <a:latin typeface="Consolas" pitchFamily="49" charset="0"/>
                <a:cs typeface="Consolas" pitchFamily="49" charset="0"/>
              </a:rPr>
              <a:t>[1] 11</a:t>
            </a:r>
          </a:p>
          <a:p>
            <a:r>
              <a:rPr lang="en-US" sz="1400" dirty="0" smtClean="0">
                <a:latin typeface="Consolas" pitchFamily="49" charset="0"/>
                <a:cs typeface="Consolas" pitchFamily="49" charset="0"/>
              </a:rPr>
              <a:t>[1] 13</a:t>
            </a:r>
          </a:p>
          <a:p>
            <a:r>
              <a:rPr lang="en-US" sz="1400" dirty="0" smtClean="0">
                <a:latin typeface="Consolas" pitchFamily="49" charset="0"/>
                <a:cs typeface="Consolas" pitchFamily="49" charset="0"/>
              </a:rPr>
              <a:t>[1] 15</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816518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smtClean="0"/>
              <a:t>Guidelines for use </a:t>
            </a:r>
            <a:r>
              <a:rPr lang="en-US" dirty="0"/>
              <a:t>of loops in R</a:t>
            </a:r>
          </a:p>
        </p:txBody>
      </p:sp>
      <p:sp>
        <p:nvSpPr>
          <p:cNvPr id="3" name="Rectangle 2"/>
          <p:cNvSpPr/>
          <p:nvPr/>
        </p:nvSpPr>
        <p:spPr>
          <a:xfrm>
            <a:off x="300251" y="1122868"/>
            <a:ext cx="8311485" cy="2554545"/>
          </a:xfrm>
          <a:prstGeom prst="rect">
            <a:avLst/>
          </a:prstGeom>
        </p:spPr>
        <p:txBody>
          <a:bodyPr wrap="square">
            <a:spAutoFit/>
          </a:bodyPr>
          <a:lstStyle/>
          <a:p>
            <a:pPr marL="285750" indent="-285750">
              <a:buFont typeface="Arial" pitchFamily="34" charset="0"/>
              <a:buChar char="•"/>
            </a:pPr>
            <a:r>
              <a:rPr lang="en-US" sz="1600" dirty="0" smtClean="0"/>
              <a:t>Try </a:t>
            </a:r>
            <a:r>
              <a:rPr lang="en-US" sz="1600" dirty="0"/>
              <a:t>to </a:t>
            </a:r>
            <a:r>
              <a:rPr lang="en-US" sz="1600" dirty="0" smtClean="0"/>
              <a:t>write as </a:t>
            </a:r>
            <a:r>
              <a:rPr lang="en-US" sz="1600" dirty="0"/>
              <a:t>little code as possible within the loop </a:t>
            </a:r>
            <a:r>
              <a:rPr lang="en-US" sz="1600" dirty="0" smtClean="0"/>
              <a:t>– only retain code that needs to be repeated (</a:t>
            </a:r>
            <a:r>
              <a:rPr lang="en-US" sz="1600" i="1" dirty="0" smtClean="0"/>
              <a:t>could significantly reduce runtime</a:t>
            </a:r>
            <a:r>
              <a:rPr lang="en-US" sz="1600" dirty="0" smtClean="0"/>
              <a:t>)</a:t>
            </a:r>
          </a:p>
          <a:p>
            <a:pPr marL="285750" indent="-285750">
              <a:buFont typeface="Arial" pitchFamily="34" charset="0"/>
              <a:buChar char="•"/>
            </a:pPr>
            <a:r>
              <a:rPr lang="en-US" sz="1600" dirty="0" smtClean="0"/>
              <a:t>Be careful when </a:t>
            </a:r>
            <a:r>
              <a:rPr lang="en-US" sz="1600" dirty="0"/>
              <a:t>using repeat: ensure that a termination is explicitly set by testing a condition, or an infinite loop may </a:t>
            </a:r>
            <a:r>
              <a:rPr lang="en-US" sz="1600" dirty="0" smtClean="0"/>
              <a:t>occur </a:t>
            </a:r>
          </a:p>
          <a:p>
            <a:pPr marL="285750" indent="-285750">
              <a:buFont typeface="Arial" pitchFamily="34" charset="0"/>
              <a:buChar char="•"/>
            </a:pPr>
            <a:r>
              <a:rPr lang="en-US" sz="1600" dirty="0" smtClean="0"/>
              <a:t>If the code in a </a:t>
            </a:r>
            <a:r>
              <a:rPr lang="en-US" sz="1600" dirty="0"/>
              <a:t>loop </a:t>
            </a:r>
            <a:r>
              <a:rPr lang="en-US" sz="1600" dirty="0" smtClean="0"/>
              <a:t>gets too </a:t>
            </a:r>
            <a:r>
              <a:rPr lang="en-US" sz="1600" dirty="0"/>
              <a:t>big, </a:t>
            </a:r>
            <a:r>
              <a:rPr lang="en-US" sz="1600" dirty="0" smtClean="0"/>
              <a:t>use </a:t>
            </a:r>
            <a:r>
              <a:rPr lang="en-US" sz="1600" dirty="0"/>
              <a:t>one or more function calls within the loop; this will make the code easier to </a:t>
            </a:r>
            <a:r>
              <a:rPr lang="en-US" sz="1600" dirty="0" smtClean="0"/>
              <a:t>follow </a:t>
            </a:r>
            <a:endParaRPr lang="en-US" sz="1600" dirty="0"/>
          </a:p>
          <a:p>
            <a:pPr marL="285750" indent="-285750">
              <a:buFont typeface="Arial" pitchFamily="34" charset="0"/>
              <a:buChar char="•"/>
            </a:pPr>
            <a:r>
              <a:rPr lang="en-US" sz="1600" i="1" dirty="0"/>
              <a:t>R has an extensive collection of native data manipulation functions, which should be leveraged as much as </a:t>
            </a:r>
            <a:r>
              <a:rPr lang="en-US" sz="1600" i="1" dirty="0" smtClean="0"/>
              <a:t>possible</a:t>
            </a:r>
          </a:p>
          <a:p>
            <a:endParaRPr lang="en-US" sz="1600" i="1" dirty="0"/>
          </a:p>
          <a:p>
            <a:r>
              <a:rPr lang="en-US" sz="1600" i="1" dirty="0" smtClean="0"/>
              <a:t>The example shows a loop based bulky implementation vs. a clean </a:t>
            </a:r>
            <a:r>
              <a:rPr lang="en-US" sz="1600" i="1" dirty="0" err="1" smtClean="0"/>
              <a:t>vectorized</a:t>
            </a:r>
            <a:r>
              <a:rPr lang="en-US" sz="1600" i="1" dirty="0" smtClean="0"/>
              <a:t> implementation</a:t>
            </a:r>
            <a:endParaRPr lang="en-US" sz="1600" i="1" dirty="0"/>
          </a:p>
        </p:txBody>
      </p:sp>
      <p:sp>
        <p:nvSpPr>
          <p:cNvPr id="4" name="Rectangle 3"/>
          <p:cNvSpPr/>
          <p:nvPr/>
        </p:nvSpPr>
        <p:spPr>
          <a:xfrm>
            <a:off x="182880" y="4028752"/>
            <a:ext cx="8778240" cy="1815882"/>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&gt; </a:t>
            </a:r>
            <a:r>
              <a:rPr lang="en-US" sz="1400" dirty="0" smtClean="0">
                <a:latin typeface="Consolas" pitchFamily="49" charset="0"/>
                <a:cs typeface="Consolas" pitchFamily="49" charset="0"/>
              </a:rPr>
              <a:t>#Consider </a:t>
            </a:r>
            <a:r>
              <a:rPr lang="en-US" sz="1400" dirty="0">
                <a:latin typeface="Consolas" pitchFamily="49" charset="0"/>
                <a:cs typeface="Consolas" pitchFamily="49" charset="0"/>
              </a:rPr>
              <a:t>the following </a:t>
            </a:r>
            <a:r>
              <a:rPr lang="en-US" sz="1400" dirty="0" smtClean="0">
                <a:latin typeface="Consolas" pitchFamily="49" charset="0"/>
                <a:cs typeface="Consolas" pitchFamily="49" charset="0"/>
              </a:rPr>
              <a:t>case: Addition </a:t>
            </a:r>
            <a:r>
              <a:rPr lang="en-US" sz="1400" dirty="0">
                <a:latin typeface="Consolas" pitchFamily="49" charset="0"/>
                <a:cs typeface="Consolas" pitchFamily="49" charset="0"/>
              </a:rPr>
              <a:t>of two vectors v1 and v2 </a:t>
            </a:r>
            <a:r>
              <a:rPr lang="en-US" sz="1400" dirty="0" smtClean="0">
                <a:latin typeface="Consolas" pitchFamily="49" charset="0"/>
                <a:cs typeface="Consolas" pitchFamily="49" charset="0"/>
              </a:rPr>
              <a:t>into a vector v3</a:t>
            </a:r>
          </a:p>
          <a:p>
            <a:r>
              <a:rPr lang="en-US" sz="1400" dirty="0" smtClean="0">
                <a:latin typeface="Consolas" pitchFamily="49" charset="0"/>
                <a:cs typeface="Consolas" pitchFamily="49" charset="0"/>
              </a:rPr>
              <a:t>&gt; for </a:t>
            </a:r>
            <a:r>
              <a:rPr lang="en-US" sz="1400" dirty="0">
                <a:latin typeface="Consolas" pitchFamily="49" charset="0"/>
                <a:cs typeface="Consolas" pitchFamily="49" charset="0"/>
              </a:rPr>
              <a:t>(i in 1:n)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 </a:t>
            </a:r>
            <a:endParaRPr lang="en-US" sz="1400" dirty="0">
              <a:latin typeface="Consolas" pitchFamily="49" charset="0"/>
              <a:cs typeface="Consolas" pitchFamily="49" charset="0"/>
            </a:endParaRP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v3[i] &lt;-v1[i] + v2[i] </a:t>
            </a:r>
          </a:p>
          <a:p>
            <a:r>
              <a:rPr lang="en-US" sz="1400" dirty="0">
                <a:latin typeface="Consolas" pitchFamily="49" charset="0"/>
                <a:cs typeface="Consolas" pitchFamily="49" charset="0"/>
              </a:rPr>
              <a:t>+</a:t>
            </a:r>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p>
          <a:p>
            <a:r>
              <a:rPr lang="en-US" sz="1400" dirty="0" smtClean="0">
                <a:latin typeface="Consolas" pitchFamily="49" charset="0"/>
                <a:cs typeface="Consolas" pitchFamily="49" charset="0"/>
              </a:rPr>
              <a:t>&gt; # or </a:t>
            </a:r>
            <a:r>
              <a:rPr lang="en-US" sz="1400" dirty="0">
                <a:latin typeface="Consolas" pitchFamily="49" charset="0"/>
                <a:cs typeface="Consolas" pitchFamily="49" charset="0"/>
              </a:rPr>
              <a:t>using the ‘native’ vectorized form</a:t>
            </a:r>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v3 </a:t>
            </a:r>
            <a:r>
              <a:rPr lang="en-US" sz="1400" dirty="0">
                <a:latin typeface="Consolas" pitchFamily="49" charset="0"/>
                <a:cs typeface="Consolas" pitchFamily="49" charset="0"/>
              </a:rPr>
              <a:t>= v1 + </a:t>
            </a:r>
            <a:r>
              <a:rPr lang="en-US" sz="1400" dirty="0" smtClean="0">
                <a:latin typeface="Consolas" pitchFamily="49" charset="0"/>
                <a:cs typeface="Consolas" pitchFamily="49" charset="0"/>
              </a:rPr>
              <a:t>v2</a:t>
            </a:r>
            <a:endParaRPr lang="en-US" sz="1400" dirty="0">
              <a:latin typeface="Consolas" pitchFamily="49" charset="0"/>
              <a:cs typeface="Consolas" pitchFamily="49" charset="0"/>
            </a:endParaRPr>
          </a:p>
        </p:txBody>
      </p:sp>
      <p:sp>
        <p:nvSpPr>
          <p:cNvPr id="5" name="Rectangle 4"/>
          <p:cNvSpPr/>
          <p:nvPr/>
        </p:nvSpPr>
        <p:spPr>
          <a:xfrm>
            <a:off x="182880" y="6009565"/>
            <a:ext cx="8660868" cy="861774"/>
          </a:xfrm>
          <a:prstGeom prst="rect">
            <a:avLst/>
          </a:prstGeom>
        </p:spPr>
        <p:txBody>
          <a:bodyPr wrap="square">
            <a:spAutoFit/>
          </a:bodyPr>
          <a:lstStyle/>
          <a:p>
            <a:pPr marL="285750" indent="-285750">
              <a:buFont typeface="Arial" pitchFamily="34" charset="0"/>
              <a:buChar char="•"/>
            </a:pPr>
            <a:r>
              <a:rPr lang="en-US" sz="1600" dirty="0"/>
              <a:t>[‘native’ because R can recognize all the arithmetic operators as acting on vectors and matrices].</a:t>
            </a:r>
          </a:p>
          <a:p>
            <a:pPr marL="285750" indent="-285750">
              <a:buFont typeface="Arial" pitchFamily="34" charset="0"/>
              <a:buChar char="•"/>
            </a:pPr>
            <a:endParaRPr lang="en-US" sz="1600" dirty="0"/>
          </a:p>
        </p:txBody>
      </p:sp>
    </p:spTree>
    <p:extLst>
      <p:ext uri="{BB962C8B-B14F-4D97-AF65-F5344CB8AC3E}">
        <p14:creationId xmlns:p14="http://schemas.microsoft.com/office/powerpoint/2010/main" val="133477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Vectorization</a:t>
            </a:r>
            <a:endParaRPr lang="en-US" dirty="0"/>
          </a:p>
        </p:txBody>
      </p:sp>
      <p:sp>
        <p:nvSpPr>
          <p:cNvPr id="4" name="Rectangle 3"/>
          <p:cNvSpPr/>
          <p:nvPr/>
        </p:nvSpPr>
        <p:spPr>
          <a:xfrm>
            <a:off x="259308" y="989929"/>
            <a:ext cx="8407020" cy="4031873"/>
          </a:xfrm>
          <a:prstGeom prst="rect">
            <a:avLst/>
          </a:prstGeom>
        </p:spPr>
        <p:txBody>
          <a:bodyPr wrap="square">
            <a:spAutoFit/>
          </a:bodyPr>
          <a:lstStyle/>
          <a:p>
            <a:pPr marL="285750" indent="-285750">
              <a:buFont typeface="Arial" pitchFamily="34" charset="0"/>
              <a:buChar char="•"/>
            </a:pPr>
            <a:r>
              <a:rPr lang="en-US" sz="1600" dirty="0" smtClean="0"/>
              <a:t>‘</a:t>
            </a:r>
            <a:r>
              <a:rPr lang="en-US" sz="1600" dirty="0"/>
              <a:t>Vectorization’  </a:t>
            </a:r>
            <a:r>
              <a:rPr lang="en-US" sz="1600" dirty="0" smtClean="0"/>
              <a:t>means using </a:t>
            </a:r>
            <a:r>
              <a:rPr lang="en-US" sz="1600" dirty="0"/>
              <a:t>single operations on vectors or matrices </a:t>
            </a:r>
            <a:r>
              <a:rPr lang="en-US" sz="1600" dirty="0" smtClean="0"/>
              <a:t>instead of repeated </a:t>
            </a:r>
            <a:r>
              <a:rPr lang="en-US" sz="1600" dirty="0"/>
              <a:t>operations on simple numbers (‘scalars</a:t>
            </a:r>
            <a:r>
              <a:rPr lang="en-US" sz="1600" dirty="0" smtClean="0"/>
              <a:t>’)</a:t>
            </a:r>
            <a:br>
              <a:rPr lang="en-US" sz="1600" dirty="0" smtClean="0"/>
            </a:br>
            <a:endParaRPr lang="en-US" sz="1600" dirty="0"/>
          </a:p>
          <a:p>
            <a:pPr marL="285750" indent="-285750">
              <a:buFont typeface="Arial" pitchFamily="34" charset="0"/>
              <a:buChar char="•"/>
            </a:pPr>
            <a:r>
              <a:rPr lang="en-US" sz="1600" dirty="0" smtClean="0"/>
              <a:t>A </a:t>
            </a:r>
            <a:r>
              <a:rPr lang="en-US" sz="1600" dirty="0"/>
              <a:t>vector is the elementary data structure in </a:t>
            </a:r>
            <a:r>
              <a:rPr lang="en-US" sz="1600" dirty="0" smtClean="0"/>
              <a:t>R, a </a:t>
            </a:r>
            <a:r>
              <a:rPr lang="en-US" sz="1600" dirty="0"/>
              <a:t>single entity consisting of a collection of </a:t>
            </a:r>
            <a:r>
              <a:rPr lang="en-US" sz="1600" dirty="0" smtClean="0"/>
              <a:t>things</a:t>
            </a:r>
          </a:p>
          <a:p>
            <a:pPr marL="742950" lvl="1" indent="-285750">
              <a:buFont typeface="Courier New" pitchFamily="49" charset="0"/>
              <a:buChar char="o"/>
            </a:pPr>
            <a:r>
              <a:rPr lang="en-US" sz="1600" dirty="0" smtClean="0"/>
              <a:t>A </a:t>
            </a:r>
            <a:r>
              <a:rPr lang="en-US" sz="1600" dirty="0"/>
              <a:t>collection of numbers is a numeric </a:t>
            </a:r>
            <a:r>
              <a:rPr lang="en-US" sz="1600" dirty="0" smtClean="0"/>
              <a:t>vector</a:t>
            </a:r>
          </a:p>
          <a:p>
            <a:pPr marL="742950" lvl="1" indent="-285750">
              <a:buFont typeface="Courier New" pitchFamily="49" charset="0"/>
              <a:buChar char="o"/>
            </a:pPr>
            <a:r>
              <a:rPr lang="en-US" sz="1600" dirty="0" smtClean="0"/>
              <a:t>Combining </a:t>
            </a:r>
            <a:r>
              <a:rPr lang="en-US" sz="1600" dirty="0"/>
              <a:t>vectors </a:t>
            </a:r>
            <a:r>
              <a:rPr lang="en-US" sz="1600" dirty="0" smtClean="0"/>
              <a:t>of </a:t>
            </a:r>
            <a:r>
              <a:rPr lang="en-US" sz="1600" dirty="0"/>
              <a:t>the same </a:t>
            </a:r>
            <a:r>
              <a:rPr lang="en-US" sz="1600" dirty="0" smtClean="0"/>
              <a:t>length gives us a matrix</a:t>
            </a:r>
            <a:endParaRPr lang="en-US" sz="1600" dirty="0"/>
          </a:p>
          <a:p>
            <a:pPr marL="742950" lvl="1" indent="-285750">
              <a:buFont typeface="Courier New" pitchFamily="49" charset="0"/>
              <a:buChar char="o"/>
            </a:pPr>
            <a:r>
              <a:rPr lang="en-US" sz="1600" dirty="0" smtClean="0"/>
              <a:t>We </a:t>
            </a:r>
            <a:r>
              <a:rPr lang="en-US" sz="1600" dirty="0"/>
              <a:t>can do this vertically or horizontally, using different R instructions. Thus in </a:t>
            </a:r>
            <a:r>
              <a:rPr lang="en-US" sz="1600" dirty="0" smtClean="0"/>
              <a:t>R, </a:t>
            </a:r>
            <a:r>
              <a:rPr lang="en-US" sz="1600" dirty="0"/>
              <a:t>a matrix is seen as a collection of horizontal or vertical vectors. By extension, we can vectorize repeated operations on </a:t>
            </a:r>
            <a:r>
              <a:rPr lang="en-US" sz="1600" dirty="0" smtClean="0"/>
              <a:t>vectors</a:t>
            </a:r>
            <a:br>
              <a:rPr lang="en-US" sz="1600" dirty="0" smtClean="0"/>
            </a:br>
            <a:endParaRPr lang="en-US" sz="1600" dirty="0" smtClean="0"/>
          </a:p>
          <a:p>
            <a:pPr marL="285750" indent="-285750">
              <a:buFont typeface="Arial" pitchFamily="34" charset="0"/>
              <a:buChar char="•"/>
            </a:pPr>
            <a:r>
              <a:rPr lang="en-US" sz="1600" dirty="0" smtClean="0"/>
              <a:t>Many loop </a:t>
            </a:r>
            <a:r>
              <a:rPr lang="en-US" sz="1600" dirty="0"/>
              <a:t>constructs can be made implicit </a:t>
            </a:r>
            <a:r>
              <a:rPr lang="en-US" sz="1600" dirty="0" smtClean="0"/>
              <a:t>using </a:t>
            </a:r>
            <a:r>
              <a:rPr lang="en-US" sz="1600" dirty="0"/>
              <a:t>vectorization. </a:t>
            </a:r>
            <a:endParaRPr lang="en-US" sz="1600" dirty="0" smtClean="0"/>
          </a:p>
          <a:p>
            <a:pPr marL="742950" lvl="1" indent="-285750">
              <a:buFont typeface="Courier New" pitchFamily="49" charset="0"/>
              <a:buChar char="o"/>
            </a:pPr>
            <a:r>
              <a:rPr lang="en-US" sz="1600" dirty="0" smtClean="0"/>
              <a:t>‘</a:t>
            </a:r>
            <a:r>
              <a:rPr lang="en-US" sz="1600" dirty="0"/>
              <a:t>Implicit</a:t>
            </a:r>
            <a:r>
              <a:rPr lang="en-US" sz="1600" dirty="0" smtClean="0"/>
              <a:t>’ </a:t>
            </a:r>
            <a:r>
              <a:rPr lang="en-US" sz="1600" dirty="0"/>
              <a:t>because they do not really disappear; at a lower level, the </a:t>
            </a:r>
            <a:r>
              <a:rPr lang="en-US" sz="1600" dirty="0" smtClean="0"/>
              <a:t>vectorized </a:t>
            </a:r>
            <a:r>
              <a:rPr lang="en-US" sz="1600" dirty="0"/>
              <a:t>form translates into code which </a:t>
            </a:r>
            <a:r>
              <a:rPr lang="en-US" sz="1600" dirty="0" smtClean="0"/>
              <a:t>could contain loops </a:t>
            </a:r>
            <a:r>
              <a:rPr lang="en-US" sz="1600" dirty="0"/>
              <a:t>in the lower level language in which </a:t>
            </a:r>
            <a:r>
              <a:rPr lang="en-US" sz="1600" dirty="0" smtClean="0"/>
              <a:t>it was compiled (Fortran</a:t>
            </a:r>
            <a:r>
              <a:rPr lang="en-US" sz="1600" dirty="0"/>
              <a:t>, C, or C++ </a:t>
            </a:r>
            <a:r>
              <a:rPr lang="en-US" sz="1600" dirty="0" smtClean="0"/>
              <a:t>)</a:t>
            </a:r>
            <a:br>
              <a:rPr lang="en-US" sz="1600" dirty="0" smtClean="0"/>
            </a:br>
            <a:endParaRPr lang="en-US" sz="1600" dirty="0"/>
          </a:p>
          <a:p>
            <a:pPr marL="285750" indent="-285750">
              <a:buFont typeface="Arial" pitchFamily="34" charset="0"/>
              <a:buChar char="•"/>
            </a:pPr>
            <a:r>
              <a:rPr lang="en-US" sz="1600" dirty="0" smtClean="0"/>
              <a:t>These </a:t>
            </a:r>
            <a:r>
              <a:rPr lang="en-US" sz="1600" dirty="0"/>
              <a:t>(hidden to the user) are usually faster than the equivalent explicit R </a:t>
            </a:r>
            <a:r>
              <a:rPr lang="en-US" sz="1600" dirty="0" smtClean="0"/>
              <a:t>code</a:t>
            </a:r>
            <a:endParaRPr lang="en-US" sz="1600" dirty="0"/>
          </a:p>
        </p:txBody>
      </p:sp>
    </p:spTree>
    <p:extLst>
      <p:ext uri="{BB962C8B-B14F-4D97-AF65-F5344CB8AC3E}">
        <p14:creationId xmlns:p14="http://schemas.microsoft.com/office/powerpoint/2010/main" val="97563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Update </a:t>
            </a:r>
            <a:r>
              <a:rPr lang="en-US" dirty="0" err="1" smtClean="0"/>
              <a:t>DataFrame</a:t>
            </a:r>
            <a:endParaRPr lang="en-US" dirty="0"/>
          </a:p>
        </p:txBody>
      </p:sp>
      <p:sp>
        <p:nvSpPr>
          <p:cNvPr id="4" name="Rectangle 3"/>
          <p:cNvSpPr/>
          <p:nvPr/>
        </p:nvSpPr>
        <p:spPr>
          <a:xfrm>
            <a:off x="327545" y="1049060"/>
            <a:ext cx="8215953" cy="4616648"/>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a bad loop, with 'growing' data</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set.seed</a:t>
            </a:r>
            <a:r>
              <a:rPr lang="en-US" sz="1400" dirty="0" smtClean="0">
                <a:latin typeface="Consolas" pitchFamily="49" charset="0"/>
                <a:cs typeface="Consolas" pitchFamily="49" charset="0"/>
              </a:rPr>
              <a:t>(42</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 m=10</a:t>
            </a:r>
            <a:r>
              <a:rPr lang="en-US" sz="1400" dirty="0">
                <a:latin typeface="Consolas" pitchFamily="49" charset="0"/>
                <a:cs typeface="Consolas" pitchFamily="49" charset="0"/>
              </a:rPr>
              <a:t>; n=10;</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mymat</a:t>
            </a:r>
            <a:r>
              <a:rPr lang="en-US" sz="1400" dirty="0">
                <a:latin typeface="Consolas" pitchFamily="49" charset="0"/>
                <a:cs typeface="Consolas" pitchFamily="49" charset="0"/>
              </a:rPr>
              <a:t>&lt;-replicate(m, </a:t>
            </a:r>
            <a:r>
              <a:rPr lang="en-US" sz="1400" dirty="0" err="1">
                <a:latin typeface="Consolas" pitchFamily="49" charset="0"/>
                <a:cs typeface="Consolas" pitchFamily="49" charset="0"/>
              </a:rPr>
              <a:t>rnorm</a:t>
            </a:r>
            <a:r>
              <a:rPr lang="en-US" sz="1400" dirty="0">
                <a:latin typeface="Consolas" pitchFamily="49" charset="0"/>
                <a:cs typeface="Consolas" pitchFamily="49" charset="0"/>
              </a:rPr>
              <a:t>(n)) # create matrix of normal random numbers</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mydframe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data.frame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mymat</a:t>
            </a:r>
            <a:r>
              <a:rPr lang="en-US" sz="1400" dirty="0">
                <a:latin typeface="Consolas" pitchFamily="49" charset="0"/>
                <a:cs typeface="Consolas" pitchFamily="49" charset="0"/>
              </a:rPr>
              <a:t>)    # transform into data frame</a:t>
            </a:r>
          </a:p>
          <a:p>
            <a:r>
              <a:rPr lang="en-US" sz="1400" dirty="0" smtClean="0">
                <a:latin typeface="Consolas" pitchFamily="49" charset="0"/>
                <a:cs typeface="Consolas" pitchFamily="49" charset="0"/>
              </a:rPr>
              <a:t>&gt; for </a:t>
            </a:r>
            <a:r>
              <a:rPr lang="en-US" sz="1400" dirty="0">
                <a:latin typeface="Consolas" pitchFamily="49" charset="0"/>
                <a:cs typeface="Consolas" pitchFamily="49" charset="0"/>
              </a:rPr>
              <a:t>(i in 1:m)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for (j in 1:n) {</a:t>
            </a:r>
          </a:p>
          <a:p>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]&lt;-</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 + 10*sin(0.75*pi)</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print(</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Here</a:t>
            </a:r>
            <a:r>
              <a:rPr lang="en-US" sz="1400" dirty="0">
                <a:latin typeface="Consolas" pitchFamily="49" charset="0"/>
                <a:cs typeface="Consolas" pitchFamily="49" charset="0"/>
              </a:rPr>
              <a:t>, most of the execution time consists of copying and managing the </a:t>
            </a:r>
            <a:r>
              <a:rPr lang="en-US" sz="1400" dirty="0" smtClean="0">
                <a:latin typeface="Consolas" pitchFamily="49" charset="0"/>
                <a:cs typeface="Consolas" pitchFamily="49" charset="0"/>
              </a:rPr>
              <a:t>loop</a:t>
            </a:r>
            <a:br>
              <a:rPr lang="en-US" sz="1400" dirty="0" smtClean="0">
                <a:latin typeface="Consolas" pitchFamily="49" charset="0"/>
                <a:cs typeface="Consolas" pitchFamily="49" charset="0"/>
              </a:rPr>
            </a:br>
            <a:r>
              <a:rPr lang="en-US" sz="1400" dirty="0" smtClean="0">
                <a:latin typeface="Consolas" pitchFamily="49" charset="0"/>
                <a:cs typeface="Consolas" pitchFamily="49" charset="0"/>
              </a:rPr>
              <a:t>&gt; Let’s </a:t>
            </a:r>
            <a:r>
              <a:rPr lang="en-US" sz="1400" dirty="0">
                <a:latin typeface="Consolas" pitchFamily="49" charset="0"/>
                <a:cs typeface="Consolas" pitchFamily="49" charset="0"/>
              </a:rPr>
              <a:t>see how a vectorized solution looks like:</a:t>
            </a:r>
          </a:p>
          <a:p>
            <a:r>
              <a:rPr lang="en-US" sz="1400" dirty="0" smtClean="0">
                <a:latin typeface="Consolas" pitchFamily="49" charset="0"/>
                <a:cs typeface="Consolas" pitchFamily="49" charset="0"/>
              </a:rPr>
              <a:t>&gt;</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vectorized version</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set.seed</a:t>
            </a:r>
            <a:r>
              <a:rPr lang="en-US" sz="1400" dirty="0" smtClean="0">
                <a:latin typeface="Consolas" pitchFamily="49" charset="0"/>
                <a:cs typeface="Consolas" pitchFamily="49" charset="0"/>
              </a:rPr>
              <a:t>(42</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 m=10</a:t>
            </a:r>
            <a:r>
              <a:rPr lang="en-US" sz="1400" dirty="0">
                <a:latin typeface="Consolas" pitchFamily="49" charset="0"/>
                <a:cs typeface="Consolas" pitchFamily="49" charset="0"/>
              </a:rPr>
              <a:t>; n=10;</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mymat</a:t>
            </a:r>
            <a:r>
              <a:rPr lang="en-US" sz="1400" dirty="0">
                <a:latin typeface="Consolas" pitchFamily="49" charset="0"/>
                <a:cs typeface="Consolas" pitchFamily="49" charset="0"/>
              </a:rPr>
              <a:t>&lt;-replicate(m, </a:t>
            </a:r>
            <a:r>
              <a:rPr lang="en-US" sz="1400" dirty="0" err="1">
                <a:latin typeface="Consolas" pitchFamily="49" charset="0"/>
                <a:cs typeface="Consolas" pitchFamily="49" charset="0"/>
              </a:rPr>
              <a:t>rnorm</a:t>
            </a:r>
            <a:r>
              <a:rPr lang="en-US" sz="1400" dirty="0">
                <a:latin typeface="Consolas" pitchFamily="49" charset="0"/>
                <a:cs typeface="Consolas" pitchFamily="49" charset="0"/>
              </a:rPr>
              <a:t>(n)) </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mydframe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data.frame</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mymat</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mydframe</a:t>
            </a:r>
            <a:r>
              <a:rPr lang="en-US" sz="1400" dirty="0">
                <a:latin typeface="Consolas" pitchFamily="49" charset="0"/>
                <a:cs typeface="Consolas" pitchFamily="49" charset="0"/>
              </a:rPr>
              <a:t>&lt;-</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 + 10*sin(0.75*pi)</a:t>
            </a:r>
          </a:p>
        </p:txBody>
      </p:sp>
    </p:spTree>
    <p:extLst>
      <p:ext uri="{BB962C8B-B14F-4D97-AF65-F5344CB8AC3E}">
        <p14:creationId xmlns:p14="http://schemas.microsoft.com/office/powerpoint/2010/main" val="660652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51" y="36576"/>
            <a:ext cx="8676959" cy="896467"/>
          </a:xfrm>
        </p:spPr>
        <p:txBody>
          <a:bodyPr/>
          <a:lstStyle/>
          <a:p>
            <a:r>
              <a:rPr lang="en-US" dirty="0" smtClean="0"/>
              <a:t>Example : Update </a:t>
            </a:r>
            <a:r>
              <a:rPr lang="en-US" dirty="0" err="1" smtClean="0"/>
              <a:t>DataFrame</a:t>
            </a:r>
            <a:r>
              <a:rPr lang="en-US" dirty="0" smtClean="0"/>
              <a:t> (Time Comparison)</a:t>
            </a:r>
            <a:endParaRPr lang="en-US" dirty="0"/>
          </a:p>
        </p:txBody>
      </p:sp>
      <p:sp>
        <p:nvSpPr>
          <p:cNvPr id="4" name="Rectangle 3"/>
          <p:cNvSpPr/>
          <p:nvPr/>
        </p:nvSpPr>
        <p:spPr>
          <a:xfrm>
            <a:off x="327545" y="1294724"/>
            <a:ext cx="8215953" cy="3754874"/>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measure loop execution</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system.time</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for (i in 1:m)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for (j in 1:n) {</a:t>
            </a:r>
          </a:p>
          <a:p>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]&lt;-</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a:t>
            </a:r>
            <a:r>
              <a:rPr lang="en-US" sz="1400" dirty="0" err="1">
                <a:latin typeface="Consolas" pitchFamily="49" charset="0"/>
                <a:cs typeface="Consolas" pitchFamily="49" charset="0"/>
              </a:rPr>
              <a:t>i,j</a:t>
            </a:r>
            <a:r>
              <a:rPr lang="en-US" sz="1400" dirty="0">
                <a:latin typeface="Consolas" pitchFamily="49" charset="0"/>
                <a:cs typeface="Consolas" pitchFamily="49" charset="0"/>
              </a:rPr>
              <a:t>] + 10*sin(0.75*pi)</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user  system elapsed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0.011   0.006   0.023</a:t>
            </a:r>
          </a:p>
          <a:p>
            <a:r>
              <a:rPr lang="en-US" sz="1400" dirty="0" smtClean="0">
                <a:latin typeface="Consolas" pitchFamily="49" charset="0"/>
                <a:cs typeface="Consolas" pitchFamily="49" charset="0"/>
              </a:rPr>
              <a:t>&gt; # </a:t>
            </a:r>
            <a:r>
              <a:rPr lang="en-US" sz="1400" dirty="0">
                <a:latin typeface="Consolas" pitchFamily="49" charset="0"/>
                <a:cs typeface="Consolas" pitchFamily="49" charset="0"/>
              </a:rPr>
              <a:t>measure vectorized execution</a:t>
            </a:r>
          </a:p>
          <a:p>
            <a:r>
              <a:rPr lang="en-US" sz="1400" dirty="0" smtClean="0">
                <a:latin typeface="Consolas" pitchFamily="49" charset="0"/>
                <a:cs typeface="Consolas" pitchFamily="49" charset="0"/>
              </a:rPr>
              <a:t>&gt; </a:t>
            </a:r>
            <a:r>
              <a:rPr lang="en-US" sz="1400" dirty="0" err="1" smtClean="0">
                <a:latin typeface="Consolas" pitchFamily="49" charset="0"/>
                <a:cs typeface="Consolas" pitchFamily="49" charset="0"/>
              </a:rPr>
              <a:t>system.time</a:t>
            </a:r>
            <a:r>
              <a:rPr lang="en-US" sz="1400" dirty="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&lt;-</a:t>
            </a:r>
            <a:r>
              <a:rPr lang="en-US" sz="1400" dirty="0" err="1">
                <a:latin typeface="Consolas" pitchFamily="49" charset="0"/>
                <a:cs typeface="Consolas" pitchFamily="49" charset="0"/>
              </a:rPr>
              <a:t>mydframe</a:t>
            </a:r>
            <a:r>
              <a:rPr lang="en-US" sz="1400" dirty="0">
                <a:latin typeface="Consolas" pitchFamily="49" charset="0"/>
                <a:cs typeface="Consolas" pitchFamily="49" charset="0"/>
              </a:rPr>
              <a:t> + 10*sin(0.75*pi)  </a:t>
            </a:r>
          </a:p>
          <a:p>
            <a:r>
              <a:rPr lang="en-US" sz="1400" dirty="0" smtClean="0">
                <a:latin typeface="Consolas" pitchFamily="49" charset="0"/>
                <a:cs typeface="Consolas" pitchFamily="49" charset="0"/>
              </a:rPr>
              <a:t>&gt; )</a:t>
            </a:r>
            <a:endParaRPr lang="en-US" sz="1400" dirty="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user  system elapsed </a:t>
            </a:r>
          </a:p>
          <a:p>
            <a:r>
              <a:rPr lang="en-US" sz="1400" dirty="0" smtClean="0">
                <a:latin typeface="Consolas" pitchFamily="49" charset="0"/>
                <a:cs typeface="Consolas" pitchFamily="49" charset="0"/>
              </a:rPr>
              <a:t>   </a:t>
            </a:r>
            <a:r>
              <a:rPr lang="en-US" sz="1400" dirty="0">
                <a:latin typeface="Consolas" pitchFamily="49" charset="0"/>
                <a:cs typeface="Consolas" pitchFamily="49" charset="0"/>
              </a:rPr>
              <a:t>0.003   0.001   0.003</a:t>
            </a:r>
          </a:p>
          <a:p>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1089432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10: Functions</a:t>
            </a:r>
            <a:endParaRPr lang="en-US" dirty="0"/>
          </a:p>
        </p:txBody>
      </p:sp>
      <p:sp>
        <p:nvSpPr>
          <p:cNvPr id="3" name="Rectangle 2"/>
          <p:cNvSpPr/>
          <p:nvPr/>
        </p:nvSpPr>
        <p:spPr>
          <a:xfrm>
            <a:off x="259304" y="1103152"/>
            <a:ext cx="8761867" cy="6324808"/>
          </a:xfrm>
          <a:prstGeom prst="rect">
            <a:avLst/>
          </a:prstGeom>
        </p:spPr>
        <p:txBody>
          <a:bodyPr wrap="square">
            <a:spAutoFit/>
          </a:bodyPr>
          <a:lstStyle/>
          <a:p>
            <a:pPr marL="285750" indent="-285750">
              <a:lnSpc>
                <a:spcPct val="150000"/>
              </a:lnSpc>
              <a:buFont typeface="Arial" pitchFamily="34" charset="0"/>
              <a:buChar char="•"/>
            </a:pPr>
            <a:r>
              <a:rPr lang="en-US" dirty="0" smtClean="0"/>
              <a:t>Introduction to User Defined Functions</a:t>
            </a:r>
          </a:p>
          <a:p>
            <a:pPr marL="285750" indent="-285750">
              <a:lnSpc>
                <a:spcPct val="150000"/>
              </a:lnSpc>
              <a:buFont typeface="Arial" pitchFamily="34" charset="0"/>
              <a:buChar char="•"/>
            </a:pPr>
            <a:r>
              <a:rPr lang="en-US" dirty="0" smtClean="0"/>
              <a:t>Argument calling</a:t>
            </a:r>
          </a:p>
          <a:p>
            <a:pPr marL="285750" indent="-285750">
              <a:lnSpc>
                <a:spcPct val="150000"/>
              </a:lnSpc>
              <a:buFont typeface="Arial" pitchFamily="34" charset="0"/>
              <a:buChar char="•"/>
            </a:pPr>
            <a:r>
              <a:rPr lang="en-US" dirty="0" smtClean="0"/>
              <a:t>Scoping</a:t>
            </a:r>
          </a:p>
          <a:p>
            <a:pPr marL="285750" indent="-285750">
              <a:lnSpc>
                <a:spcPct val="150000"/>
              </a:lnSpc>
              <a:buFont typeface="Arial" pitchFamily="34" charset="0"/>
              <a:buChar char="•"/>
            </a:pPr>
            <a:r>
              <a:rPr lang="en-US" dirty="0" smtClean="0"/>
              <a:t>Dynamic Lookup</a:t>
            </a:r>
          </a:p>
          <a:p>
            <a:pPr marL="285750" indent="-285750">
              <a:lnSpc>
                <a:spcPct val="150000"/>
              </a:lnSpc>
              <a:buFont typeface="Arial" pitchFamily="34" charset="0"/>
              <a:buChar char="•"/>
            </a:pPr>
            <a:r>
              <a:rPr lang="en-US" dirty="0" smtClean="0"/>
              <a:t>Nested Functions</a:t>
            </a:r>
          </a:p>
          <a:p>
            <a:pPr marL="285750" indent="-285750">
              <a:lnSpc>
                <a:spcPct val="150000"/>
              </a:lnSpc>
              <a:buFont typeface="Arial" pitchFamily="34" charset="0"/>
              <a:buChar char="•"/>
            </a:pPr>
            <a:r>
              <a:rPr lang="en-US" dirty="0" smtClean="0"/>
              <a:t>Case study</a:t>
            </a:r>
          </a:p>
          <a:p>
            <a:pPr marL="285750" indent="-285750">
              <a:lnSpc>
                <a:spcPct val="150000"/>
              </a:lnSpc>
              <a:buFont typeface="Arial" pitchFamily="34" charset="0"/>
              <a:buChar char="•"/>
            </a:pPr>
            <a:r>
              <a:rPr lang="en-US" dirty="0" smtClean="0"/>
              <a:t>Package</a:t>
            </a:r>
          </a:p>
          <a:p>
            <a:pPr marL="285750" indent="-285750">
              <a:lnSpc>
                <a:spcPct val="150000"/>
              </a:lnSpc>
              <a:buFont typeface="Arial" pitchFamily="34" charset="0"/>
              <a:buChar char="•"/>
            </a:pPr>
            <a:endParaRPr lang="en-US" dirty="0" smtClean="0"/>
          </a:p>
          <a:p>
            <a:pPr marL="285750" indent="-285750">
              <a:lnSpc>
                <a:spcPct val="150000"/>
              </a:lnSpc>
              <a:buFont typeface="Arial" pitchFamily="34" charset="0"/>
              <a:buChar char="•"/>
            </a:pPr>
            <a:endParaRPr lang="en-US" dirty="0"/>
          </a:p>
          <a:p>
            <a:pPr>
              <a:lnSpc>
                <a:spcPct val="150000"/>
              </a:lnSpc>
            </a:pPr>
            <a:endParaRPr lang="en-US" dirty="0"/>
          </a:p>
          <a:p>
            <a:pPr>
              <a:lnSpc>
                <a:spcPct val="150000"/>
              </a:lnSpc>
            </a:pPr>
            <a:r>
              <a:rPr lang="en-US" dirty="0" smtClean="0"/>
              <a:t> </a:t>
            </a:r>
            <a:endParaRPr lang="en-US" dirty="0"/>
          </a:p>
          <a:p>
            <a:pPr>
              <a:lnSpc>
                <a:spcPct val="150000"/>
              </a:lnSpc>
            </a:pPr>
            <a:endParaRPr lang="en-US" dirty="0"/>
          </a:p>
          <a:p>
            <a:pPr>
              <a:lnSpc>
                <a:spcPct val="150000"/>
              </a:lnSpc>
            </a:pPr>
            <a:endParaRPr lang="en-US" dirty="0" smtClean="0"/>
          </a:p>
          <a:p>
            <a:pPr>
              <a:lnSpc>
                <a:spcPct val="150000"/>
              </a:lnSpc>
            </a:pPr>
            <a:endParaRPr lang="en-US" dirty="0"/>
          </a:p>
          <a:p>
            <a:pPr>
              <a:lnSpc>
                <a:spcPct val="150000"/>
              </a:lnSpc>
            </a:pPr>
            <a:endParaRPr lang="en-US" dirty="0" smtClean="0"/>
          </a:p>
        </p:txBody>
      </p:sp>
    </p:spTree>
    <p:extLst>
      <p:ext uri="{BB962C8B-B14F-4D97-AF65-F5344CB8AC3E}">
        <p14:creationId xmlns:p14="http://schemas.microsoft.com/office/powerpoint/2010/main" val="146598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Functions</a:t>
            </a:r>
            <a:endParaRPr lang="en-US" dirty="0"/>
          </a:p>
        </p:txBody>
      </p:sp>
      <p:sp>
        <p:nvSpPr>
          <p:cNvPr id="3" name="Rectangle 2"/>
          <p:cNvSpPr/>
          <p:nvPr/>
        </p:nvSpPr>
        <p:spPr>
          <a:xfrm>
            <a:off x="142073" y="1060876"/>
            <a:ext cx="8838154" cy="4031873"/>
          </a:xfrm>
          <a:prstGeom prst="rect">
            <a:avLst/>
          </a:prstGeom>
        </p:spPr>
        <p:txBody>
          <a:bodyPr wrap="square">
            <a:spAutoFit/>
          </a:bodyPr>
          <a:lstStyle/>
          <a:p>
            <a:pPr marL="285750" indent="-285750">
              <a:buFont typeface="Arial" pitchFamily="34" charset="0"/>
              <a:buChar char="•"/>
            </a:pPr>
            <a:r>
              <a:rPr lang="en-US" sz="1600" b="1" dirty="0" smtClean="0"/>
              <a:t>R</a:t>
            </a:r>
            <a:r>
              <a:rPr lang="en-US" sz="1600" dirty="0" smtClean="0"/>
              <a:t> functions are versatile and can carry a variety of tasks</a:t>
            </a:r>
          </a:p>
          <a:p>
            <a:pPr marL="285750" indent="-285750">
              <a:buFont typeface="Arial" pitchFamily="34" charset="0"/>
              <a:buChar char="•"/>
            </a:pPr>
            <a:r>
              <a:rPr lang="en-US" sz="1600" dirty="0" smtClean="0"/>
              <a:t>A lot of operations can be done by built-in functions</a:t>
            </a:r>
            <a:r>
              <a:rPr lang="en-US" sz="1600" dirty="0"/>
              <a:t>;</a:t>
            </a:r>
            <a:r>
              <a:rPr lang="en-US" sz="1600" dirty="0" smtClean="0"/>
              <a:t> you could also create your own functions</a:t>
            </a:r>
          </a:p>
          <a:p>
            <a:pPr marL="285750" indent="-285750">
              <a:buFont typeface="Arial" pitchFamily="34" charset="0"/>
              <a:buChar char="•"/>
            </a:pPr>
            <a:r>
              <a:rPr lang="en-US" sz="1600" dirty="0" smtClean="0"/>
              <a:t>To get the list of all built in functions R use </a:t>
            </a:r>
            <a:r>
              <a:rPr lang="en-US" sz="1600" dirty="0" err="1" smtClean="0"/>
              <a:t>builtins</a:t>
            </a:r>
            <a:r>
              <a:rPr lang="en-US" sz="1600" dirty="0" smtClean="0"/>
              <a:t>(). Some important functions are listed below:  </a:t>
            </a:r>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285750" indent="-285750">
              <a:buFont typeface="Arial" pitchFamily="34" charset="0"/>
              <a:buChar char="•"/>
            </a:pPr>
            <a:r>
              <a:rPr lang="en-US" sz="1600" dirty="0" smtClean="0"/>
              <a:t> </a:t>
            </a:r>
            <a:endParaRPr lang="en-US" sz="1600" dirty="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endParaRPr lang="en-US" sz="1600" dirty="0"/>
          </a:p>
          <a:p>
            <a:pPr marL="285750" indent="-285750">
              <a:buFont typeface="Arial" pitchFamily="34" charset="0"/>
              <a:buChar char="•"/>
            </a:pPr>
            <a:endParaRPr lang="en-US" sz="1600" dirty="0" smtClean="0"/>
          </a:p>
        </p:txBody>
      </p:sp>
      <p:sp>
        <p:nvSpPr>
          <p:cNvPr id="4" name="TextBox 3"/>
          <p:cNvSpPr txBox="1"/>
          <p:nvPr/>
        </p:nvSpPr>
        <p:spPr>
          <a:xfrm>
            <a:off x="128789" y="1982477"/>
            <a:ext cx="8851438" cy="4185761"/>
          </a:xfrm>
          <a:prstGeom prst="rect">
            <a:avLst/>
          </a:prstGeom>
          <a:solidFill>
            <a:schemeClr val="bg2">
              <a:lumMod val="95000"/>
            </a:schemeClr>
          </a:solidFill>
          <a:ln>
            <a:solidFill>
              <a:schemeClr val="bg2">
                <a:lumMod val="75000"/>
              </a:schemeClr>
            </a:solidFill>
          </a:ln>
        </p:spPr>
        <p:txBody>
          <a:bodyPr wrap="square" rtlCol="0">
            <a:spAutoFit/>
          </a:bodyPr>
          <a:lstStyle/>
          <a:p>
            <a:r>
              <a:rPr lang="en-US" sz="1400" dirty="0">
                <a:latin typeface="Consolas" pitchFamily="49" charset="0"/>
                <a:cs typeface="Consolas" pitchFamily="49" charset="0"/>
              </a:rPr>
              <a:t>?NA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Help page on handling of missing data values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abs(x</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The absolute value of "x"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append</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Add elements to a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vector </a:t>
            </a:r>
            <a:r>
              <a:rPr lang="en-US" sz="1400" dirty="0">
                <a:latin typeface="Consolas" pitchFamily="49" charset="0"/>
                <a:cs typeface="Consolas" pitchFamily="49" charset="0"/>
              </a:rPr>
              <a:t>c(x) </a:t>
            </a:r>
            <a:r>
              <a:rPr lang="en-US" sz="1400" dirty="0" smtClean="0">
                <a:latin typeface="Consolas" pitchFamily="49" charset="0"/>
                <a:cs typeface="Consolas" pitchFamily="49" charset="0"/>
              </a:rPr>
              <a:t>                 # A </a:t>
            </a:r>
            <a:r>
              <a:rPr lang="en-US" sz="1400" dirty="0">
                <a:latin typeface="Consolas" pitchFamily="49" charset="0"/>
                <a:cs typeface="Consolas" pitchFamily="49" charset="0"/>
              </a:rPr>
              <a:t>generic function which combines its arguments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cat(x</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Prints the arguments </a:t>
            </a:r>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cbind</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Combine vectors by row/column (cf. "paste" in Unix)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diff(x</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Returns suitably lagged and iterated differences </a:t>
            </a:r>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gl</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Generate factors with the pattern of their levels </a:t>
            </a:r>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grep</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Pattern matching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identical</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Test if 2 objects are *exactly* equal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jitter</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Add a small amount of noise to a numeric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vector </a:t>
            </a:r>
            <a:r>
              <a:rPr lang="en-US" sz="1400" dirty="0" err="1">
                <a:latin typeface="Consolas" pitchFamily="49" charset="0"/>
                <a:cs typeface="Consolas" pitchFamily="49" charset="0"/>
              </a:rPr>
              <a:t>julian</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Return Julian date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length(x</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Return no. of elements in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vector </a:t>
            </a:r>
            <a:r>
              <a:rPr lang="en-US" sz="1400" dirty="0">
                <a:latin typeface="Consolas" pitchFamily="49" charset="0"/>
                <a:cs typeface="Consolas" pitchFamily="49" charset="0"/>
              </a:rPr>
              <a:t>x </a:t>
            </a:r>
            <a:r>
              <a:rPr lang="en-US" sz="1400" dirty="0" err="1">
                <a:latin typeface="Consolas" pitchFamily="49" charset="0"/>
                <a:cs typeface="Consolas" pitchFamily="49" charset="0"/>
              </a:rPr>
              <a:t>ls</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List objects in current </a:t>
            </a:r>
            <a:r>
              <a:rPr lang="en-US" sz="1400" dirty="0" smtClean="0">
                <a:latin typeface="Consolas" pitchFamily="49" charset="0"/>
                <a:cs typeface="Consolas" pitchFamily="49" charset="0"/>
              </a:rPr>
              <a:t>environment</a:t>
            </a:r>
          </a:p>
          <a:p>
            <a:r>
              <a:rPr lang="en-US" sz="1400" dirty="0">
                <a:latin typeface="Consolas" pitchFamily="49" charset="0"/>
                <a:cs typeface="Consolas" pitchFamily="49" charset="0"/>
              </a:rPr>
              <a:t>paste(x)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Concatenate vectors after converting to character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range(x</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Returns the minimum and maximum of x </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rep(1,5</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Repeat the number 1 five </a:t>
            </a:r>
            <a:r>
              <a:rPr lang="en-US" sz="1400" dirty="0" smtClean="0">
                <a:latin typeface="Consolas" pitchFamily="49" charset="0"/>
                <a:cs typeface="Consolas" pitchFamily="49" charset="0"/>
              </a:rPr>
              <a:t>times</a:t>
            </a:r>
          </a:p>
          <a:p>
            <a:r>
              <a:rPr lang="en-US" sz="1400" dirty="0">
                <a:latin typeface="Consolas" pitchFamily="49" charset="0"/>
                <a:cs typeface="Consolas" pitchFamily="49" charset="0"/>
              </a:rPr>
              <a:t>rev(x)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List the elements of "x" in reverse order </a:t>
            </a:r>
            <a:endParaRPr lang="en-US" sz="1400" dirty="0" smtClean="0">
              <a:latin typeface="Consolas" pitchFamily="49" charset="0"/>
              <a:cs typeface="Consolas" pitchFamily="49" charset="0"/>
            </a:endParaRPr>
          </a:p>
          <a:p>
            <a:r>
              <a:rPr lang="en-US" sz="1400" dirty="0" err="1" smtClean="0">
                <a:latin typeface="Consolas" pitchFamily="49" charset="0"/>
                <a:cs typeface="Consolas" pitchFamily="49" charset="0"/>
              </a:rPr>
              <a:t>seq</a:t>
            </a:r>
            <a:r>
              <a:rPr lang="en-US" sz="1400" dirty="0" smtClean="0">
                <a:latin typeface="Consolas" pitchFamily="49" charset="0"/>
                <a:cs typeface="Consolas" pitchFamily="49" charset="0"/>
              </a:rPr>
              <a:t>(1,10,0.4</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Generate a sequence (1 -&gt; 10, spaced by 0.4) </a:t>
            </a:r>
            <a:endParaRPr lang="en-US" sz="1400" dirty="0" smtClean="0">
              <a:latin typeface="Consolas" pitchFamily="49" charset="0"/>
              <a:cs typeface="Consolas" pitchFamily="49" charset="0"/>
            </a:endParaRPr>
          </a:p>
        </p:txBody>
      </p:sp>
    </p:spTree>
    <p:extLst>
      <p:ext uri="{BB962C8B-B14F-4D97-AF65-F5344CB8AC3E}">
        <p14:creationId xmlns:p14="http://schemas.microsoft.com/office/powerpoint/2010/main" val="254813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User Defined Functions</a:t>
            </a:r>
            <a:endParaRPr lang="en-US" dirty="0"/>
          </a:p>
        </p:txBody>
      </p:sp>
      <p:sp>
        <p:nvSpPr>
          <p:cNvPr id="3" name="Rectangle 2"/>
          <p:cNvSpPr/>
          <p:nvPr/>
        </p:nvSpPr>
        <p:spPr>
          <a:xfrm>
            <a:off x="117231" y="886360"/>
            <a:ext cx="8862646" cy="5262979"/>
          </a:xfrm>
          <a:prstGeom prst="rect">
            <a:avLst/>
          </a:prstGeom>
        </p:spPr>
        <p:txBody>
          <a:bodyPr wrap="square">
            <a:spAutoFit/>
          </a:bodyPr>
          <a:lstStyle/>
          <a:p>
            <a:pPr marL="285750" indent="-285750">
              <a:buFont typeface="Arial" pitchFamily="34" charset="0"/>
              <a:buChar char="•"/>
            </a:pPr>
            <a:r>
              <a:rPr lang="en-US" sz="1600" dirty="0" smtClean="0"/>
              <a:t>User defined functions are a fundamental building block of R and belong to class() “function” in R</a:t>
            </a:r>
          </a:p>
          <a:p>
            <a:pPr marL="285750" indent="-285750">
              <a:buFont typeface="Arial" pitchFamily="34" charset="0"/>
              <a:buChar char="•"/>
            </a:pPr>
            <a:r>
              <a:rPr lang="en-US" sz="1600" dirty="0" smtClean="0"/>
              <a:t>Use function() to define a function</a:t>
            </a:r>
            <a:br>
              <a:rPr lang="en-US" sz="1600" dirty="0" smtClean="0"/>
            </a:br>
            <a:r>
              <a:rPr lang="en-US" sz="1600" dirty="0" smtClean="0"/>
              <a:t/>
            </a:r>
            <a:br>
              <a:rPr lang="en-US" sz="1600" dirty="0" smtClean="0"/>
            </a:br>
            <a:r>
              <a:rPr lang="en-US" sz="1600" dirty="0" smtClean="0"/>
              <a:t>All R functions have three parts:</a:t>
            </a:r>
          </a:p>
          <a:p>
            <a:pPr marL="285750" indent="-285750">
              <a:buFont typeface="Arial" pitchFamily="34" charset="0"/>
              <a:buChar char="•"/>
            </a:pPr>
            <a:r>
              <a:rPr lang="en-US" sz="1600" dirty="0" smtClean="0"/>
              <a:t>The </a:t>
            </a:r>
            <a:r>
              <a:rPr lang="en-US" sz="1600" b="1" dirty="0" smtClean="0"/>
              <a:t>body()</a:t>
            </a:r>
            <a:r>
              <a:rPr lang="en-US" sz="1600" dirty="0" smtClean="0"/>
              <a:t>, the code inside the function</a:t>
            </a:r>
          </a:p>
          <a:p>
            <a:pPr marL="285750" indent="-285750">
              <a:buFont typeface="Arial" pitchFamily="34" charset="0"/>
              <a:buChar char="•"/>
            </a:pPr>
            <a:r>
              <a:rPr lang="en-US" sz="1600" dirty="0" smtClean="0"/>
              <a:t>The </a:t>
            </a:r>
            <a:r>
              <a:rPr lang="en-US" sz="1600" b="1" dirty="0" smtClean="0"/>
              <a:t>formals()</a:t>
            </a:r>
            <a:r>
              <a:rPr lang="en-US" sz="1600" dirty="0" smtClean="0"/>
              <a:t>, the list of arguments which controls how the function can be called</a:t>
            </a:r>
          </a:p>
          <a:p>
            <a:pPr marL="285750" indent="-285750">
              <a:buFont typeface="Arial" pitchFamily="34" charset="0"/>
              <a:buChar char="•"/>
            </a:pPr>
            <a:r>
              <a:rPr lang="en-US" sz="1600" dirty="0" smtClean="0"/>
              <a:t>The </a:t>
            </a:r>
            <a:r>
              <a:rPr lang="en-US" sz="1600" b="1" dirty="0" smtClean="0"/>
              <a:t>environment()</a:t>
            </a:r>
            <a:r>
              <a:rPr lang="en-US" sz="1600" dirty="0" smtClean="0"/>
              <a:t>, the “map” of the location of the function’s variables</a:t>
            </a:r>
            <a:endParaRPr lang="en-US" sz="1600" dirty="0"/>
          </a:p>
          <a:p>
            <a:endParaRPr lang="en-US" sz="1600" dirty="0" smtClean="0"/>
          </a:p>
          <a:p>
            <a:endParaRPr lang="en-US" sz="1600" dirty="0"/>
          </a:p>
          <a:p>
            <a:endParaRPr lang="en-US" sz="1600" dirty="0" smtClean="0"/>
          </a:p>
          <a:p>
            <a:endParaRPr lang="en-US" sz="1600" dirty="0"/>
          </a:p>
          <a:p>
            <a:endParaRPr lang="en-US" sz="1600" dirty="0"/>
          </a:p>
          <a:p>
            <a:endParaRPr lang="en-US" sz="1600" dirty="0" smtClean="0"/>
          </a:p>
          <a:p>
            <a:endParaRPr lang="en-US" sz="1600" dirty="0"/>
          </a:p>
          <a:p>
            <a:endParaRPr lang="en-US" sz="1600" dirty="0" smtClean="0"/>
          </a:p>
          <a:p>
            <a:endParaRPr lang="en-US" sz="1600" dirty="0"/>
          </a:p>
          <a:p>
            <a:pPr marL="285750" indent="-285750">
              <a:buFont typeface="Arial" pitchFamily="34" charset="0"/>
              <a:buChar char="•"/>
            </a:pPr>
            <a:r>
              <a:rPr lang="en-US" sz="1600" dirty="0" smtClean="0"/>
              <a:t>The last expression evaluated in a function is the return value of a function. </a:t>
            </a:r>
            <a:br>
              <a:rPr lang="en-US" sz="1600" dirty="0" smtClean="0"/>
            </a:br>
            <a:r>
              <a:rPr lang="en-US" sz="1600" dirty="0" smtClean="0"/>
              <a:t>Sometimes return() argument is used to return the value of a function. </a:t>
            </a:r>
            <a:br>
              <a:rPr lang="en-US" sz="1600" dirty="0" smtClean="0"/>
            </a:br>
            <a:r>
              <a:rPr lang="en-US" sz="1600" dirty="0" smtClean="0"/>
              <a:t>Return(value) forces the function to stop execution and return value. </a:t>
            </a:r>
          </a:p>
          <a:p>
            <a:r>
              <a:rPr lang="en-US" sz="1600" dirty="0" smtClean="0"/>
              <a:t/>
            </a:r>
            <a:br>
              <a:rPr lang="en-US" sz="1600" dirty="0" smtClean="0"/>
            </a:br>
            <a:endParaRPr lang="en-US" sz="1600" dirty="0" smtClean="0"/>
          </a:p>
        </p:txBody>
      </p:sp>
      <p:sp>
        <p:nvSpPr>
          <p:cNvPr id="4" name="TextBox 3"/>
          <p:cNvSpPr txBox="1"/>
          <p:nvPr/>
        </p:nvSpPr>
        <p:spPr>
          <a:xfrm>
            <a:off x="231835" y="2695337"/>
            <a:ext cx="8468436" cy="2031325"/>
          </a:xfrm>
          <a:prstGeom prst="rect">
            <a:avLst/>
          </a:prstGeom>
          <a:solidFill>
            <a:schemeClr val="bg2">
              <a:lumMod val="95000"/>
            </a:schemeClr>
          </a:solidFill>
          <a:ln>
            <a:solidFill>
              <a:schemeClr val="bg2">
                <a:lumMod val="75000"/>
              </a:schemeClr>
            </a:solidFill>
          </a:ln>
        </p:spPr>
        <p:txBody>
          <a:bodyPr wrap="square" rtlCol="0">
            <a:spAutoFit/>
          </a:bodyPr>
          <a:lstStyle>
            <a:defPPr>
              <a:defRPr lang="en-US"/>
            </a:defPPr>
            <a:lvl1pPr>
              <a:defRPr sz="1600">
                <a:latin typeface="Consolas" pitchFamily="49" charset="0"/>
                <a:cs typeface="Consolas" pitchFamily="49" charset="0"/>
              </a:defRPr>
            </a:lvl1pPr>
          </a:lstStyle>
          <a:p>
            <a:r>
              <a:rPr lang="en-US" sz="1400" dirty="0"/>
              <a:t>&gt;f &lt;- function(</a:t>
            </a:r>
            <a:r>
              <a:rPr lang="en-US" sz="1400" dirty="0" err="1"/>
              <a:t>a,b</a:t>
            </a:r>
            <a:r>
              <a:rPr lang="en-US" sz="1400" dirty="0"/>
              <a:t>) {a + b} </a:t>
            </a:r>
          </a:p>
          <a:p>
            <a:r>
              <a:rPr lang="en-US" sz="1400" dirty="0"/>
              <a:t>&gt;f(1,3) </a:t>
            </a:r>
          </a:p>
          <a:p>
            <a:r>
              <a:rPr lang="en-US" sz="1400" dirty="0"/>
              <a:t>[1] 4</a:t>
            </a:r>
          </a:p>
          <a:p>
            <a:r>
              <a:rPr lang="en-US" sz="1400" dirty="0"/>
              <a:t>&gt;formals(f) </a:t>
            </a:r>
          </a:p>
          <a:p>
            <a:r>
              <a:rPr lang="en-US" sz="1400" dirty="0"/>
              <a:t>$a $b </a:t>
            </a:r>
          </a:p>
          <a:p>
            <a:r>
              <a:rPr lang="en-US" sz="1400" dirty="0"/>
              <a:t>&gt;body(f)</a:t>
            </a:r>
          </a:p>
          <a:p>
            <a:r>
              <a:rPr lang="en-US" sz="1400" dirty="0"/>
              <a:t> { a + b }</a:t>
            </a:r>
          </a:p>
          <a:p>
            <a:r>
              <a:rPr lang="en-US" sz="1400" dirty="0"/>
              <a:t>&gt;environment(f)</a:t>
            </a:r>
          </a:p>
          <a:p>
            <a:r>
              <a:rPr lang="en-US" sz="1400" dirty="0"/>
              <a:t>&lt;environment: </a:t>
            </a:r>
            <a:r>
              <a:rPr lang="en-US" sz="1400" dirty="0" err="1"/>
              <a:t>R_GlobalEnv</a:t>
            </a:r>
            <a:r>
              <a:rPr lang="en-US" sz="1400" dirty="0"/>
              <a:t>&gt;</a:t>
            </a:r>
            <a:endParaRPr lang="fr-FR" sz="1400" dirty="0"/>
          </a:p>
        </p:txBody>
      </p:sp>
      <p:sp>
        <p:nvSpPr>
          <p:cNvPr id="5" name="Rectangle 4"/>
          <p:cNvSpPr/>
          <p:nvPr/>
        </p:nvSpPr>
        <p:spPr>
          <a:xfrm>
            <a:off x="283808" y="5836219"/>
            <a:ext cx="7822959" cy="73866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endParaRPr lang="en-US" sz="1400" dirty="0" smtClean="0">
              <a:solidFill>
                <a:schemeClr val="accent1"/>
              </a:solidFill>
            </a:endParaRPr>
          </a:p>
          <a:p>
            <a:r>
              <a:rPr lang="en-US" sz="1400" dirty="0" smtClean="0">
                <a:solidFill>
                  <a:schemeClr val="accent1"/>
                </a:solidFill>
              </a:rPr>
              <a:t>Any </a:t>
            </a:r>
            <a:r>
              <a:rPr lang="en-US" sz="1400" dirty="0">
                <a:solidFill>
                  <a:schemeClr val="accent1"/>
                </a:solidFill>
              </a:rPr>
              <a:t>function in R could be assigned a different name and used accordingly. </a:t>
            </a:r>
            <a:r>
              <a:rPr lang="en-US" sz="1400" dirty="0" smtClean="0">
                <a:solidFill>
                  <a:schemeClr val="accent1"/>
                </a:solidFill>
              </a:rPr>
              <a:t/>
            </a:r>
            <a:br>
              <a:rPr lang="en-US" sz="1400" dirty="0" smtClean="0">
                <a:solidFill>
                  <a:schemeClr val="accent1"/>
                </a:solidFill>
              </a:rPr>
            </a:br>
            <a:r>
              <a:rPr lang="en-US" sz="1400" dirty="0" smtClean="0">
                <a:solidFill>
                  <a:schemeClr val="accent1"/>
                </a:solidFill>
              </a:rPr>
              <a:t>For </a:t>
            </a:r>
            <a:r>
              <a:rPr lang="en-US" sz="1400" dirty="0">
                <a:solidFill>
                  <a:schemeClr val="accent1"/>
                </a:solidFill>
              </a:rPr>
              <a:t>example, </a:t>
            </a:r>
            <a:r>
              <a:rPr lang="en-US" sz="1400" dirty="0" smtClean="0">
                <a:solidFill>
                  <a:schemeClr val="accent1"/>
                </a:solidFill>
              </a:rPr>
              <a:t>mean2</a:t>
            </a:r>
            <a:r>
              <a:rPr lang="en-US" sz="1400" dirty="0">
                <a:solidFill>
                  <a:schemeClr val="accent1"/>
                </a:solidFill>
              </a:rPr>
              <a:t>() (where mean2&lt;- mean) would work the same as mean function. </a:t>
            </a:r>
          </a:p>
        </p:txBody>
      </p:sp>
      <p:sp>
        <p:nvSpPr>
          <p:cNvPr id="6" name="Rectangle 5"/>
          <p:cNvSpPr/>
          <p:nvPr/>
        </p:nvSpPr>
        <p:spPr>
          <a:xfrm>
            <a:off x="207609" y="5651553"/>
            <a:ext cx="1254068" cy="33855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smtClean="0">
                <a:solidFill>
                  <a:schemeClr val="accent1"/>
                </a:solidFill>
              </a:rPr>
              <a:t>Note</a:t>
            </a:r>
            <a:endParaRPr lang="en-US" sz="1600" b="1" dirty="0">
              <a:solidFill>
                <a:schemeClr val="accent1"/>
              </a:solidFill>
            </a:endParaRPr>
          </a:p>
        </p:txBody>
      </p:sp>
    </p:spTree>
    <p:extLst>
      <p:ext uri="{BB962C8B-B14F-4D97-AF65-F5344CB8AC3E}">
        <p14:creationId xmlns:p14="http://schemas.microsoft.com/office/powerpoint/2010/main" val="306819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XL Corporate Overview_2013">
  <a:themeElements>
    <a:clrScheme name="EXL 2013">
      <a:dk1>
        <a:srgbClr val="676767"/>
      </a:dk1>
      <a:lt1>
        <a:srgbClr val="FFFFFF"/>
      </a:lt1>
      <a:dk2>
        <a:srgbClr val="000000"/>
      </a:dk2>
      <a:lt2>
        <a:srgbClr val="FFFFFF"/>
      </a:lt2>
      <a:accent1>
        <a:srgbClr val="008ED0"/>
      </a:accent1>
      <a:accent2>
        <a:srgbClr val="66BCE3"/>
      </a:accent2>
      <a:accent3>
        <a:srgbClr val="99D2EC"/>
      </a:accent3>
      <a:accent4>
        <a:srgbClr val="F78C34"/>
      </a:accent4>
      <a:accent5>
        <a:srgbClr val="FAB985"/>
      </a:accent5>
      <a:accent6>
        <a:srgbClr val="FBD1AD"/>
      </a:accent6>
      <a:hlink>
        <a:srgbClr val="008ED0"/>
      </a:hlink>
      <a:folHlink>
        <a:srgbClr val="66BCE3"/>
      </a:folHlink>
    </a:clrScheme>
    <a:fontScheme name="EXL 201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EXL Template 5_2013">
  <a:themeElements>
    <a:clrScheme name="EXL 2013">
      <a:dk1>
        <a:srgbClr val="676767"/>
      </a:dk1>
      <a:lt1>
        <a:srgbClr val="FFFFFF"/>
      </a:lt1>
      <a:dk2>
        <a:srgbClr val="000000"/>
      </a:dk2>
      <a:lt2>
        <a:srgbClr val="FFFFFF"/>
      </a:lt2>
      <a:accent1>
        <a:srgbClr val="008ED0"/>
      </a:accent1>
      <a:accent2>
        <a:srgbClr val="66BCE3"/>
      </a:accent2>
      <a:accent3>
        <a:srgbClr val="99D2EC"/>
      </a:accent3>
      <a:accent4>
        <a:srgbClr val="F78C34"/>
      </a:accent4>
      <a:accent5>
        <a:srgbClr val="FAB985"/>
      </a:accent5>
      <a:accent6>
        <a:srgbClr val="FBD1AD"/>
      </a:accent6>
      <a:hlink>
        <a:srgbClr val="008ED0"/>
      </a:hlink>
      <a:folHlink>
        <a:srgbClr val="66BCE3"/>
      </a:folHlink>
    </a:clrScheme>
    <a:fontScheme name="EXL 201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EXL Template 6_2013">
  <a:themeElements>
    <a:clrScheme name="EXL 2013">
      <a:dk1>
        <a:srgbClr val="595959"/>
      </a:dk1>
      <a:lt1>
        <a:srgbClr val="FFFFFF"/>
      </a:lt1>
      <a:dk2>
        <a:srgbClr val="000000"/>
      </a:dk2>
      <a:lt2>
        <a:srgbClr val="FFFFFF"/>
      </a:lt2>
      <a:accent1>
        <a:srgbClr val="008ED0"/>
      </a:accent1>
      <a:accent2>
        <a:srgbClr val="66BCE3"/>
      </a:accent2>
      <a:accent3>
        <a:srgbClr val="99D2EC"/>
      </a:accent3>
      <a:accent4>
        <a:srgbClr val="F78C34"/>
      </a:accent4>
      <a:accent5>
        <a:srgbClr val="FAB985"/>
      </a:accent5>
      <a:accent6>
        <a:srgbClr val="FBD1AD"/>
      </a:accent6>
      <a:hlink>
        <a:srgbClr val="008ED0"/>
      </a:hlink>
      <a:folHlink>
        <a:srgbClr val="66BCE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EXL Corporate Overview_2013">
  <a:themeElements>
    <a:clrScheme name="EXL 2013">
      <a:dk1>
        <a:srgbClr val="676767"/>
      </a:dk1>
      <a:lt1>
        <a:srgbClr val="FFFFFF"/>
      </a:lt1>
      <a:dk2>
        <a:srgbClr val="000000"/>
      </a:dk2>
      <a:lt2>
        <a:srgbClr val="FFFFFF"/>
      </a:lt2>
      <a:accent1>
        <a:srgbClr val="008ED0"/>
      </a:accent1>
      <a:accent2>
        <a:srgbClr val="66BCE3"/>
      </a:accent2>
      <a:accent3>
        <a:srgbClr val="99D2EC"/>
      </a:accent3>
      <a:accent4>
        <a:srgbClr val="F78C34"/>
      </a:accent4>
      <a:accent5>
        <a:srgbClr val="FAB985"/>
      </a:accent5>
      <a:accent6>
        <a:srgbClr val="FBD1AD"/>
      </a:accent6>
      <a:hlink>
        <a:srgbClr val="008ED0"/>
      </a:hlink>
      <a:folHlink>
        <a:srgbClr val="66BCE3"/>
      </a:folHlink>
    </a:clrScheme>
    <a:fontScheme name="EXL 201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EXL Corporate Overview_2013</Template>
  <TotalTime>26571</TotalTime>
  <Words>24155</Words>
  <Application>Microsoft Office PowerPoint</Application>
  <PresentationFormat>On-screen Show (4:3)</PresentationFormat>
  <Paragraphs>4081</Paragraphs>
  <Slides>208</Slides>
  <Notes>8</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208</vt:i4>
      </vt:variant>
    </vt:vector>
  </HeadingPairs>
  <TitlesOfParts>
    <vt:vector size="213" baseType="lpstr">
      <vt:lpstr>EXL Corporate Overview_2013</vt:lpstr>
      <vt:lpstr>EXL Template 5_2013</vt:lpstr>
      <vt:lpstr>EXL Template 6_2013</vt:lpstr>
      <vt:lpstr>1_EXL Corporate Overview_2013</vt:lpstr>
      <vt:lpstr>Packager Shell Object</vt:lpstr>
      <vt:lpstr>EXL service</vt:lpstr>
      <vt:lpstr>Contents</vt:lpstr>
      <vt:lpstr>Chapter 1: Introduction To R</vt:lpstr>
      <vt:lpstr>Introduction</vt:lpstr>
      <vt:lpstr>R vs. SAS</vt:lpstr>
      <vt:lpstr>Official Documentation for R</vt:lpstr>
      <vt:lpstr>Getting help</vt:lpstr>
      <vt:lpstr>Help from the internet</vt:lpstr>
      <vt:lpstr>CRAN – The Comprehensive R Archive Network</vt:lpstr>
      <vt:lpstr>Getting Started</vt:lpstr>
      <vt:lpstr>Batch mode vs. Interactive mode </vt:lpstr>
      <vt:lpstr>Arithmetic Operations</vt:lpstr>
      <vt:lpstr>Variables / Objects assignments in R</vt:lpstr>
      <vt:lpstr>Common data structures in R</vt:lpstr>
      <vt:lpstr>Common data structures in R (contd.)</vt:lpstr>
      <vt:lpstr>Common data structures in R (contd.)</vt:lpstr>
      <vt:lpstr>Common data structures in R (contd.)</vt:lpstr>
      <vt:lpstr>Common data structures in R (contd.)</vt:lpstr>
      <vt:lpstr>Common data structures in R (contd.)</vt:lpstr>
      <vt:lpstr>R Environment</vt:lpstr>
      <vt:lpstr>Managing R Environment (contd.)</vt:lpstr>
      <vt:lpstr>Managing R Environment (contd.)</vt:lpstr>
      <vt:lpstr>Introduction to R-Studio</vt:lpstr>
      <vt:lpstr>Introduction to R-Studio (contd.)</vt:lpstr>
      <vt:lpstr>Chapter 2: Vectors</vt:lpstr>
      <vt:lpstr>Vectors: Assigning a Vector</vt:lpstr>
      <vt:lpstr>Vectors: Repeat function</vt:lpstr>
      <vt:lpstr>Vectors: Vectorized Operations</vt:lpstr>
      <vt:lpstr>Vectors: Vectorized Operations (caution)</vt:lpstr>
      <vt:lpstr>Referencing Elements of Vectors</vt:lpstr>
      <vt:lpstr>Referencing Elements of Vectors (contd.)</vt:lpstr>
      <vt:lpstr>Chapter 3: Lists in R</vt:lpstr>
      <vt:lpstr>Lists in R</vt:lpstr>
      <vt:lpstr>Creating a List</vt:lpstr>
      <vt:lpstr>List Indexing</vt:lpstr>
      <vt:lpstr>Adding and Deleting List Elements</vt:lpstr>
      <vt:lpstr>List Concatenation</vt:lpstr>
      <vt:lpstr>Size of List</vt:lpstr>
      <vt:lpstr>Accessing List Components and Values</vt:lpstr>
      <vt:lpstr>Recursive Lists</vt:lpstr>
      <vt:lpstr>Chapter 4: Matrices and Arrays</vt:lpstr>
      <vt:lpstr>Introduction to Matrices</vt:lpstr>
      <vt:lpstr>Referencing Matrices</vt:lpstr>
      <vt:lpstr>Arithmetic operations on matrices</vt:lpstr>
      <vt:lpstr>Arithmetic operations on matrices (contd.) </vt:lpstr>
      <vt:lpstr>Arithmetic operations on matrices (contd.) </vt:lpstr>
      <vt:lpstr>Arithmetic operations on matrices (contd.)</vt:lpstr>
      <vt:lpstr>Higher dimensional arrays</vt:lpstr>
      <vt:lpstr>Higher dimensional arrays</vt:lpstr>
      <vt:lpstr>Chapter 5: DataFrames</vt:lpstr>
      <vt:lpstr>Introduction to Data Frames</vt:lpstr>
      <vt:lpstr>Referencing Data Frames</vt:lpstr>
      <vt:lpstr>Common practice datasets: mtcars </vt:lpstr>
      <vt:lpstr>Subset Data Frames using rows and columns</vt:lpstr>
      <vt:lpstr>Subset Function</vt:lpstr>
      <vt:lpstr>Filter functions</vt:lpstr>
      <vt:lpstr>Dataframes bind</vt:lpstr>
      <vt:lpstr>Utility Functions</vt:lpstr>
      <vt:lpstr>Merge DataFrames</vt:lpstr>
      <vt:lpstr>Merge DataFrames (contd.)</vt:lpstr>
      <vt:lpstr>Practice Question</vt:lpstr>
      <vt:lpstr>Chapter 6: Handling Factors</vt:lpstr>
      <vt:lpstr>Introduction to Factors</vt:lpstr>
      <vt:lpstr>Changing levels</vt:lpstr>
      <vt:lpstr>Changing levels (contd.)</vt:lpstr>
      <vt:lpstr>Drawback</vt:lpstr>
      <vt:lpstr>Solution</vt:lpstr>
      <vt:lpstr>Caution</vt:lpstr>
      <vt:lpstr>Chapter 7: Import/Export datafiles in R</vt:lpstr>
      <vt:lpstr>Importing Files into R</vt:lpstr>
      <vt:lpstr>Read.table</vt:lpstr>
      <vt:lpstr>Text Importing</vt:lpstr>
      <vt:lpstr>Exporting data from R</vt:lpstr>
      <vt:lpstr>Chapter 8: Operators and Control Flow</vt:lpstr>
      <vt:lpstr>Operators in R</vt:lpstr>
      <vt:lpstr>Relational Operators</vt:lpstr>
      <vt:lpstr>Logical Operators</vt:lpstr>
      <vt:lpstr>The ‘if-else’ Construct</vt:lpstr>
      <vt:lpstr>Nested ‘if-else’ Clause</vt:lpstr>
      <vt:lpstr>If-Else Function Call</vt:lpstr>
      <vt:lpstr>Ifelse() in R</vt:lpstr>
      <vt:lpstr>Switch Function</vt:lpstr>
      <vt:lpstr>Chapter 9 : Loops</vt:lpstr>
      <vt:lpstr>Introduction to Loops</vt:lpstr>
      <vt:lpstr>For Loop</vt:lpstr>
      <vt:lpstr>Example – for loops</vt:lpstr>
      <vt:lpstr>While loop</vt:lpstr>
      <vt:lpstr>Example – while loops</vt:lpstr>
      <vt:lpstr>Repeat loop</vt:lpstr>
      <vt:lpstr>Example – repeat loops</vt:lpstr>
      <vt:lpstr>Interruption and exit from loops in R</vt:lpstr>
      <vt:lpstr>Interruption and exit from loops in R (contd.)</vt:lpstr>
      <vt:lpstr>Guidelines for use of loops in R</vt:lpstr>
      <vt:lpstr>Vectorization</vt:lpstr>
      <vt:lpstr>Example : Update DataFrame</vt:lpstr>
      <vt:lpstr>Example : Update DataFrame (Time Comparison)</vt:lpstr>
      <vt:lpstr>Chapter 10: Functions</vt:lpstr>
      <vt:lpstr>Introduction to Functions</vt:lpstr>
      <vt:lpstr>Introduction to User Defined Functions</vt:lpstr>
      <vt:lpstr>Argument Calling</vt:lpstr>
      <vt:lpstr>Lexical Scoping</vt:lpstr>
      <vt:lpstr>Dynamic Lookup &amp; … R Functions</vt:lpstr>
      <vt:lpstr>Nested Functions</vt:lpstr>
      <vt:lpstr>Case study (Functions)</vt:lpstr>
      <vt:lpstr>Case study contd.</vt:lpstr>
      <vt:lpstr>Packages</vt:lpstr>
      <vt:lpstr>Chapter 11 -13 : Vectorized loops (apply family)</vt:lpstr>
      <vt:lpstr>Introduction to apply functions</vt:lpstr>
      <vt:lpstr>Apply()</vt:lpstr>
      <vt:lpstr>Apply function explanation</vt:lpstr>
      <vt:lpstr>Lapply()</vt:lpstr>
      <vt:lpstr>Lapply()</vt:lpstr>
      <vt:lpstr>Lapply() Illustration</vt:lpstr>
      <vt:lpstr>Sapply()</vt:lpstr>
      <vt:lpstr>Sapply()</vt:lpstr>
      <vt:lpstr>Vapply()</vt:lpstr>
      <vt:lpstr>Loops vs. apply functions</vt:lpstr>
      <vt:lpstr>Chapter 14: Utilities in R</vt:lpstr>
      <vt:lpstr>Some Useful Functions</vt:lpstr>
      <vt:lpstr>Some Useful Functions (contd.)</vt:lpstr>
      <vt:lpstr>Some Useful Functions (contd.)</vt:lpstr>
      <vt:lpstr>Some Useful Functions (contd.)</vt:lpstr>
      <vt:lpstr>Mathematical Utilities</vt:lpstr>
      <vt:lpstr>Mathematical Utilities(contd.)</vt:lpstr>
      <vt:lpstr>Data Utilities </vt:lpstr>
      <vt:lpstr>grep and grepl in R</vt:lpstr>
      <vt:lpstr>grep and grepl in R (contd.)</vt:lpstr>
      <vt:lpstr>grep and grepl in R (contd.)</vt:lpstr>
      <vt:lpstr>grep and grepl in R (contd.)</vt:lpstr>
      <vt:lpstr>Basic Error Handling Functions in R</vt:lpstr>
      <vt:lpstr>Dates and Times in R</vt:lpstr>
      <vt:lpstr>Creating Date Class Objects in R</vt:lpstr>
      <vt:lpstr>Date Format reference list</vt:lpstr>
      <vt:lpstr>Calculations with Date Class Objects in R</vt:lpstr>
      <vt:lpstr>Calculations with Date Class Objects in R </vt:lpstr>
      <vt:lpstr>Examples with dates:</vt:lpstr>
      <vt:lpstr>Creating  POSIXct Class Objects in R</vt:lpstr>
      <vt:lpstr>Calculations with POSIXct Class Objects in R</vt:lpstr>
      <vt:lpstr>Calculations with POSIXct Class Objects in R (contd.)</vt:lpstr>
      <vt:lpstr>POSIXlt Class Objects in R</vt:lpstr>
      <vt:lpstr>Chapter 15: Data Cleaning</vt:lpstr>
      <vt:lpstr>Introduction to data cleaning</vt:lpstr>
      <vt:lpstr>Data Cleaning Steps</vt:lpstr>
      <vt:lpstr>Introduction to tidyr</vt:lpstr>
      <vt:lpstr>Gathering columns</vt:lpstr>
      <vt:lpstr>Separating columns in R</vt:lpstr>
      <vt:lpstr>Separating columns in R (contd.)</vt:lpstr>
      <vt:lpstr>Special values</vt:lpstr>
      <vt:lpstr>From technically correct data to consistent data</vt:lpstr>
      <vt:lpstr>Type Conversions</vt:lpstr>
      <vt:lpstr>String Manipulation Functions</vt:lpstr>
      <vt:lpstr>String Manipulation Functions (contd.)</vt:lpstr>
      <vt:lpstr>String Manipulation Functions (contd.)</vt:lpstr>
      <vt:lpstr>String Manipulation Functions (contd.)</vt:lpstr>
      <vt:lpstr>Exploratory Analysis functions in R</vt:lpstr>
      <vt:lpstr>Univariate Distributions</vt:lpstr>
      <vt:lpstr>Univariate Plots</vt:lpstr>
      <vt:lpstr>Bivariate Distributions</vt:lpstr>
      <vt:lpstr>Bivariate Charts</vt:lpstr>
      <vt:lpstr>Table()</vt:lpstr>
      <vt:lpstr>Missing Values</vt:lpstr>
      <vt:lpstr>Missing Value Identification</vt:lpstr>
      <vt:lpstr>Graphical Representation</vt:lpstr>
      <vt:lpstr>Missing Value Imputation</vt:lpstr>
      <vt:lpstr>Imputation with mean/median/mode</vt:lpstr>
      <vt:lpstr>Stochastic Imputation: MICE package</vt:lpstr>
      <vt:lpstr>Stochastic Missing Value Imputation</vt:lpstr>
      <vt:lpstr>Do not Impute</vt:lpstr>
      <vt:lpstr>Outliers</vt:lpstr>
      <vt:lpstr>Outliers pros/cons</vt:lpstr>
      <vt:lpstr>Outlier Treatment Strategies</vt:lpstr>
      <vt:lpstr>Summarization and Aggregation</vt:lpstr>
      <vt:lpstr>Chapter 16: Data Manipulation with dplyr</vt:lpstr>
      <vt:lpstr>Data Manipulation using dplyr</vt:lpstr>
      <vt:lpstr>Filter rows with filter()</vt:lpstr>
      <vt:lpstr>Arrange rows by arrange()</vt:lpstr>
      <vt:lpstr>Select columns with select()</vt:lpstr>
      <vt:lpstr>Create variables using mutate()</vt:lpstr>
      <vt:lpstr>Summarize()</vt:lpstr>
      <vt:lpstr>Grouped Operations in dplyr</vt:lpstr>
      <vt:lpstr>“Group by” Example</vt:lpstr>
      <vt:lpstr>Chained operations “pipe”</vt:lpstr>
      <vt:lpstr>Primary key</vt:lpstr>
      <vt:lpstr>Joining dataframes in dplyr</vt:lpstr>
      <vt:lpstr>Merging in R</vt:lpstr>
      <vt:lpstr>Merging in R (contd.)</vt:lpstr>
      <vt:lpstr>Filtering joins with dplyr</vt:lpstr>
      <vt:lpstr>Differing Keys</vt:lpstr>
      <vt:lpstr>Differing Keys  (Example)</vt:lpstr>
      <vt:lpstr>Set Operations</vt:lpstr>
      <vt:lpstr>Set Operations (Examples)</vt:lpstr>
      <vt:lpstr>Bind in dplyr</vt:lpstr>
      <vt:lpstr>Chapter 17 : Visualization</vt:lpstr>
      <vt:lpstr>Plotting</vt:lpstr>
      <vt:lpstr>Plotting (contd.)</vt:lpstr>
      <vt:lpstr>Saving Graphs</vt:lpstr>
      <vt:lpstr>Histograms</vt:lpstr>
      <vt:lpstr>Boxplot</vt:lpstr>
      <vt:lpstr>Ggplot2</vt:lpstr>
      <vt:lpstr>Qplot </vt:lpstr>
      <vt:lpstr>Facets in Qplot</vt:lpstr>
      <vt:lpstr>Trend lines- Statistical Transformation</vt:lpstr>
      <vt:lpstr>GGPLOT</vt:lpstr>
      <vt:lpstr>Adding more features</vt:lpstr>
      <vt:lpstr>Training Schedule</vt:lpstr>
      <vt:lpstr>Case Study - Flights</vt:lpstr>
      <vt:lpstr>Case Study Questions</vt:lpstr>
      <vt:lpstr>Bibliography</vt:lpstr>
    </vt:vector>
  </TitlesOfParts>
  <Company>EXLService.com (I) Pvt.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EXL Service</dc:title>
  <dc:creator>EXL</dc:creator>
  <cp:lastModifiedBy>Dskadmin</cp:lastModifiedBy>
  <cp:revision>1762</cp:revision>
  <cp:lastPrinted>2013-11-26T15:23:38Z</cp:lastPrinted>
  <dcterms:created xsi:type="dcterms:W3CDTF">2013-05-30T15:26:45Z</dcterms:created>
  <dcterms:modified xsi:type="dcterms:W3CDTF">2017-06-09T06:23:59Z</dcterms:modified>
</cp:coreProperties>
</file>